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94.xml" ContentType="application/vnd.openxmlformats-officedocument.presentationml.slide+xml"/>
  <Override PartName="/ppt/notesSlides/notesSlide2.xml" ContentType="application/vnd.openxmlformats-officedocument.presentationml.notesSlide+xml"/>
  <Override PartName="/ppt/theme/themeOverride12.xml" ContentType="application/vnd.openxmlformats-officedocument.themeOverride+xml"/>
  <Override PartName="/ppt/charts/chart57.xml" ContentType="application/vnd.openxmlformats-officedocument.drawingml.chart+xml"/>
  <Override PartName="/ppt/charts/chart68.xml" ContentType="application/vnd.openxmlformats-officedocument.drawingml.chart+xml"/>
  <Override PartName="/ppt/slides/slide36.xml" ContentType="application/vnd.openxmlformats-officedocument.presentationml.slide+xml"/>
  <Override PartName="/ppt/slides/slide83.xml" ContentType="application/vnd.openxmlformats-officedocument.presentationml.slide+xml"/>
  <Override PartName="/ppt/slides/slide120.xml" ContentType="application/vnd.openxmlformats-officedocument.presentationml.slide+xml"/>
  <Override PartName="/ppt/slides/slide131.xml" ContentType="application/vnd.openxmlformats-officedocument.presentationml.slide+xml"/>
  <Override PartName="/ppt/charts/chart46.xml" ContentType="application/vnd.openxmlformats-officedocument.drawingml.chart+xml"/>
  <Override PartName="/ppt/charts/chart93.xml" ContentType="application/vnd.openxmlformats-officedocument.drawingml.chart+xml"/>
  <Override PartName="/ppt/slides/slide25.xml" ContentType="application/vnd.openxmlformats-officedocument.presentationml.slide+xml"/>
  <Override PartName="/ppt/slides/slide72.xml" ContentType="application/vnd.openxmlformats-officedocument.presentationml.slide+xml"/>
  <Override PartName="/ppt/slideLayouts/slideLayout2.xml" ContentType="application/vnd.openxmlformats-officedocument.presentationml.slideLayout+xml"/>
  <Override PartName="/ppt/charts/chart35.xml" ContentType="application/vnd.openxmlformats-officedocument.drawingml.chart+xml"/>
  <Override PartName="/ppt/charts/chart82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charts/chart24.xml" ContentType="application/vnd.openxmlformats-officedocument.drawingml.chart+xml"/>
  <Override PartName="/ppt/charts/chart60.xml" ContentType="application/vnd.openxmlformats-officedocument.drawingml.chart+xml"/>
  <Override PartName="/ppt/charts/chart71.xml" ContentType="application/vnd.openxmlformats-officedocument.drawingml.chart+xml"/>
  <Override PartName="/ppt/tableStyles.xml" ContentType="application/vnd.openxmlformats-officedocument.presentationml.tableStyles+xml"/>
  <Override PartName="/ppt/theme/themeOverride39.xml" ContentType="application/vnd.openxmlformats-officedocument.themeOverride+xml"/>
  <Override PartName="/ppt/theme/themeOverride86.xml" ContentType="application/vnd.openxmlformats-officedocument.themeOverride+xml"/>
  <Override PartName="/ppt/theme/themeOverride17.xml" ContentType="application/vnd.openxmlformats-officedocument.themeOverride+xml"/>
  <Override PartName="/ppt/theme/themeOverride28.xml" ContentType="application/vnd.openxmlformats-officedocument.themeOverride+xml"/>
  <Override PartName="/ppt/theme/themeOverride64.xml" ContentType="application/vnd.openxmlformats-officedocument.themeOverride+xml"/>
  <Override PartName="/ppt/theme/themeOverride75.xml" ContentType="application/vnd.openxmlformats-officedocument.themeOverride+xml"/>
  <Override PartName="/ppt/slides/slide99.xml" ContentType="application/vnd.openxmlformats-officedocument.presentationml.slide+xml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theme/themeOverride53.xml" ContentType="application/vnd.openxmlformats-officedocument.themeOverr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25.xml" ContentType="application/vnd.openxmlformats-officedocument.presentationml.slide+xml"/>
  <Override PartName="/ppt/theme/themeOverride42.xml" ContentType="application/vnd.openxmlformats-officedocument.themeOverride+xml"/>
  <Override PartName="/ppt/charts/chart98.xml" ContentType="application/vnd.openxmlformats-officedocument.drawingml.chart+xml"/>
  <Override PartName="/ppt/charts/chart100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66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Default Extension="png" ContentType="image/png"/>
  <Override PartName="/ppt/theme/themeOverride20.xml" ContentType="application/vnd.openxmlformats-officedocument.themeOverride+xml"/>
  <Override PartName="/ppt/charts/chart29.xml" ContentType="application/vnd.openxmlformats-officedocument.drawingml.chart+xml"/>
  <Override PartName="/ppt/theme/themeOverride31.xml" ContentType="application/vnd.openxmlformats-officedocument.themeOverride+xml"/>
  <Override PartName="/ppt/charts/chart76.xml" ContentType="application/vnd.openxmlformats-officedocument.drawingml.chart+xml"/>
  <Override PartName="/ppt/charts/chart87.xml" ContentType="application/vnd.openxmlformats-officedocument.drawingml.chart+xml"/>
  <Override PartName="/ppt/drawings/drawing3.xml" ContentType="application/vnd.openxmlformats-officedocument.drawingml.chartshapes+xml"/>
  <Override PartName="/ppt/slides/slide55.xml" ContentType="application/vnd.openxmlformats-officedocument.presentationml.slide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charts/chart18.xml" ContentType="application/vnd.openxmlformats-officedocument.drawingml.chart+xml"/>
  <Override PartName="/ppt/charts/chart65.xml" ContentType="application/vnd.openxmlformats-officedocument.drawingml.chart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charts/chart54.xml" ContentType="application/vnd.openxmlformats-officedocument.drawingml.char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charts/chart32.xml" ContentType="application/vnd.openxmlformats-officedocument.drawingml.chart+xml"/>
  <Override PartName="/ppt/charts/chart43.xml" ContentType="application/vnd.openxmlformats-officedocument.drawingml.chart+xml"/>
  <Override PartName="/ppt/theme/themeOverride69.xml" ContentType="application/vnd.openxmlformats-officedocument.themeOverride+xml"/>
  <Override PartName="/ppt/charts/chart90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charts/chart8.xml" ContentType="application/vnd.openxmlformats-officedocument.drawingml.chart+xml"/>
  <Override PartName="/ppt/charts/chart21.xml" ContentType="application/vnd.openxmlformats-officedocument.drawingml.chart+xml"/>
  <Override PartName="/ppt/theme/themeOverride47.xml" ContentType="application/vnd.openxmlformats-officedocument.themeOverride+xml"/>
  <Override PartName="/ppt/theme/themeOverride58.xml" ContentType="application/vnd.openxmlformats-officedocument.themeOverride+xml"/>
  <Override PartName="/ppt/theme/themeOverride94.xml" ContentType="application/vnd.openxmlformats-officedocument.themeOverride+xml"/>
  <Override PartName="/ppt/slides/slide119.xml" ContentType="application/vnd.openxmlformats-officedocument.presentationml.slide+xml"/>
  <Override PartName="/ppt/charts/chart10.xml" ContentType="application/vnd.openxmlformats-officedocument.drawingml.chart+xml"/>
  <Override PartName="/ppt/theme/themeOverride36.xml" ContentType="application/vnd.openxmlformats-officedocument.themeOverride+xml"/>
  <Override PartName="/ppt/theme/themeOverride83.xml" ContentType="application/vnd.openxmlformats-officedocument.themeOverride+xml"/>
  <Override PartName="/ppt/slides/slide108.xml" ContentType="application/vnd.openxmlformats-officedocument.presentationml.slide+xml"/>
  <Override PartName="/ppt/theme/themeOverride25.xml" ContentType="application/vnd.openxmlformats-officedocument.themeOverride+xml"/>
  <Override PartName="/ppt/theme/themeOverride72.xml" ContentType="application/vnd.openxmlformats-officedocument.themeOverride+xml"/>
  <Override PartName="/ppt/slides/slide49.xml" ContentType="application/vnd.openxmlformats-officedocument.presentationml.slide+xml"/>
  <Override PartName="/ppt/slides/slide96.xml" ContentType="application/vnd.openxmlformats-officedocument.presentationml.slide+xml"/>
  <Override PartName="/ppt/theme/themeOverride14.xml" ContentType="application/vnd.openxmlformats-officedocument.themeOverride+xml"/>
  <Override PartName="/ppt/charts/chart59.xml" ContentType="application/vnd.openxmlformats-officedocument.drawingml.chart+xml"/>
  <Override PartName="/ppt/theme/themeOverride61.xml" ContentType="application/vnd.openxmlformats-officedocument.themeOverride+xml"/>
  <Override PartName="/ppt/notesSlides/notesSlide4.xml" ContentType="application/vnd.openxmlformats-officedocument.presentationml.notesSlide+xml"/>
  <Override PartName="/ppt/slides/slide38.xml" ContentType="application/vnd.openxmlformats-officedocument.presentationml.slide+xml"/>
  <Override PartName="/ppt/slides/slide85.xml" ContentType="application/vnd.openxmlformats-officedocument.presentationml.slide+xml"/>
  <Override PartName="/ppt/slides/slide122.xml" ContentType="application/vnd.openxmlformats-officedocument.presentationml.slide+xml"/>
  <Override PartName="/ppt/slides/slide133.xml" ContentType="application/vnd.openxmlformats-officedocument.presentationml.slide+xml"/>
  <Override PartName="/ppt/diagrams/colors1.xml" ContentType="application/vnd.openxmlformats-officedocument.drawingml.diagramColors+xml"/>
  <Override PartName="/ppt/charts/chart48.xml" ContentType="application/vnd.openxmlformats-officedocument.drawingml.chart+xml"/>
  <Override PartName="/ppt/theme/themeOverride50.xml" ContentType="application/vnd.openxmlformats-officedocument.themeOverride+xml"/>
  <Override PartName="/ppt/charts/chart95.xml" ContentType="application/vnd.openxmlformats-officedocument.drawingml.chart+xml"/>
  <Override PartName="/ppt/slides/slide27.xml" ContentType="application/vnd.openxmlformats-officedocument.presentationml.slide+xml"/>
  <Override PartName="/ppt/slides/slide74.xml" ContentType="application/vnd.openxmlformats-officedocument.presentationml.slide+xml"/>
  <Override PartName="/ppt/slides/slide111.xml" ContentType="application/vnd.openxmlformats-officedocument.presentationml.slide+xml"/>
  <Override PartName="/ppt/slideLayouts/slideLayout4.xml" ContentType="application/vnd.openxmlformats-officedocument.presentationml.slideLayout+xml"/>
  <Override PartName="/ppt/charts/chart37.xml" ContentType="application/vnd.openxmlformats-officedocument.drawingml.chart+xml"/>
  <Override PartName="/ppt/charts/chart84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100.xml" ContentType="application/vnd.openxmlformats-officedocument.presentationml.slide+xml"/>
  <Override PartName="/ppt/theme/themeOverride3.xml" ContentType="application/vnd.openxmlformats-officedocument.themeOverride+xml"/>
  <Override PartName="/ppt/charts/chart26.xml" ContentType="application/vnd.openxmlformats-officedocument.drawingml.chart+xml"/>
  <Override PartName="/ppt/charts/chart73.xml" ContentType="application/vnd.openxmlformats-officedocument.drawingml.chart+xml"/>
  <Override PartName="/ppt/slides/slide41.xml" ContentType="application/vnd.openxmlformats-officedocument.presentationml.slide+xml"/>
  <Override PartName="/ppt/charts/chart15.xml" ContentType="application/vnd.openxmlformats-officedocument.drawingml.chart+xml"/>
  <Override PartName="/ppt/charts/chart51.xml" ContentType="application/vnd.openxmlformats-officedocument.drawingml.chart+xml"/>
  <Override PartName="/ppt/charts/chart62.xml" ContentType="application/vnd.openxmlformats-officedocument.drawingml.chart+xml"/>
  <Override PartName="/ppt/theme/themeOverride88.xml" ContentType="application/vnd.openxmlformats-officedocument.themeOverride+xml"/>
  <Override PartName="/ppt/slides/slide30.xml" ContentType="application/vnd.openxmlformats-officedocument.presentationml.slide+xml"/>
  <Override PartName="/ppt/theme/themeOverride19.xml" ContentType="application/vnd.openxmlformats-officedocument.themeOverride+xml"/>
  <Override PartName="/ppt/charts/chart40.xml" ContentType="application/vnd.openxmlformats-officedocument.drawingml.chart+xml"/>
  <Override PartName="/ppt/theme/themeOverride66.xml" ContentType="application/vnd.openxmlformats-officedocument.themeOverride+xml"/>
  <Override PartName="/ppt/theme/themeOverride77.xml" ContentType="application/vnd.openxmlformats-officedocument.themeOverride+xml"/>
  <Override PartName="/ppt/theme/themeOverride55.xml" ContentType="application/vnd.openxmlformats-officedocument.themeOverride+xml"/>
  <Override PartName="/ppt/slides/slide79.xml" ContentType="application/vnd.openxmlformats-officedocument.presentationml.slide+xml"/>
  <Override PartName="/ppt/slides/slide127.xml" ContentType="application/vnd.openxmlformats-officedocument.presentationml.slide+xml"/>
  <Override PartName="/ppt/charts/chart5.xml" ContentType="application/vnd.openxmlformats-officedocument.drawingml.chart+xml"/>
  <Override PartName="/ppt/theme/themeOverride44.xml" ContentType="application/vnd.openxmlformats-officedocument.themeOverride+xml"/>
  <Override PartName="/ppt/theme/themeOverride91.xml" ContentType="application/vnd.openxmlformats-officedocument.themeOverr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116.xml" ContentType="application/vnd.openxmlformats-officedocument.presentationml.slide+xml"/>
  <Override PartName="/ppt/theme/themeOverride22.xml" ContentType="application/vnd.openxmlformats-officedocument.themeOverride+xml"/>
  <Override PartName="/ppt/theme/themeOverride33.xml" ContentType="application/vnd.openxmlformats-officedocument.themeOverride+xml"/>
  <Override PartName="/ppt/charts/chart78.xml" ContentType="application/vnd.openxmlformats-officedocument.drawingml.chart+xml"/>
  <Override PartName="/ppt/theme/themeOverride80.xml" ContentType="application/vnd.openxmlformats-officedocument.themeOverride+xml"/>
  <Override PartName="/ppt/charts/chart89.xml" ContentType="application/vnd.openxmlformats-officedocument.drawingml.chart+xml"/>
  <Override PartName="/ppt/slides/slide57.xml" ContentType="application/vnd.openxmlformats-officedocument.presentationml.slide+xml"/>
  <Override PartName="/ppt/slides/slide105.xml" ContentType="application/vnd.openxmlformats-officedocument.presentationml.slide+xml"/>
  <Override PartName="/ppt/notesSlides/notesSlide1.xml" ContentType="application/vnd.openxmlformats-officedocument.presentationml.notesSlide+xml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charts/chart67.xml" ContentType="application/vnd.openxmlformats-officedocument.drawingml.chart+xml"/>
  <Override PartName="/ppt/slides/slide46.xml" ContentType="application/vnd.openxmlformats-officedocument.presentationml.slide+xml"/>
  <Override PartName="/ppt/slides/slide93.xml" ContentType="application/vnd.openxmlformats-officedocument.presentationml.slide+xml"/>
  <Override PartName="/ppt/slides/slide130.xml" ContentType="application/vnd.openxmlformats-officedocument.presentationml.slide+xml"/>
  <Override PartName="/ppt/charts/chart56.xml" ContentType="application/vnd.openxmlformats-officedocument.drawingml.char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Override PartName="/ppt/charts/chart34.xml" ContentType="application/vnd.openxmlformats-officedocument.drawingml.chart+xml"/>
  <Override PartName="/ppt/charts/chart45.xml" ContentType="application/vnd.openxmlformats-officedocument.drawingml.chart+xml"/>
  <Override PartName="/ppt/charts/chart81.xml" ContentType="application/vnd.openxmlformats-officedocument.drawingml.chart+xml"/>
  <Override PartName="/ppt/charts/chart92.xml" ContentType="application/vnd.openxmlformats-officedocument.drawingml.chart+xml"/>
  <Override PartName="/ppt/slides/slide13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23.xml" ContentType="application/vnd.openxmlformats-officedocument.drawingml.chart+xml"/>
  <Override PartName="/ppt/charts/chart70.xml" ContentType="application/vnd.openxmlformats-officedocument.drawingml.chart+xml"/>
  <Override PartName="/ppt/charts/chart12.xml" ContentType="application/vnd.openxmlformats-officedocument.drawingml.chart+xml"/>
  <Override PartName="/ppt/theme/themeOverride38.xml" ContentType="application/vnd.openxmlformats-officedocument.themeOverride+xml"/>
  <Override PartName="/ppt/theme/themeOverride49.xml" ContentType="application/vnd.openxmlformats-officedocument.themeOverride+xml"/>
  <Override PartName="/ppt/theme/themeOverride85.xml" ContentType="application/vnd.openxmlformats-officedocument.themeOverride+xml"/>
  <Override PartName="/ppt/charts/chart6.xml" ContentType="application/vnd.openxmlformats-officedocument.drawingml.chart+xml"/>
  <Override PartName="/ppt/theme/themeOverride27.xml" ContentType="application/vnd.openxmlformats-officedocument.themeOverride+xml"/>
  <Override PartName="/ppt/theme/themeOverride45.xml" ContentType="application/vnd.openxmlformats-officedocument.themeOverride+xml"/>
  <Override PartName="/ppt/theme/themeOverride56.xml" ContentType="application/vnd.openxmlformats-officedocument.themeOverride+xml"/>
  <Override PartName="/ppt/theme/themeOverride74.xml" ContentType="application/vnd.openxmlformats-officedocument.themeOverride+xml"/>
  <Override PartName="/ppt/theme/themeOverride92.xml" ContentType="application/vnd.openxmlformats-officedocument.themeOverride+xml"/>
  <Override PartName="/ppt/slides/slide98.xml" ContentType="application/vnd.openxmlformats-officedocument.presentationml.slide+xml"/>
  <Override PartName="/ppt/slides/slide117.xml" ContentType="application/vnd.openxmlformats-officedocument.presentationml.slide+xml"/>
  <Override PartName="/ppt/slides/slide128.xml" ContentType="application/vnd.openxmlformats-officedocument.presentationml.slide+xml"/>
  <Override PartName="/ppt/theme/themeOverride16.xml" ContentType="application/vnd.openxmlformats-officedocument.themeOverride+xml"/>
  <Override PartName="/ppt/theme/themeOverride34.xml" ContentType="application/vnd.openxmlformats-officedocument.themeOverride+xml"/>
  <Override PartName="/ppt/theme/themeOverride63.xml" ContentType="application/vnd.openxmlformats-officedocument.themeOverride+xml"/>
  <Override PartName="/ppt/theme/themeOverride81.xml" ContentType="application/vnd.openxmlformats-officedocument.themeOverride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slides/slide87.xml" ContentType="application/vnd.openxmlformats-officedocument.presentationml.slide+xml"/>
  <Override PartName="/ppt/slides/slide106.xml" ContentType="application/vnd.openxmlformats-officedocument.presentationml.slide+xml"/>
  <Override PartName="/ppt/slides/slide124.xml" ContentType="application/vnd.openxmlformats-officedocument.presentationml.slide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ppt/theme/themeOverride9.xml" ContentType="application/vnd.openxmlformats-officedocument.themeOverride+xml"/>
  <Override PartName="/ppt/theme/themeOverride23.xml" ContentType="application/vnd.openxmlformats-officedocument.themeOverride+xml"/>
  <Override PartName="/ppt/theme/themeOverride41.xml" ContentType="application/vnd.openxmlformats-officedocument.themeOverride+xml"/>
  <Override PartName="/ppt/theme/themeOverride52.xml" ContentType="application/vnd.openxmlformats-officedocument.themeOverride+xml"/>
  <Override PartName="/ppt/theme/themeOverride70.xml" ContentType="application/vnd.openxmlformats-officedocument.themeOverride+xml"/>
  <Override PartName="/ppt/charts/chart79.xml" ContentType="application/vnd.openxmlformats-officedocument.drawingml.chart+xml"/>
  <Override PartName="/ppt/charts/chart97.xml" ContentType="application/vnd.openxmlformats-officedocument.drawingml.chart+xml"/>
  <Override PartName="/ppt/slides/slide29.xml" ContentType="application/vnd.openxmlformats-officedocument.presentationml.slide+xml"/>
  <Override PartName="/ppt/slides/slide76.xml" ContentType="application/vnd.openxmlformats-officedocument.presentationml.slide+xml"/>
  <Override PartName="/ppt/slides/slide113.xml" ContentType="application/vnd.openxmlformats-officedocument.presentationml.slide+xml"/>
  <Override PartName="/ppt/theme/themeOverride30.xml" ContentType="application/vnd.openxmlformats-officedocument.themeOverride+xml"/>
  <Override PartName="/ppt/charts/chart39.xml" ContentType="application/vnd.openxmlformats-officedocument.drawingml.chart+xml"/>
  <Override PartName="/ppt/charts/chart86.xml" ContentType="application/vnd.openxmlformats-officedocument.drawingml.char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charts/chart28.xml" ContentType="application/vnd.openxmlformats-officedocument.drawingml.chart+xml"/>
  <Override PartName="/ppt/charts/chart75.xml" ContentType="application/vnd.openxmlformats-officedocument.drawingml.chart+xml"/>
  <Override PartName="/ppt/drawings/drawing2.xml" ContentType="application/vnd.openxmlformats-officedocument.drawingml.chartshapes+xml"/>
  <Override PartName="/ppt/slides/slide43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charts/chart17.xml" ContentType="application/vnd.openxmlformats-officedocument.drawingml.chart+xml"/>
  <Override PartName="/ppt/charts/chart53.xml" ContentType="application/vnd.openxmlformats-officedocument.drawingml.chart+xml"/>
  <Override PartName="/ppt/charts/chart64.xml" ContentType="application/vnd.openxmlformats-officedocument.drawingml.chart+xml"/>
  <Override PartName="/ppt/slides/slide32.xml" ContentType="application/vnd.openxmlformats-officedocument.presentationml.slide+xml"/>
  <Override PartName="/ppt/charts/chart42.xml" ContentType="application/vnd.openxmlformats-officedocument.drawingml.chart+xml"/>
  <Override PartName="/ppt/theme/themeOverride68.xml" ContentType="application/vnd.openxmlformats-officedocument.themeOverride+xml"/>
  <Override PartName="/ppt/theme/themeOverride79.xml" ContentType="application/vnd.openxmlformats-officedocument.themeOverr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charts/chart31.xml" ContentType="application/vnd.openxmlformats-officedocument.drawingml.chart+xml"/>
  <Override PartName="/ppt/theme/themeOverride57.xml" ContentType="application/vnd.openxmlformats-officedocument.themeOverride+xml"/>
  <Override PartName="/ppt/slides/slide129.xml" ContentType="application/vnd.openxmlformats-officedocument.presentationml.slide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theme/themeOverride46.xml" ContentType="application/vnd.openxmlformats-officedocument.themeOverride+xml"/>
  <Override PartName="/ppt/theme/themeOverride93.xml" ContentType="application/vnd.openxmlformats-officedocument.themeOverride+xml"/>
  <Override PartName="/ppt/slides/slide118.xml" ContentType="application/vnd.openxmlformats-officedocument.presentationml.slide+xml"/>
  <Override PartName="/ppt/theme/themeOverride24.xml" ContentType="application/vnd.openxmlformats-officedocument.themeOverride+xml"/>
  <Override PartName="/ppt/theme/themeOverride35.xml" ContentType="application/vnd.openxmlformats-officedocument.themeOverride+xml"/>
  <Override PartName="/ppt/theme/themeOverride71.xml" ContentType="application/vnd.openxmlformats-officedocument.themeOverride+xml"/>
  <Override PartName="/ppt/theme/themeOverride82.xml" ContentType="application/vnd.openxmlformats-officedocument.themeOverr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107.xml" ContentType="application/vnd.openxmlformats-officedocument.presentationml.slide+xml"/>
  <Override PartName="/ppt/viewProps.xml" ContentType="application/vnd.openxmlformats-officedocument.presentationml.viewProps+xml"/>
  <Override PartName="/ppt/theme/themeOverride13.xml" ContentType="application/vnd.openxmlformats-officedocument.themeOverride+xml"/>
  <Override PartName="/ppt/theme/themeOverride60.xml" ContentType="application/vnd.openxmlformats-officedocument.themeOverride+xml"/>
  <Override PartName="/ppt/charts/chart69.xml" ContentType="application/vnd.openxmlformats-officedocument.drawingml.chart+xml"/>
  <Override PartName="/ppt/slides/slide48.xml" ContentType="application/vnd.openxmlformats-officedocument.presentationml.slide+xml"/>
  <Override PartName="/ppt/slides/slide95.xml" ContentType="application/vnd.openxmlformats-officedocument.presentationml.slide+xml"/>
  <Override PartName="/ppt/slides/slide132.xml" ContentType="application/vnd.openxmlformats-officedocument.presentationml.slide+xml"/>
  <Override PartName="/ppt/notesSlides/notesSlide3.xml" ContentType="application/vnd.openxmlformats-officedocument.presentationml.notesSlide+xml"/>
  <Override PartName="/ppt/charts/chart58.xml" ContentType="application/vnd.openxmlformats-officedocument.drawingml.chart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121.xml" ContentType="application/vnd.openxmlformats-officedocument.presentationml.slide+xml"/>
  <Override PartName="/ppt/presProps.xml" ContentType="application/vnd.openxmlformats-officedocument.presentationml.presProps+xml"/>
  <Override PartName="/ppt/charts/chart36.xml" ContentType="application/vnd.openxmlformats-officedocument.drawingml.chart+xml"/>
  <Override PartName="/ppt/charts/chart47.xml" ContentType="application/vnd.openxmlformats-officedocument.drawingml.chart+xml"/>
  <Override PartName="/ppt/charts/chart83.xml" ContentType="application/vnd.openxmlformats-officedocument.drawingml.chart+xml"/>
  <Override PartName="/ppt/charts/chart94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62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25.xml" ContentType="application/vnd.openxmlformats-officedocument.drawingml.chart+xml"/>
  <Override PartName="/ppt/charts/chart72.xml" ContentType="application/vnd.openxmlformats-officedocument.drawingml.chart+xml"/>
  <Override PartName="/ppt/slides/slide51.xml" ContentType="application/vnd.openxmlformats-officedocument.presentationml.slide+xml"/>
  <Override PartName="/ppt/theme/themeOverride2.xml" ContentType="application/vnd.openxmlformats-officedocument.themeOverride+xml"/>
  <Override PartName="/ppt/charts/chart14.xml" ContentType="application/vnd.openxmlformats-officedocument.drawingml.chart+xml"/>
  <Override PartName="/ppt/charts/chart61.xml" ContentType="application/vnd.openxmlformats-officedocument.drawingml.chart+xml"/>
  <Override PartName="/ppt/theme/themeOverride87.xml" ContentType="application/vnd.openxmlformats-officedocument.themeOverride+xml"/>
  <Override PartName="/ppt/slides/slide40.xml" ContentType="application/vnd.openxmlformats-officedocument.presentationml.slide+xml"/>
  <Override PartName="/ppt/theme/themeOverride29.xml" ContentType="application/vnd.openxmlformats-officedocument.themeOverride+xml"/>
  <Override PartName="/ppt/charts/chart50.xml" ContentType="application/vnd.openxmlformats-officedocument.drawingml.chart+xml"/>
  <Override PartName="/ppt/theme/themeOverride76.xml" ContentType="application/vnd.openxmlformats-officedocument.themeOverride+xml"/>
  <Override PartName="/ppt/theme/themeOverride18.xml" ContentType="application/vnd.openxmlformats-officedocument.themeOverride+xml"/>
  <Override PartName="/ppt/theme/themeOverride65.xml" ContentType="application/vnd.openxmlformats-officedocument.themeOverride+xml"/>
  <Override PartName="/ppt/slides/slide89.xml" ContentType="application/vnd.openxmlformats-officedocument.presentationml.slide+xml"/>
  <Override PartName="/ppt/slides/slide126.xml" ContentType="application/vnd.openxmlformats-officedocument.presentationml.slide+xml"/>
  <Override PartName="/ppt/charts/chart4.xml" ContentType="application/vnd.openxmlformats-officedocument.drawingml.chart+xml"/>
  <Override PartName="/ppt/theme/themeOverride43.xml" ContentType="application/vnd.openxmlformats-officedocument.themeOverride+xml"/>
  <Override PartName="/ppt/theme/themeOverride54.xml" ContentType="application/vnd.openxmlformats-officedocument.themeOverride+xml"/>
  <Override PartName="/ppt/theme/themeOverride90.xml" ContentType="application/vnd.openxmlformats-officedocument.themeOverride+xml"/>
  <Override PartName="/ppt/charts/chart99.xml" ContentType="application/vnd.openxmlformats-officedocument.drawingml.chart+xml"/>
  <Override PartName="/ppt/slides/slide78.xml" ContentType="application/vnd.openxmlformats-officedocument.presentationml.slide+xml"/>
  <Override PartName="/ppt/slides/slide115.xml" ContentType="application/vnd.openxmlformats-officedocument.presentationml.slide+xml"/>
  <Override PartName="/ppt/handoutMasters/handoutMaster1.xml" ContentType="application/vnd.openxmlformats-officedocument.presentationml.handoutMaster+xml"/>
  <Override PartName="/ppt/theme/themeOverride32.xml" ContentType="application/vnd.openxmlformats-officedocument.themeOverride+xml"/>
  <Override PartName="/ppt/charts/chart88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104.xml" ContentType="application/vnd.openxmlformats-officedocument.presentationml.slide+xml"/>
  <Override PartName="/ppt/theme/themeOverride7.xml" ContentType="application/vnd.openxmlformats-officedocument.themeOverride+xml"/>
  <Override PartName="/ppt/theme/themeOverride21.xml" ContentType="application/vnd.openxmlformats-officedocument.themeOverride+xml"/>
  <Override PartName="/ppt/charts/chart77.xml" ContentType="application/vnd.openxmlformats-officedocument.drawingml.chart+xml"/>
  <Override PartName="/ppt/slideMasters/slideMaster1.xml" ContentType="application/vnd.openxmlformats-officedocument.presentationml.slideMaster+xml"/>
  <Override PartName="/ppt/slides/slide45.xml" ContentType="application/vnd.openxmlformats-officedocument.presentationml.slide+xml"/>
  <Override PartName="/ppt/slides/slide92.xml" ContentType="application/vnd.openxmlformats-officedocument.presentationml.slide+xml"/>
  <Override PartName="/ppt/theme/theme3.xml" ContentType="application/vnd.openxmlformats-officedocument.theme+xml"/>
  <Override PartName="/ppt/theme/themeOverride10.xml" ContentType="application/vnd.openxmlformats-officedocument.themeOverride+xml"/>
  <Override PartName="/ppt/charts/chart19.xml" ContentType="application/vnd.openxmlformats-officedocument.drawingml.chart+xml"/>
  <Override PartName="/ppt/charts/chart55.xml" ContentType="application/vnd.openxmlformats-officedocument.drawingml.chart+xml"/>
  <Override PartName="/ppt/charts/chart66.xml" ContentType="application/vnd.openxmlformats-officedocument.drawingml.chart+xml"/>
  <Override PartName="/ppt/slides/slide34.xml" ContentType="application/vnd.openxmlformats-officedocument.presentationml.slide+xml"/>
  <Override PartName="/ppt/slides/slide81.xml" ContentType="application/vnd.openxmlformats-officedocument.presentationml.slide+xml"/>
  <Override PartName="/ppt/charts/chart44.xml" ContentType="application/vnd.openxmlformats-officedocument.drawingml.chart+xml"/>
  <Override PartName="/ppt/charts/chart91.xml" ContentType="application/vnd.openxmlformats-officedocument.drawingml.char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70.xml" ContentType="application/vnd.openxmlformats-officedocument.presentationml.slide+xml"/>
  <Override PartName="/ppt/charts/chart33.xml" ContentType="application/vnd.openxmlformats-officedocument.drawingml.chart+xml"/>
  <Override PartName="/ppt/theme/themeOverride59.xml" ContentType="application/vnd.openxmlformats-officedocument.themeOverride+xml"/>
  <Override PartName="/ppt/charts/chart80.xml" ContentType="application/vnd.openxmlformats-officedocument.drawingml.chart+xml"/>
  <Override PartName="/ppt/slides/slide12.xml" ContentType="application/vnd.openxmlformats-officedocument.presentationml.slide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theme/themeOverride48.xml" ContentType="application/vnd.openxmlformats-officedocument.themeOverride+xml"/>
  <Override PartName="/ppt/theme/themeOverride37.xml" ContentType="application/vnd.openxmlformats-officedocument.themeOverride+xml"/>
  <Override PartName="/ppt/theme/themeOverride84.xml" ContentType="application/vnd.openxmlformats-officedocument.themeOverride+xml"/>
  <Override PartName="/ppt/slides/slide109.xml" ContentType="application/vnd.openxmlformats-officedocument.presentationml.slide+xml"/>
  <Override PartName="/ppt/theme/themeOverride15.xml" ContentType="application/vnd.openxmlformats-officedocument.themeOverride+xml"/>
  <Override PartName="/ppt/theme/themeOverride26.xml" ContentType="application/vnd.openxmlformats-officedocument.themeOverride+xml"/>
  <Override PartName="/ppt/theme/themeOverride62.xml" ContentType="application/vnd.openxmlformats-officedocument.themeOverride+xml"/>
  <Override PartName="/ppt/theme/themeOverride73.xml" ContentType="application/vnd.openxmlformats-officedocument.themeOverride+xml"/>
  <Override PartName="/ppt/slides/slide97.xml" ContentType="application/vnd.openxmlformats-officedocument.presentationml.slide+xml"/>
  <Override PartName="/ppt/charts/chart1.xml" ContentType="application/vnd.openxmlformats-officedocument.drawingml.chart+xml"/>
  <Override PartName="/ppt/theme/themeOverride51.xml" ContentType="application/vnd.openxmlformats-officedocument.themeOverr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23.xml" ContentType="application/vnd.openxmlformats-officedocument.presentationml.slide+xml"/>
  <Override PartName="/ppt/theme/themeOverride40.xml" ContentType="application/vnd.openxmlformats-officedocument.themeOverride+xml"/>
  <Override PartName="/ppt/charts/chart49.xml" ContentType="application/vnd.openxmlformats-officedocument.drawingml.chart+xml"/>
  <Override PartName="/ppt/charts/chart96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64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charts/chart27.xml" ContentType="application/vnd.openxmlformats-officedocument.drawingml.chart+xml"/>
  <Override PartName="/ppt/charts/chart38.xml" ContentType="application/vnd.openxmlformats-officedocument.drawingml.chart+xml"/>
  <Override PartName="/ppt/drawings/drawing1.xml" ContentType="application/vnd.openxmlformats-officedocument.drawingml.chartshapes+xml"/>
  <Override PartName="/ppt/charts/chart74.xml" ContentType="application/vnd.openxmlformats-officedocument.drawingml.chart+xml"/>
  <Override PartName="/ppt/charts/chart85.xml" ContentType="application/vnd.openxmlformats-officedocument.drawingml.chart+xml"/>
  <Override PartName="/ppt/slides/slide53.xml" ContentType="application/vnd.openxmlformats-officedocument.presentationml.slide+xml"/>
  <Default Extension="jpeg" ContentType="image/jpeg"/>
  <Override PartName="/ppt/diagrams/quickStyle1.xml" ContentType="application/vnd.openxmlformats-officedocument.drawingml.diagramStyle+xml"/>
  <Override PartName="/ppt/theme/themeOverride4.xml" ContentType="application/vnd.openxmlformats-officedocument.themeOverride+xml"/>
  <Override PartName="/ppt/charts/chart16.xml" ContentType="application/vnd.openxmlformats-officedocument.drawingml.chart+xml"/>
  <Override PartName="/ppt/charts/chart63.xml" ContentType="application/vnd.openxmlformats-officedocument.drawingml.chart+xml"/>
  <Override PartName="/ppt/theme/themeOverride89.xml" ContentType="application/vnd.openxmlformats-officedocument.themeOverr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charts/chart52.xml" ContentType="application/vnd.openxmlformats-officedocument.drawingml.chart+xml"/>
  <Override PartName="/ppt/theme/themeOverride78.xml" ContentType="application/vnd.openxmlformats-officedocument.themeOverride+xml"/>
  <Override PartName="/ppt/slides/slide20.xml" ContentType="application/vnd.openxmlformats-officedocument.presentationml.slide+xml"/>
  <Override PartName="/ppt/charts/chart30.xml" ContentType="application/vnd.openxmlformats-officedocument.drawingml.chart+xml"/>
  <Override PartName="/ppt/charts/chart41.xml" ContentType="application/vnd.openxmlformats-officedocument.drawingml.chart+xml"/>
  <Override PartName="/ppt/theme/themeOverride67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5"/>
  </p:notesMasterIdLst>
  <p:handoutMasterIdLst>
    <p:handoutMasterId r:id="rId136"/>
  </p:handoutMasterIdLst>
  <p:sldIdLst>
    <p:sldId id="1388" r:id="rId2"/>
    <p:sldId id="1389" r:id="rId3"/>
    <p:sldId id="1390" r:id="rId4"/>
    <p:sldId id="1391" r:id="rId5"/>
    <p:sldId id="1392" r:id="rId6"/>
    <p:sldId id="1393" r:id="rId7"/>
    <p:sldId id="1394" r:id="rId8"/>
    <p:sldId id="1395" r:id="rId9"/>
    <p:sldId id="1396" r:id="rId10"/>
    <p:sldId id="1397" r:id="rId11"/>
    <p:sldId id="1398" r:id="rId12"/>
    <p:sldId id="1399" r:id="rId13"/>
    <p:sldId id="1400" r:id="rId14"/>
    <p:sldId id="1401" r:id="rId15"/>
    <p:sldId id="1402" r:id="rId16"/>
    <p:sldId id="1403" r:id="rId17"/>
    <p:sldId id="1404" r:id="rId18"/>
    <p:sldId id="1405" r:id="rId19"/>
    <p:sldId id="1406" r:id="rId20"/>
    <p:sldId id="1407" r:id="rId21"/>
    <p:sldId id="1408" r:id="rId22"/>
    <p:sldId id="1409" r:id="rId23"/>
    <p:sldId id="1410" r:id="rId24"/>
    <p:sldId id="1411" r:id="rId25"/>
    <p:sldId id="1412" r:id="rId26"/>
    <p:sldId id="1413" r:id="rId27"/>
    <p:sldId id="1414" r:id="rId28"/>
    <p:sldId id="1415" r:id="rId29"/>
    <p:sldId id="1416" r:id="rId30"/>
    <p:sldId id="1417" r:id="rId31"/>
    <p:sldId id="1418" r:id="rId32"/>
    <p:sldId id="1419" r:id="rId33"/>
    <p:sldId id="1420" r:id="rId34"/>
    <p:sldId id="1421" r:id="rId35"/>
    <p:sldId id="1422" r:id="rId36"/>
    <p:sldId id="1423" r:id="rId37"/>
    <p:sldId id="1424" r:id="rId38"/>
    <p:sldId id="1425" r:id="rId39"/>
    <p:sldId id="1426" r:id="rId40"/>
    <p:sldId id="1427" r:id="rId41"/>
    <p:sldId id="1428" r:id="rId42"/>
    <p:sldId id="1429" r:id="rId43"/>
    <p:sldId id="1430" r:id="rId44"/>
    <p:sldId id="1431" r:id="rId45"/>
    <p:sldId id="1432" r:id="rId46"/>
    <p:sldId id="1433" r:id="rId47"/>
    <p:sldId id="1434" r:id="rId48"/>
    <p:sldId id="1435" r:id="rId49"/>
    <p:sldId id="1436" r:id="rId50"/>
    <p:sldId id="1437" r:id="rId51"/>
    <p:sldId id="1438" r:id="rId52"/>
    <p:sldId id="1439" r:id="rId53"/>
    <p:sldId id="1440" r:id="rId54"/>
    <p:sldId id="1441" r:id="rId55"/>
    <p:sldId id="1442" r:id="rId56"/>
    <p:sldId id="1443" r:id="rId57"/>
    <p:sldId id="1501" r:id="rId58"/>
    <p:sldId id="1502" r:id="rId59"/>
    <p:sldId id="1503" r:id="rId60"/>
    <p:sldId id="1504" r:id="rId61"/>
    <p:sldId id="1505" r:id="rId62"/>
    <p:sldId id="1506" r:id="rId63"/>
    <p:sldId id="1507" r:id="rId64"/>
    <p:sldId id="1508" r:id="rId65"/>
    <p:sldId id="1509" r:id="rId66"/>
    <p:sldId id="1510" r:id="rId67"/>
    <p:sldId id="1511" r:id="rId68"/>
    <p:sldId id="1512" r:id="rId69"/>
    <p:sldId id="1513" r:id="rId70"/>
    <p:sldId id="1514" r:id="rId71"/>
    <p:sldId id="1515" r:id="rId72"/>
    <p:sldId id="1516" r:id="rId73"/>
    <p:sldId id="1517" r:id="rId74"/>
    <p:sldId id="1518" r:id="rId75"/>
    <p:sldId id="1519" r:id="rId76"/>
    <p:sldId id="1520" r:id="rId77"/>
    <p:sldId id="1521" r:id="rId78"/>
    <p:sldId id="1522" r:id="rId79"/>
    <p:sldId id="1523" r:id="rId80"/>
    <p:sldId id="1524" r:id="rId81"/>
    <p:sldId id="1525" r:id="rId82"/>
    <p:sldId id="1526" r:id="rId83"/>
    <p:sldId id="1527" r:id="rId84"/>
    <p:sldId id="1528" r:id="rId85"/>
    <p:sldId id="1529" r:id="rId86"/>
    <p:sldId id="1530" r:id="rId87"/>
    <p:sldId id="1531" r:id="rId88"/>
    <p:sldId id="1475" r:id="rId89"/>
    <p:sldId id="1476" r:id="rId90"/>
    <p:sldId id="1477" r:id="rId91"/>
    <p:sldId id="1478" r:id="rId92"/>
    <p:sldId id="1479" r:id="rId93"/>
    <p:sldId id="1480" r:id="rId94"/>
    <p:sldId id="1481" r:id="rId95"/>
    <p:sldId id="1482" r:id="rId96"/>
    <p:sldId id="1483" r:id="rId97"/>
    <p:sldId id="1484" r:id="rId98"/>
    <p:sldId id="1497" r:id="rId99"/>
    <p:sldId id="1485" r:id="rId100"/>
    <p:sldId id="1486" r:id="rId101"/>
    <p:sldId id="1487" r:id="rId102"/>
    <p:sldId id="1488" r:id="rId103"/>
    <p:sldId id="1498" r:id="rId104"/>
    <p:sldId id="1489" r:id="rId105"/>
    <p:sldId id="1490" r:id="rId106"/>
    <p:sldId id="1491" r:id="rId107"/>
    <p:sldId id="1492" r:id="rId108"/>
    <p:sldId id="1499" r:id="rId109"/>
    <p:sldId id="1493" r:id="rId110"/>
    <p:sldId id="1494" r:id="rId111"/>
    <p:sldId id="1495" r:id="rId112"/>
    <p:sldId id="1496" r:id="rId113"/>
    <p:sldId id="1500" r:id="rId114"/>
    <p:sldId id="1532" r:id="rId115"/>
    <p:sldId id="1533" r:id="rId116"/>
    <p:sldId id="1534" r:id="rId117"/>
    <p:sldId id="1535" r:id="rId118"/>
    <p:sldId id="1536" r:id="rId119"/>
    <p:sldId id="1537" r:id="rId120"/>
    <p:sldId id="1538" r:id="rId121"/>
    <p:sldId id="1539" r:id="rId122"/>
    <p:sldId id="1540" r:id="rId123"/>
    <p:sldId id="1541" r:id="rId124"/>
    <p:sldId id="1542" r:id="rId125"/>
    <p:sldId id="1543" r:id="rId126"/>
    <p:sldId id="1544" r:id="rId127"/>
    <p:sldId id="1545" r:id="rId128"/>
    <p:sldId id="1546" r:id="rId129"/>
    <p:sldId id="1547" r:id="rId130"/>
    <p:sldId id="1548" r:id="rId131"/>
    <p:sldId id="1549" r:id="rId132"/>
    <p:sldId id="1550" r:id="rId133"/>
    <p:sldId id="1551" r:id="rId134"/>
  </p:sldIdLst>
  <p:sldSz cx="9144000" cy="6858000" type="screen4x3"/>
  <p:notesSz cx="9144000" cy="6858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ECECEC"/>
    <a:srgbClr val="B6DF89"/>
    <a:srgbClr val="FF9900"/>
    <a:srgbClr val="C4E59F"/>
    <a:srgbClr val="FFB03B"/>
    <a:srgbClr val="95D054"/>
    <a:srgbClr val="FFE161"/>
    <a:srgbClr val="CCFF99"/>
    <a:srgbClr val="99FF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Stile chiaro 2 - Color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Stile medio 1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A111915-BE36-4E01-A7E5-04B1672EAD32}" styleName="Stile chiaro 2 - Colore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FECB4D8-DB02-4DC6-A0A2-4F2EBAE1DC90}" styleName="Stile medio 1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Stile medio 1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Stile medio 3 - Color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ile medio 1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ED083AE6-46FA-4A59-8FB0-9F97EB10719F}" styleName="Stile chiaro 3 - Color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75DCB02-9BB8-47FD-8907-85C794F793BA}" styleName="Stile con tema 1 - Color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32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-1272" y="-102"/>
      </p:cViewPr>
      <p:guideLst>
        <p:guide orient="horz" pos="4319"/>
        <p:guide orient="horz" pos="3973"/>
        <p:guide orient="horz" pos="485"/>
        <p:guide orient="horz" pos="563"/>
        <p:guide pos="148"/>
        <p:guide pos="557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28320"/>
    </p:cViewPr>
  </p:sorterViewPr>
  <p:notesViewPr>
    <p:cSldViewPr snapToGrid="0" showGuides="1">
      <p:cViewPr varScale="1">
        <p:scale>
          <a:sx n="76" d="100"/>
          <a:sy n="76" d="100"/>
        </p:scale>
        <p:origin x="-1566" y="-90"/>
      </p:cViewPr>
      <p:guideLst>
        <p:guide orient="horz" pos="2160"/>
        <p:guide pos="288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viewProps" Target="viewProp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13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4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handoutMaster" Target="handoutMasters/handoutMaster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OdG\OdG%20results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OdG\OdG%20results.xlsx" TargetMode="External"/><Relationship Id="rId1" Type="http://schemas.openxmlformats.org/officeDocument/2006/relationships/themeOverride" Target="../theme/themeOverride9.xml"/></Relationships>
</file>

<file path=ppt/charts/_rels/chart10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OdG\OdG%20results.xlsx" TargetMode="External"/><Relationship Id="rId1" Type="http://schemas.openxmlformats.org/officeDocument/2006/relationships/themeOverride" Target="../theme/themeOverride94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OdG\OdG%20results.xlsx" TargetMode="External"/><Relationship Id="rId1" Type="http://schemas.openxmlformats.org/officeDocument/2006/relationships/themeOverride" Target="../theme/themeOverride10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OdG\OdG%20results.xlsx" TargetMode="External"/><Relationship Id="rId1" Type="http://schemas.openxmlformats.org/officeDocument/2006/relationships/themeOverride" Target="../theme/themeOverride11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OdG\OdG%20results.xlsx" TargetMode="External"/><Relationship Id="rId1" Type="http://schemas.openxmlformats.org/officeDocument/2006/relationships/themeOverride" Target="../theme/themeOverride12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OdG\OdG%20results.xlsx" TargetMode="External"/><Relationship Id="rId1" Type="http://schemas.openxmlformats.org/officeDocument/2006/relationships/themeOverride" Target="../theme/themeOverride13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OdG\OdG%20results.xlsx" TargetMode="External"/><Relationship Id="rId1" Type="http://schemas.openxmlformats.org/officeDocument/2006/relationships/themeOverride" Target="../theme/themeOverride14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OdG\OdG%20results.xlsx" TargetMode="External"/><Relationship Id="rId1" Type="http://schemas.openxmlformats.org/officeDocument/2006/relationships/themeOverride" Target="../theme/themeOverride15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OdG\OdG%20results.xlsx" TargetMode="External"/><Relationship Id="rId1" Type="http://schemas.openxmlformats.org/officeDocument/2006/relationships/themeOverride" Target="../theme/themeOverride16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OdG\OdG%20results.xlsx" TargetMode="External"/><Relationship Id="rId1" Type="http://schemas.openxmlformats.org/officeDocument/2006/relationships/themeOverride" Target="../theme/themeOverride17.xm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OdG\OdG%20results.xlsx" TargetMode="External"/><Relationship Id="rId1" Type="http://schemas.openxmlformats.org/officeDocument/2006/relationships/themeOverride" Target="../theme/themeOverride18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OdG\OdG%20results.xlsx" TargetMode="External"/><Relationship Id="rId1" Type="http://schemas.openxmlformats.org/officeDocument/2006/relationships/themeOverride" Target="../theme/themeOverride2.xm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OdG\OdG%20results.xlsx" TargetMode="External"/><Relationship Id="rId1" Type="http://schemas.openxmlformats.org/officeDocument/2006/relationships/themeOverride" Target="../theme/themeOverride19.xm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OdG\OdG%20results.xlsx" TargetMode="External"/><Relationship Id="rId1" Type="http://schemas.openxmlformats.org/officeDocument/2006/relationships/themeOverride" Target="../theme/themeOverride20.xm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OdG\OdG%20results.xlsx" TargetMode="External"/><Relationship Id="rId1" Type="http://schemas.openxmlformats.org/officeDocument/2006/relationships/themeOverride" Target="../theme/themeOverride21.xm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OdG\OdG%20results.xlsx" TargetMode="External"/><Relationship Id="rId1" Type="http://schemas.openxmlformats.org/officeDocument/2006/relationships/themeOverride" Target="../theme/themeOverride22.xm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OdG\OdG%20results.xlsx" TargetMode="External"/><Relationship Id="rId1" Type="http://schemas.openxmlformats.org/officeDocument/2006/relationships/themeOverride" Target="../theme/themeOverride23.xml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OdG\OdG%20results.xlsx" TargetMode="External"/><Relationship Id="rId1" Type="http://schemas.openxmlformats.org/officeDocument/2006/relationships/themeOverride" Target="../theme/themeOverride24.xml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OdG\OdG%20results.xlsx" TargetMode="External"/><Relationship Id="rId1" Type="http://schemas.openxmlformats.org/officeDocument/2006/relationships/themeOverride" Target="../theme/themeOverride25.xml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OdG\OdG%20results.xlsx" TargetMode="External"/><Relationship Id="rId1" Type="http://schemas.openxmlformats.org/officeDocument/2006/relationships/themeOverride" Target="../theme/themeOverride26.xml"/></Relationships>
</file>

<file path=ppt/charts/_rels/chart2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OdG\OdG%20results.xlsx" TargetMode="External"/><Relationship Id="rId1" Type="http://schemas.openxmlformats.org/officeDocument/2006/relationships/themeOverride" Target="../theme/themeOverride27.xml"/></Relationships>
</file>

<file path=ppt/charts/_rels/chart2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OdG\OdG%20results.xlsx" TargetMode="External"/><Relationship Id="rId1" Type="http://schemas.openxmlformats.org/officeDocument/2006/relationships/themeOverride" Target="../theme/themeOverride28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OdG\OdG%20results.xlsx" TargetMode="External"/><Relationship Id="rId1" Type="http://schemas.openxmlformats.org/officeDocument/2006/relationships/themeOverride" Target="../theme/themeOverride3.xml"/></Relationships>
</file>

<file path=ppt/charts/_rels/chart30.xml.rels><?xml version="1.0" encoding="UTF-8" standalone="yes"?>
<Relationships xmlns="http://schemas.openxmlformats.org/package/2006/relationships"><Relationship Id="rId2" Type="http://schemas.openxmlformats.org/officeDocument/2006/relationships/oleObject" Target="file:///\\giunone\ar\Ordine%20dei%20giornalisti%20Nazionale\Excel\OdG%20results.xlsx" TargetMode="External"/><Relationship Id="rId1" Type="http://schemas.openxmlformats.org/officeDocument/2006/relationships/themeOverride" Target="../theme/themeOverride29.xml"/></Relationships>
</file>

<file path=ppt/charts/_rels/chart3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OdG\OdG%20results.xlsx" TargetMode="External"/><Relationship Id="rId1" Type="http://schemas.openxmlformats.org/officeDocument/2006/relationships/themeOverride" Target="../theme/themeOverride30.xml"/></Relationships>
</file>

<file path=ppt/charts/_rels/chart3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OdG\OdG%20results.xlsx" TargetMode="External"/><Relationship Id="rId1" Type="http://schemas.openxmlformats.org/officeDocument/2006/relationships/themeOverride" Target="../theme/themeOverride31.xml"/></Relationships>
</file>

<file path=ppt/charts/_rels/chart3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OdG\OdG%20results.xlsx" TargetMode="External"/><Relationship Id="rId1" Type="http://schemas.openxmlformats.org/officeDocument/2006/relationships/themeOverride" Target="../theme/themeOverride32.xml"/></Relationships>
</file>

<file path=ppt/charts/_rels/chart3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OdG\OdG%20results.xlsx" TargetMode="External"/><Relationship Id="rId1" Type="http://schemas.openxmlformats.org/officeDocument/2006/relationships/themeOverride" Target="../theme/themeOverride33.xml"/></Relationships>
</file>

<file path=ppt/charts/_rels/chart3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OdG\OdG%20results.xlsx" TargetMode="External"/><Relationship Id="rId1" Type="http://schemas.openxmlformats.org/officeDocument/2006/relationships/themeOverride" Target="../theme/themeOverride34.xml"/></Relationships>
</file>

<file path=ppt/charts/_rels/chart3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OdG\OdG%20results.xlsx" TargetMode="External"/><Relationship Id="rId1" Type="http://schemas.openxmlformats.org/officeDocument/2006/relationships/themeOverride" Target="../theme/themeOverride35.xml"/></Relationships>
</file>

<file path=ppt/charts/_rels/chart3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OdG\OdG%20results.xlsx" TargetMode="External"/><Relationship Id="rId1" Type="http://schemas.openxmlformats.org/officeDocument/2006/relationships/themeOverride" Target="../theme/themeOverride36.xml"/></Relationships>
</file>

<file path=ppt/charts/_rels/chart3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OdG\OdG%20results.xlsx" TargetMode="External"/><Relationship Id="rId1" Type="http://schemas.openxmlformats.org/officeDocument/2006/relationships/themeOverride" Target="../theme/themeOverride37.xml"/></Relationships>
</file>

<file path=ppt/charts/_rels/chart3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OdG\OdG%20results.xlsx" TargetMode="External"/><Relationship Id="rId1" Type="http://schemas.openxmlformats.org/officeDocument/2006/relationships/themeOverride" Target="../theme/themeOverride38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OdG\OdG%20results.xlsx" TargetMode="External"/><Relationship Id="rId1" Type="http://schemas.openxmlformats.org/officeDocument/2006/relationships/themeOverride" Target="../theme/themeOverride4.xml"/></Relationships>
</file>

<file path=ppt/charts/_rels/chart4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OdG\OdG%20results.xlsx" TargetMode="External"/><Relationship Id="rId1" Type="http://schemas.openxmlformats.org/officeDocument/2006/relationships/themeOverride" Target="../theme/themeOverride39.xml"/></Relationships>
</file>

<file path=ppt/charts/_rels/chart4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OdG\OdG%20results.xlsx" TargetMode="External"/><Relationship Id="rId1" Type="http://schemas.openxmlformats.org/officeDocument/2006/relationships/themeOverride" Target="../theme/themeOverride40.xml"/></Relationships>
</file>

<file path=ppt/charts/_rels/chart4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OdG\OdG%20results.xlsx" TargetMode="External"/><Relationship Id="rId1" Type="http://schemas.openxmlformats.org/officeDocument/2006/relationships/themeOverride" Target="../theme/themeOverride41.xml"/></Relationships>
</file>

<file path=ppt/charts/_rels/chart4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OdG\OdG%20results.xlsx" TargetMode="External"/><Relationship Id="rId1" Type="http://schemas.openxmlformats.org/officeDocument/2006/relationships/themeOverride" Target="../theme/themeOverride42.xml"/></Relationships>
</file>

<file path=ppt/charts/_rels/chart4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OdG\OdG%20results.xlsx" TargetMode="External"/><Relationship Id="rId1" Type="http://schemas.openxmlformats.org/officeDocument/2006/relationships/themeOverride" Target="../theme/themeOverride43.xml"/></Relationships>
</file>

<file path=ppt/charts/_rels/chart4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OdG\OdG%20results.xlsx" TargetMode="External"/><Relationship Id="rId1" Type="http://schemas.openxmlformats.org/officeDocument/2006/relationships/themeOverride" Target="../theme/themeOverride44.xml"/></Relationships>
</file>

<file path=ppt/charts/_rels/chart4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OdG\OdG%20results.xlsx" TargetMode="External"/><Relationship Id="rId1" Type="http://schemas.openxmlformats.org/officeDocument/2006/relationships/themeOverride" Target="../theme/themeOverride45.xml"/></Relationships>
</file>

<file path=ppt/charts/_rels/chart4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OdG\OdG%20results.xlsx" TargetMode="External"/><Relationship Id="rId1" Type="http://schemas.openxmlformats.org/officeDocument/2006/relationships/themeOverride" Target="../theme/themeOverride46.xml"/></Relationships>
</file>

<file path=ppt/charts/_rels/chart4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OdG\OdG%20results.xlsx" TargetMode="External"/><Relationship Id="rId1" Type="http://schemas.openxmlformats.org/officeDocument/2006/relationships/themeOverride" Target="../theme/themeOverride47.xml"/></Relationships>
</file>

<file path=ppt/charts/_rels/chart4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OdG\OdG%20results.xlsx" TargetMode="External"/><Relationship Id="rId1" Type="http://schemas.openxmlformats.org/officeDocument/2006/relationships/themeOverride" Target="../theme/themeOverride48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OdG\OdG%20results.xlsx" TargetMode="External"/><Relationship Id="rId1" Type="http://schemas.openxmlformats.org/officeDocument/2006/relationships/themeOverride" Target="../theme/themeOverride5.xml"/></Relationships>
</file>

<file path=ppt/charts/_rels/chart5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OdG\OdG%20results.xlsx" TargetMode="External"/><Relationship Id="rId1" Type="http://schemas.openxmlformats.org/officeDocument/2006/relationships/themeOverride" Target="../theme/themeOverride49.xml"/></Relationships>
</file>

<file path=ppt/charts/_rels/chart5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OdG\OdG%20results.xlsx" TargetMode="External"/><Relationship Id="rId1" Type="http://schemas.openxmlformats.org/officeDocument/2006/relationships/themeOverride" Target="../theme/themeOverride50.xml"/></Relationships>
</file>

<file path=ppt/charts/_rels/chart5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OdG\OdG%20results.xlsx" TargetMode="External"/><Relationship Id="rId1" Type="http://schemas.openxmlformats.org/officeDocument/2006/relationships/themeOverride" Target="../theme/themeOverride51.xml"/></Relationships>
</file>

<file path=ppt/charts/_rels/chart5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OdG\OdG%20results.xlsx" TargetMode="External"/><Relationship Id="rId1" Type="http://schemas.openxmlformats.org/officeDocument/2006/relationships/themeOverride" Target="../theme/themeOverride52.xml"/></Relationships>
</file>

<file path=ppt/charts/_rels/chart5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OdG\OdG%20results.xlsx" TargetMode="External"/><Relationship Id="rId1" Type="http://schemas.openxmlformats.org/officeDocument/2006/relationships/themeOverride" Target="../theme/themeOverride53.xml"/></Relationships>
</file>

<file path=ppt/charts/_rels/chart5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OdG\OdG%20results.xlsx" TargetMode="External"/><Relationship Id="rId1" Type="http://schemas.openxmlformats.org/officeDocument/2006/relationships/themeOverride" Target="../theme/themeOverride54.xml"/></Relationships>
</file>

<file path=ppt/charts/_rels/chart5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OdG\OdG%20results.xlsx" TargetMode="External"/><Relationship Id="rId1" Type="http://schemas.openxmlformats.org/officeDocument/2006/relationships/themeOverride" Target="../theme/themeOverride55.xml"/></Relationships>
</file>

<file path=ppt/charts/_rels/chart5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OdG\OdG%20results.xlsx" TargetMode="External"/><Relationship Id="rId1" Type="http://schemas.openxmlformats.org/officeDocument/2006/relationships/themeOverride" Target="../theme/themeOverride56.xml"/></Relationships>
</file>

<file path=ppt/charts/_rels/chart5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OdG\OdG%20results.xlsx" TargetMode="External"/><Relationship Id="rId1" Type="http://schemas.openxmlformats.org/officeDocument/2006/relationships/themeOverride" Target="../theme/themeOverride57.xml"/></Relationships>
</file>

<file path=ppt/charts/_rels/chart5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OdG\OdG%20results.xlsx" TargetMode="External"/><Relationship Id="rId1" Type="http://schemas.openxmlformats.org/officeDocument/2006/relationships/themeOverride" Target="../theme/themeOverride58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OdG\OdG%20results.xlsx" TargetMode="External"/><Relationship Id="rId1" Type="http://schemas.openxmlformats.org/officeDocument/2006/relationships/themeOverride" Target="../theme/themeOverride6.xml"/></Relationships>
</file>

<file path=ppt/charts/_rels/chart6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OdG\OdG%20results.xlsx" TargetMode="External"/><Relationship Id="rId1" Type="http://schemas.openxmlformats.org/officeDocument/2006/relationships/themeOverride" Target="../theme/themeOverride59.xml"/></Relationships>
</file>

<file path=ppt/charts/_rels/chart6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OdG\OdG%20results.xlsx" TargetMode="External"/><Relationship Id="rId1" Type="http://schemas.openxmlformats.org/officeDocument/2006/relationships/themeOverride" Target="../theme/themeOverride60.xml"/></Relationships>
</file>

<file path=ppt/charts/_rels/chart6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OdG\OdG%20results.xlsx" TargetMode="External"/><Relationship Id="rId1" Type="http://schemas.openxmlformats.org/officeDocument/2006/relationships/themeOverride" Target="../theme/themeOverride61.xml"/></Relationships>
</file>

<file path=ppt/charts/_rels/chart6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OdG\OdG%20results.xlsx" TargetMode="External"/><Relationship Id="rId1" Type="http://schemas.openxmlformats.org/officeDocument/2006/relationships/themeOverride" Target="../theme/themeOverride62.xml"/></Relationships>
</file>

<file path=ppt/charts/_rels/chart6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OdG\OdG%20results.xlsx" TargetMode="External"/><Relationship Id="rId1" Type="http://schemas.openxmlformats.org/officeDocument/2006/relationships/themeOverride" Target="../theme/themeOverride63.xml"/></Relationships>
</file>

<file path=ppt/charts/_rels/chart6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OdG\OdG%20results.xlsx" TargetMode="External"/><Relationship Id="rId1" Type="http://schemas.openxmlformats.org/officeDocument/2006/relationships/themeOverride" Target="../theme/themeOverride64.xml"/></Relationships>
</file>

<file path=ppt/charts/_rels/chart6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OdG\OdG%20results.xlsx" TargetMode="External"/><Relationship Id="rId1" Type="http://schemas.openxmlformats.org/officeDocument/2006/relationships/themeOverride" Target="../theme/themeOverride65.xml"/></Relationships>
</file>

<file path=ppt/charts/_rels/chart6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.finzi\Desktop\OdG\OdG%20results.xlsx" TargetMode="External"/></Relationships>
</file>

<file path=ppt/charts/_rels/chart6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OdG\OdG%20results.xlsx" TargetMode="External"/><Relationship Id="rId1" Type="http://schemas.openxmlformats.org/officeDocument/2006/relationships/themeOverride" Target="../theme/themeOverride66.xml"/></Relationships>
</file>

<file path=ppt/charts/_rels/chart6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OdG\OdG%20results.xlsx" TargetMode="External"/><Relationship Id="rId1" Type="http://schemas.openxmlformats.org/officeDocument/2006/relationships/themeOverride" Target="../theme/themeOverride67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.finzi\Desktop\OdG\OdG%20results.xlsx" TargetMode="External"/></Relationships>
</file>

<file path=ppt/charts/_rels/chart7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OdG\OdG%20results.xlsx" TargetMode="External"/><Relationship Id="rId1" Type="http://schemas.openxmlformats.org/officeDocument/2006/relationships/themeOverride" Target="../theme/themeOverride68.xml"/></Relationships>
</file>

<file path=ppt/charts/_rels/chart7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OdG\OdG%20results.xlsx" TargetMode="External"/><Relationship Id="rId1" Type="http://schemas.openxmlformats.org/officeDocument/2006/relationships/themeOverride" Target="../theme/themeOverride69.xml"/></Relationships>
</file>

<file path=ppt/charts/_rels/chart7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c.finzi\Desktop\OdG\OdG%20results.xlsx" TargetMode="External"/></Relationships>
</file>

<file path=ppt/charts/_rels/chart7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OdG\OdG%20results.xlsx" TargetMode="External"/><Relationship Id="rId1" Type="http://schemas.openxmlformats.org/officeDocument/2006/relationships/themeOverride" Target="../theme/themeOverride70.xml"/></Relationships>
</file>

<file path=ppt/charts/_rels/chart7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OdG\OdG%20results.xlsx" TargetMode="External"/><Relationship Id="rId1" Type="http://schemas.openxmlformats.org/officeDocument/2006/relationships/themeOverride" Target="../theme/themeOverride71.xml"/></Relationships>
</file>

<file path=ppt/charts/_rels/chart7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OdG\OdG%20results.xlsx" TargetMode="External"/><Relationship Id="rId1" Type="http://schemas.openxmlformats.org/officeDocument/2006/relationships/themeOverride" Target="../theme/themeOverride72.xml"/></Relationships>
</file>

<file path=ppt/charts/_rels/chart7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OdG\OdG%20results.xlsx" TargetMode="External"/><Relationship Id="rId1" Type="http://schemas.openxmlformats.org/officeDocument/2006/relationships/themeOverride" Target="../theme/themeOverride73.xml"/></Relationships>
</file>

<file path=ppt/charts/_rels/chart7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c.finzi\Desktop\OdG\OdG%20results.xlsx" TargetMode="External"/></Relationships>
</file>

<file path=ppt/charts/_rels/chart7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OdG\OdG%20results.xlsx" TargetMode="External"/><Relationship Id="rId1" Type="http://schemas.openxmlformats.org/officeDocument/2006/relationships/themeOverride" Target="../theme/themeOverride74.xml"/></Relationships>
</file>

<file path=ppt/charts/_rels/chart7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OdG\OdG%20results.xlsx" TargetMode="External"/><Relationship Id="rId1" Type="http://schemas.openxmlformats.org/officeDocument/2006/relationships/themeOverride" Target="../theme/themeOverride75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OdG\OdG%20results.xlsx" TargetMode="External"/><Relationship Id="rId1" Type="http://schemas.openxmlformats.org/officeDocument/2006/relationships/themeOverride" Target="../theme/themeOverride7.xml"/></Relationships>
</file>

<file path=ppt/charts/_rels/chart8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OdG\OdG%20results.xlsx" TargetMode="External"/><Relationship Id="rId1" Type="http://schemas.openxmlformats.org/officeDocument/2006/relationships/themeOverride" Target="../theme/themeOverride76.xml"/></Relationships>
</file>

<file path=ppt/charts/_rels/chart8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OdG\OdG%20results.xlsx" TargetMode="External"/><Relationship Id="rId1" Type="http://schemas.openxmlformats.org/officeDocument/2006/relationships/themeOverride" Target="../theme/themeOverride77.xml"/></Relationships>
</file>

<file path=ppt/charts/_rels/chart8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.finzi\Desktop\OdG\OdG%20results.xlsx" TargetMode="External"/></Relationships>
</file>

<file path=ppt/charts/_rels/chart8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OdG\OdG%20results.xlsx" TargetMode="External"/><Relationship Id="rId1" Type="http://schemas.openxmlformats.org/officeDocument/2006/relationships/themeOverride" Target="../theme/themeOverride78.xml"/></Relationships>
</file>

<file path=ppt/charts/_rels/chart8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OdG\OdG%20results.xlsx" TargetMode="External"/><Relationship Id="rId1" Type="http://schemas.openxmlformats.org/officeDocument/2006/relationships/themeOverride" Target="../theme/themeOverride79.xml"/></Relationships>
</file>

<file path=ppt/charts/_rels/chart8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OdG\OdG%20results.xlsx" TargetMode="External"/><Relationship Id="rId1" Type="http://schemas.openxmlformats.org/officeDocument/2006/relationships/themeOverride" Target="../theme/themeOverride80.xml"/></Relationships>
</file>

<file path=ppt/charts/_rels/chart8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OdG\OdG%20results.xlsx" TargetMode="External"/><Relationship Id="rId1" Type="http://schemas.openxmlformats.org/officeDocument/2006/relationships/themeOverride" Target="../theme/themeOverride81.xml"/></Relationships>
</file>

<file path=ppt/charts/_rels/chart8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c.finzi\Desktop\OdG\OdG%20results.xlsx" TargetMode="External"/></Relationships>
</file>

<file path=ppt/charts/_rels/chart8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OdG\OdG%20results.xlsx" TargetMode="External"/><Relationship Id="rId1" Type="http://schemas.openxmlformats.org/officeDocument/2006/relationships/themeOverride" Target="../theme/themeOverride82.xml"/></Relationships>
</file>

<file path=ppt/charts/_rels/chart8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OdG\OdG%20results.xlsx" TargetMode="External"/><Relationship Id="rId1" Type="http://schemas.openxmlformats.org/officeDocument/2006/relationships/themeOverride" Target="../theme/themeOverride83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OdG\OdG%20results.xlsx" TargetMode="External"/><Relationship Id="rId1" Type="http://schemas.openxmlformats.org/officeDocument/2006/relationships/themeOverride" Target="../theme/themeOverride8.xml"/></Relationships>
</file>

<file path=ppt/charts/_rels/chart9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OdG\OdG%20results.xlsx" TargetMode="External"/><Relationship Id="rId1" Type="http://schemas.openxmlformats.org/officeDocument/2006/relationships/themeOverride" Target="../theme/themeOverride84.xml"/></Relationships>
</file>

<file path=ppt/charts/_rels/chart91.xml.rels><?xml version="1.0" encoding="UTF-8" standalone="yes"?>
<Relationships xmlns="http://schemas.openxmlformats.org/package/2006/relationships"><Relationship Id="rId2" Type="http://schemas.openxmlformats.org/officeDocument/2006/relationships/oleObject" Target="file:///\\giunone\ar\Ordine%20dei%20giornalisti%20Nazionale\Excel\OdG%20results.xlsx" TargetMode="External"/><Relationship Id="rId1" Type="http://schemas.openxmlformats.org/officeDocument/2006/relationships/themeOverride" Target="../theme/themeOverride85.xml"/></Relationships>
</file>

<file path=ppt/charts/_rels/chart92.xml.rels><?xml version="1.0" encoding="UTF-8" standalone="yes"?>
<Relationships xmlns="http://schemas.openxmlformats.org/package/2006/relationships"><Relationship Id="rId2" Type="http://schemas.openxmlformats.org/officeDocument/2006/relationships/oleObject" Target="file:///\\giunone\ar\Ordine%20dei%20giornalisti%20Nazionale\Excel\OdG%20results.xlsx" TargetMode="External"/><Relationship Id="rId1" Type="http://schemas.openxmlformats.org/officeDocument/2006/relationships/themeOverride" Target="../theme/themeOverride86.xml"/></Relationships>
</file>

<file path=ppt/charts/_rels/chart93.xml.rels><?xml version="1.0" encoding="UTF-8" standalone="yes"?>
<Relationships xmlns="http://schemas.openxmlformats.org/package/2006/relationships"><Relationship Id="rId2" Type="http://schemas.openxmlformats.org/officeDocument/2006/relationships/oleObject" Target="file:///\\giunone\ar\Ordine%20dei%20giornalisti%20Nazionale\Excel\OdG%20results.xlsx" TargetMode="External"/><Relationship Id="rId1" Type="http://schemas.openxmlformats.org/officeDocument/2006/relationships/themeOverride" Target="../theme/themeOverride87.xml"/></Relationships>
</file>

<file path=ppt/charts/_rels/chart94.xml.rels><?xml version="1.0" encoding="UTF-8" standalone="yes"?>
<Relationships xmlns="http://schemas.openxmlformats.org/package/2006/relationships"><Relationship Id="rId2" Type="http://schemas.openxmlformats.org/officeDocument/2006/relationships/oleObject" Target="file:///\\giunone\ar\Ordine%20dei%20giornalisti%20Nazionale\Excel\OdG%20results.xlsx" TargetMode="External"/><Relationship Id="rId1" Type="http://schemas.openxmlformats.org/officeDocument/2006/relationships/themeOverride" Target="../theme/themeOverride88.xml"/></Relationships>
</file>

<file path=ppt/charts/_rels/chart9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OdG\OdG%20results.xlsx" TargetMode="External"/><Relationship Id="rId1" Type="http://schemas.openxmlformats.org/officeDocument/2006/relationships/themeOverride" Target="../theme/themeOverride89.xml"/></Relationships>
</file>

<file path=ppt/charts/_rels/chart9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OdG\OdG%20results.xlsx" TargetMode="External"/><Relationship Id="rId1" Type="http://schemas.openxmlformats.org/officeDocument/2006/relationships/themeOverride" Target="../theme/themeOverride90.xml"/></Relationships>
</file>

<file path=ppt/charts/_rels/chart9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OdG\OdG%20results.xlsx" TargetMode="External"/><Relationship Id="rId1" Type="http://schemas.openxmlformats.org/officeDocument/2006/relationships/themeOverride" Target="../theme/themeOverride91.xml"/></Relationships>
</file>

<file path=ppt/charts/_rels/chart9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OdG\OdG%20results.xlsx" TargetMode="External"/><Relationship Id="rId1" Type="http://schemas.openxmlformats.org/officeDocument/2006/relationships/themeOverride" Target="../theme/themeOverride92.xml"/></Relationships>
</file>

<file path=ppt/charts/_rels/chart9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Desktop\OdG\OdG%20results.xlsx" TargetMode="External"/><Relationship Id="rId1" Type="http://schemas.openxmlformats.org/officeDocument/2006/relationships/themeOverride" Target="../theme/themeOverride9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lrMapOvr bg1="lt1" tx1="dk1" bg2="lt2" tx2="dk2" accent1="accent1" accent2="accent2" accent3="accent3" accent4="accent4" accent5="accent5" accent6="accent6" hlink="hlink" folHlink="folHlink"/>
  <c:chart>
    <c:view3D>
      <c:rotX val="35"/>
      <c:hPercent val="75"/>
      <c:depthPercent val="100"/>
      <c:perspective val="30"/>
    </c:view3D>
    <c:plotArea>
      <c:layout>
        <c:manualLayout>
          <c:layoutTarget val="inner"/>
          <c:xMode val="edge"/>
          <c:yMode val="edge"/>
          <c:x val="0.23336471798835035"/>
          <c:y val="0.26036774846306854"/>
          <c:w val="0.51995296814948233"/>
          <c:h val="0.520646290128711"/>
        </c:manualLayout>
      </c:layout>
      <c:pie3DChart>
        <c:varyColors val="1"/>
        <c:ser>
          <c:idx val="0"/>
          <c:order val="0"/>
          <c:spPr>
            <a:gradFill>
              <a:gsLst>
                <a:gs pos="0">
                  <a:srgbClr val="006600"/>
                </a:gs>
                <a:gs pos="50000">
                  <a:srgbClr val="008000"/>
                </a:gs>
                <a:gs pos="100000">
                  <a:srgbClr val="92D050"/>
                </a:gs>
              </a:gsLst>
              <a:lin ang="2700000" scaled="1"/>
            </a:gradFill>
            <a:ln w="25400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plastic">
              <a:bevelT w="152400" h="152400"/>
              <a:bevelB w="152400" h="152400"/>
            </a:sp3d>
          </c:spPr>
          <c:explosion val="4"/>
          <c:dPt>
            <c:idx val="0"/>
            <c:spPr>
              <a:solidFill>
                <a:srgbClr val="002060"/>
              </a:solidFill>
              <a:ln w="254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52400" h="152400"/>
                <a:bevelB w="152400" h="152400"/>
              </a:sp3d>
            </c:spPr>
          </c:dPt>
          <c:dPt>
            <c:idx val="1"/>
            <c:spPr>
              <a:solidFill>
                <a:srgbClr val="93D050"/>
              </a:solidFill>
              <a:ln w="254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52400" h="152400"/>
                <a:bevelB w="152400" h="152400"/>
              </a:sp3d>
            </c:spPr>
          </c:dPt>
          <c:dPt>
            <c:idx val="2"/>
            <c:spPr>
              <a:solidFill>
                <a:srgbClr val="FF9933"/>
              </a:solidFill>
              <a:ln w="254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52400" h="152400"/>
                <a:bevelB w="152400" h="152400"/>
              </a:sp3d>
            </c:spPr>
          </c:dPt>
          <c:dPt>
            <c:idx val="3"/>
            <c:spPr>
              <a:solidFill>
                <a:sysClr val="window" lastClr="FFFFFF">
                  <a:lumMod val="65000"/>
                </a:sysClr>
              </a:solidFill>
              <a:ln w="254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52400" h="152400"/>
                <a:bevelB w="152400" h="152400"/>
              </a:sp3d>
            </c:spPr>
          </c:dPt>
          <c:dLbls>
            <c:dLbl>
              <c:idx val="2"/>
              <c:layout>
                <c:manualLayout>
                  <c:x val="5.881274714869654E-2"/>
                  <c:y val="-2.0941279169181992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Praticante/
altro
6.8%</a:t>
                    </a:r>
                  </a:p>
                </c:rich>
              </c:tx>
              <c:dLblPos val="bestFit"/>
              <c:showCatName val="1"/>
              <c:showPercent val="1"/>
            </c:dLbl>
            <c:numFmt formatCode="0.0%" sourceLinked="0"/>
            <c:txPr>
              <a:bodyPr/>
              <a:lstStyle/>
              <a:p>
                <a:pPr>
                  <a:defRPr sz="1400" b="1">
                    <a:latin typeface="Bookman Old Style" pitchFamily="18" charset="0"/>
                  </a:defRPr>
                </a:pPr>
                <a:endParaRPr lang="it-IT"/>
              </a:p>
            </c:txPr>
            <c:dLblPos val="outEnd"/>
            <c:showCatName val="1"/>
            <c:showPercent val="1"/>
            <c:showLeaderLines val="1"/>
          </c:dLbls>
          <c:cat>
            <c:strRef>
              <c:f>results!$F$1351:$F$1353</c:f>
              <c:strCache>
                <c:ptCount val="3"/>
                <c:pt idx="0">
                  <c:v>Professionista</c:v>
                </c:pt>
                <c:pt idx="1">
                  <c:v>Pubblicista</c:v>
                </c:pt>
                <c:pt idx="2">
                  <c:v>Praticante/
altro</c:v>
                </c:pt>
              </c:strCache>
            </c:strRef>
          </c:cat>
          <c:val>
            <c:numRef>
              <c:f>results!$G$1351:$G$1353</c:f>
              <c:numCache>
                <c:formatCode>0.0%</c:formatCode>
                <c:ptCount val="3"/>
                <c:pt idx="0">
                  <c:v>0.57900000000000063</c:v>
                </c:pt>
                <c:pt idx="1">
                  <c:v>0.35300000000000031</c:v>
                </c:pt>
                <c:pt idx="2">
                  <c:v>6.8000000000000033E-2</c:v>
                </c:pt>
              </c:numCache>
            </c:numRef>
          </c:val>
        </c:ser>
        <c:dLbls>
          <c:showVal val="1"/>
        </c:dLbls>
      </c:pie3DChart>
      <c:spPr>
        <a:noFill/>
        <a:ln w="25400">
          <a:noFill/>
        </a:ln>
        <a:extLst>
          <a:ext uri="{909E8E84-426E-40DD-AFC4-6F175D3DCCD1}">
            <a14:hiddenFill xmlns="" xmlns:r="http://schemas.openxmlformats.org/officeDocument/2006/relationships" xmlns:a14="http://schemas.microsoft.com/office/drawing/2010/main">
              <a:solidFill>
                <a:srgbClr val="FFFFFF"/>
              </a:solidFill>
            </a14:hiddenFill>
          </a:ext>
        </a:extLst>
      </c:spPr>
    </c:plotArea>
    <c:plotVisOnly val="1"/>
    <c:dispBlanksAs val="zero"/>
  </c:chart>
  <c:spPr>
    <a:noFill/>
    <a:ln>
      <a:noFill/>
    </a:ln>
  </c:spPr>
  <c:externalData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lrMapOvr bg1="lt1" tx1="dk1" bg2="lt2" tx2="dk2" accent1="accent1" accent2="accent2" accent3="accent3" accent4="accent4" accent5="accent5" accent6="accent6" hlink="hlink" folHlink="folHlink"/>
  <c:chart>
    <c:view3D>
      <c:rotX val="10"/>
      <c:rotY val="0"/>
      <c:perspective val="30"/>
    </c:view3D>
    <c:sideWall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backWall>
    <c:plotArea>
      <c:layout/>
      <c:bar3DChart>
        <c:barDir val="bar"/>
        <c:grouping val="percentStacked"/>
        <c:ser>
          <c:idx val="0"/>
          <c:order val="0"/>
          <c:tx>
            <c:strRef>
              <c:f>Sinottiche!$B$44</c:f>
              <c:strCache>
                <c:ptCount val="1"/>
                <c:pt idx="0">
                  <c:v>voti 7-10</c:v>
                </c:pt>
              </c:strCache>
            </c:strRef>
          </c:tx>
          <c:spPr>
            <a:solidFill>
              <a:srgbClr val="008000"/>
            </a:solidFill>
            <a:ln w="12700">
              <a:solidFill>
                <a:srgbClr val="FFFFFF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it-IT"/>
              </a:p>
            </c:txPr>
            <c:showVal val="1"/>
          </c:dLbls>
          <c:cat>
            <c:strRef>
              <c:f>Sinottiche!$A$45:$A$51</c:f>
              <c:strCache>
                <c:ptCount val="7"/>
                <c:pt idx="0">
                  <c:v>LA RADIO</c:v>
                </c:pt>
                <c:pt idx="1">
                  <c:v>I PERIODICI
SPECIALIZZATI</c:v>
                </c:pt>
                <c:pt idx="2">
                  <c:v>INTERNET</c:v>
                </c:pt>
                <c:pt idx="3">
                  <c:v>I GIORNALISTI OGGI IN ITALIA</c:v>
                </c:pt>
                <c:pt idx="4">
                  <c:v>I QUOTIDIANI</c:v>
                </c:pt>
                <c:pt idx="5">
                  <c:v>LA TV PUBBLICA</c:v>
                </c:pt>
                <c:pt idx="6">
                  <c:v>I PERIODICI
NON SPECIALIZZATI</c:v>
                </c:pt>
              </c:strCache>
            </c:strRef>
          </c:cat>
          <c:val>
            <c:numRef>
              <c:f>Sinottiche!$B$45:$B$51</c:f>
              <c:numCache>
                <c:formatCode>0.0%</c:formatCode>
                <c:ptCount val="7"/>
                <c:pt idx="0">
                  <c:v>0.4527067184448243</c:v>
                </c:pt>
                <c:pt idx="1">
                  <c:v>0.33908386230468851</c:v>
                </c:pt>
                <c:pt idx="2">
                  <c:v>0.32897083282470779</c:v>
                </c:pt>
                <c:pt idx="3">
                  <c:v>0.29863176345825226</c:v>
                </c:pt>
                <c:pt idx="4">
                  <c:v>0.24628196716308592</c:v>
                </c:pt>
                <c:pt idx="5">
                  <c:v>0.17132659912109374</c:v>
                </c:pt>
                <c:pt idx="6">
                  <c:v>0.16775728225708028</c:v>
                </c:pt>
              </c:numCache>
            </c:numRef>
          </c:val>
        </c:ser>
        <c:ser>
          <c:idx val="1"/>
          <c:order val="1"/>
          <c:tx>
            <c:strRef>
              <c:f>Sinottiche!$C$44</c:f>
              <c:strCache>
                <c:ptCount val="1"/>
                <c:pt idx="0">
                  <c:v>voto 6</c:v>
                </c:pt>
              </c:strCache>
            </c:strRef>
          </c:tx>
          <c:spPr>
            <a:solidFill>
              <a:srgbClr val="99CC00"/>
            </a:solidFill>
            <a:ln w="12700">
              <a:solidFill>
                <a:srgbClr val="FFFFFF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cat>
            <c:strRef>
              <c:f>Sinottiche!$A$45:$A$51</c:f>
              <c:strCache>
                <c:ptCount val="7"/>
                <c:pt idx="0">
                  <c:v>LA RADIO</c:v>
                </c:pt>
                <c:pt idx="1">
                  <c:v>I PERIODICI
SPECIALIZZATI</c:v>
                </c:pt>
                <c:pt idx="2">
                  <c:v>INTERNET</c:v>
                </c:pt>
                <c:pt idx="3">
                  <c:v>I GIORNALISTI OGGI IN ITALIA</c:v>
                </c:pt>
                <c:pt idx="4">
                  <c:v>I QUOTIDIANI</c:v>
                </c:pt>
                <c:pt idx="5">
                  <c:v>LA TV PUBBLICA</c:v>
                </c:pt>
                <c:pt idx="6">
                  <c:v>I PERIODICI
NON SPECIALIZZATI</c:v>
                </c:pt>
              </c:strCache>
            </c:strRef>
          </c:cat>
          <c:val>
            <c:numRef>
              <c:f>Sinottiche!$C$45:$C$51</c:f>
              <c:numCache>
                <c:formatCode>0.0%</c:formatCode>
                <c:ptCount val="7"/>
                <c:pt idx="0">
                  <c:v>0.25758476257324264</c:v>
                </c:pt>
                <c:pt idx="1">
                  <c:v>0.23616893768310546</c:v>
                </c:pt>
                <c:pt idx="2">
                  <c:v>0.16656751632690431</c:v>
                </c:pt>
                <c:pt idx="3">
                  <c:v>0.27364664077758777</c:v>
                </c:pt>
                <c:pt idx="4">
                  <c:v>0.28613920211791993</c:v>
                </c:pt>
                <c:pt idx="5">
                  <c:v>0.20761451721191407</c:v>
                </c:pt>
                <c:pt idx="6">
                  <c:v>0.27186199188232463</c:v>
                </c:pt>
              </c:numCache>
            </c:numRef>
          </c:val>
        </c:ser>
        <c:ser>
          <c:idx val="2"/>
          <c:order val="2"/>
          <c:tx>
            <c:strRef>
              <c:f>Sinottiche!$D$44</c:f>
              <c:strCache>
                <c:ptCount val="1"/>
                <c:pt idx="0">
                  <c:v>voti 1-5</c:v>
                </c:pt>
              </c:strCache>
            </c:strRef>
          </c:tx>
          <c:spPr>
            <a:solidFill>
              <a:srgbClr val="FFC000"/>
            </a:solidFill>
            <a:ln w="12700">
              <a:solidFill>
                <a:srgbClr val="FFFFFF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cat>
            <c:strRef>
              <c:f>Sinottiche!$A$45:$A$51</c:f>
              <c:strCache>
                <c:ptCount val="7"/>
                <c:pt idx="0">
                  <c:v>LA RADIO</c:v>
                </c:pt>
                <c:pt idx="1">
                  <c:v>I PERIODICI
SPECIALIZZATI</c:v>
                </c:pt>
                <c:pt idx="2">
                  <c:v>INTERNET</c:v>
                </c:pt>
                <c:pt idx="3">
                  <c:v>I GIORNALISTI OGGI IN ITALIA</c:v>
                </c:pt>
                <c:pt idx="4">
                  <c:v>I QUOTIDIANI</c:v>
                </c:pt>
                <c:pt idx="5">
                  <c:v>LA TV PUBBLICA</c:v>
                </c:pt>
                <c:pt idx="6">
                  <c:v>I PERIODICI
NON SPECIALIZZATI</c:v>
                </c:pt>
              </c:strCache>
            </c:strRef>
          </c:cat>
          <c:val>
            <c:numRef>
              <c:f>Sinottiche!$D$45:$D$51</c:f>
              <c:numCache>
                <c:formatCode>0.0%</c:formatCode>
                <c:ptCount val="7"/>
                <c:pt idx="0">
                  <c:v>0.28970849990844788</c:v>
                </c:pt>
                <c:pt idx="1">
                  <c:v>0.42474716186523437</c:v>
                </c:pt>
                <c:pt idx="2">
                  <c:v>0.50446163177490166</c:v>
                </c:pt>
                <c:pt idx="3">
                  <c:v>0.42772159576416058</c:v>
                </c:pt>
                <c:pt idx="4">
                  <c:v>0.46757881164550813</c:v>
                </c:pt>
                <c:pt idx="5">
                  <c:v>0.62105888366699302</c:v>
                </c:pt>
                <c:pt idx="6">
                  <c:v>0.56038070678710938</c:v>
                </c:pt>
              </c:numCache>
            </c:numRef>
          </c:val>
        </c:ser>
        <c:dLbls>
          <c:showVal val="1"/>
        </c:dLbls>
        <c:shape val="box"/>
        <c:axId val="81634048"/>
        <c:axId val="81635584"/>
        <c:axId val="0"/>
      </c:bar3DChart>
      <c:catAx>
        <c:axId val="81634048"/>
        <c:scaling>
          <c:orientation val="maxMin"/>
        </c:scaling>
        <c:axPos val="l"/>
        <c:tickLblPos val="nextTo"/>
        <c:txPr>
          <a:bodyPr rot="0" vert="horz"/>
          <a:lstStyle/>
          <a:p>
            <a:pPr>
              <a:defRPr b="1"/>
            </a:pPr>
            <a:endParaRPr lang="it-IT"/>
          </a:p>
        </c:txPr>
        <c:crossAx val="81635584"/>
        <c:crosses val="autoZero"/>
        <c:auto val="1"/>
        <c:lblAlgn val="ctr"/>
        <c:lblOffset val="100"/>
        <c:tickLblSkip val="1"/>
        <c:tickMarkSkip val="1"/>
      </c:catAx>
      <c:valAx>
        <c:axId val="81635584"/>
        <c:scaling>
          <c:orientation val="minMax"/>
          <c:max val="1"/>
          <c:min val="0"/>
        </c:scaling>
        <c:axPos val="t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minorGridlines>
          <c:spPr>
            <a:ln w="3175">
              <a:solidFill>
                <a:srgbClr val="75DD75"/>
              </a:solidFill>
              <a:prstDash val="sysDash"/>
            </a:ln>
          </c:spPr>
        </c:minorGridlines>
        <c:numFmt formatCode="0%" sourceLinked="1"/>
        <c:tickLblPos val="nextTo"/>
        <c:spPr>
          <a:effectLst/>
        </c:spPr>
        <c:txPr>
          <a:bodyPr/>
          <a:lstStyle/>
          <a:p>
            <a:pPr>
              <a:defRPr sz="1200" u="none" strike="noStrike" baseline="0">
                <a:latin typeface="Bookman Old Style"/>
                <a:ea typeface="Bookman Old Style"/>
                <a:cs typeface="Bookman Old Style"/>
              </a:defRPr>
            </a:pPr>
            <a:endParaRPr lang="it-IT"/>
          </a:p>
        </c:txPr>
        <c:crossAx val="81634048"/>
        <c:crossesAt val="1"/>
        <c:crossBetween val="between"/>
        <c:majorUnit val="0.5"/>
        <c:minorUnit val="0.2"/>
      </c:valAx>
    </c:plotArea>
    <c:legend>
      <c:legendPos val="b"/>
      <c:layout>
        <c:manualLayout>
          <c:xMode val="edge"/>
          <c:yMode val="edge"/>
          <c:x val="5.3223532172781661E-2"/>
          <c:y val="0.94253622796272263"/>
          <c:w val="0.88705886954636048"/>
          <c:h val="4.4968261074187638E-2"/>
        </c:manualLayout>
      </c:layout>
      <c:txPr>
        <a:bodyPr/>
        <a:lstStyle/>
        <a:p>
          <a:pPr>
            <a:defRPr b="1"/>
          </a:pPr>
          <a:endParaRPr lang="it-IT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 sz="1400" u="none" strike="noStrike" baseline="0">
          <a:latin typeface="Bookman Old Style"/>
          <a:ea typeface="Bookman Old Style"/>
          <a:cs typeface="Bookman Old Style"/>
        </a:defRPr>
      </a:pPr>
      <a:endParaRPr lang="it-IT"/>
    </a:p>
  </c:txPr>
  <c:externalData r:id="rId2"/>
</c:chartSpace>
</file>

<file path=ppt/charts/chart10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26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6141349615234662E-2"/>
          <c:y val="8.7065099511474675E-2"/>
          <c:w val="0.93021463278556682"/>
          <c:h val="0.59925830451330642"/>
        </c:manualLayout>
      </c:layout>
      <c:barChart>
        <c:barDir val="col"/>
        <c:grouping val="percentStacked"/>
        <c:ser>
          <c:idx val="0"/>
          <c:order val="0"/>
          <c:tx>
            <c:strRef>
              <c:f>results!$H$1341</c:f>
              <c:strCache>
                <c:ptCount val="1"/>
                <c:pt idx="0">
                  <c:v>negativo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1"/>
              <c:delete val="1"/>
            </c:dLbl>
            <c:dLbl>
              <c:idx val="5"/>
              <c:delete val="1"/>
            </c:dLbl>
            <c:dLbl>
              <c:idx val="10"/>
              <c:delete val="1"/>
            </c:dLbl>
            <c:dLbl>
              <c:idx val="13"/>
              <c:delete val="1"/>
            </c:dLbl>
            <c:dLblPos val="ctr"/>
            <c:showVal val="1"/>
          </c:dLbls>
          <c:cat>
            <c:strLit>
              <c:ptCount val="18"/>
              <c:pt idx="0">
                <c:v>Totale</c:v>
              </c:pt>
              <c:pt idx="2">
                <c:v>Professionisti</c:v>
              </c:pt>
              <c:pt idx="3">
                <c:v>Pubblicisti</c:v>
              </c:pt>
              <c:pt idx="4">
                <c:v>Praticanti/altro</c:v>
              </c:pt>
              <c:pt idx="6">
                <c:v>&lt;40enni</c:v>
              </c:pt>
              <c:pt idx="7">
                <c:v>40-49enni</c:v>
              </c:pt>
              <c:pt idx="8">
                <c:v>50-59enni</c:v>
              </c:pt>
              <c:pt idx="9">
                <c:v>60+enni</c:v>
              </c:pt>
              <c:pt idx="11">
                <c:v>Uomini</c:v>
              </c:pt>
              <c:pt idx="12">
                <c:v>Donne</c:v>
              </c:pt>
              <c:pt idx="14">
                <c:v>Nord-ovest</c:v>
              </c:pt>
              <c:pt idx="15">
                <c:v>Nord-est</c:v>
              </c:pt>
              <c:pt idx="16">
                <c:v>Centro</c:v>
              </c:pt>
              <c:pt idx="17">
                <c:v>Sud</c:v>
              </c:pt>
            </c:strLit>
          </c:cat>
          <c:val>
            <c:numRef>
              <c:f>results!$I$1341:$Z$1341</c:f>
              <c:numCache>
                <c:formatCode>General</c:formatCode>
                <c:ptCount val="18"/>
                <c:pt idx="0" formatCode="0.0%">
                  <c:v>0.14200000000000004</c:v>
                </c:pt>
                <c:pt idx="2" formatCode="0%">
                  <c:v>0.16500000000000001</c:v>
                </c:pt>
                <c:pt idx="3" formatCode="0%">
                  <c:v>0.11599999999999998</c:v>
                </c:pt>
                <c:pt idx="4" formatCode="0%">
                  <c:v>7.0000000000000021E-2</c:v>
                </c:pt>
                <c:pt idx="6" formatCode="0%">
                  <c:v>0.14300000000000004</c:v>
                </c:pt>
                <c:pt idx="7" formatCode="0%">
                  <c:v>0.14000000000000001</c:v>
                </c:pt>
                <c:pt idx="8" formatCode="0%">
                  <c:v>0.14700000000000016</c:v>
                </c:pt>
                <c:pt idx="9" formatCode="0%">
                  <c:v>0.13100000000000001</c:v>
                </c:pt>
                <c:pt idx="11" formatCode="0%">
                  <c:v>0.13800000000000001</c:v>
                </c:pt>
                <c:pt idx="12" formatCode="0%">
                  <c:v>0.14900000000000016</c:v>
                </c:pt>
                <c:pt idx="14" formatCode="0%">
                  <c:v>0.14600000000000016</c:v>
                </c:pt>
                <c:pt idx="15" formatCode="0%">
                  <c:v>0.15000000000000016</c:v>
                </c:pt>
                <c:pt idx="16" formatCode="0%">
                  <c:v>0.129</c:v>
                </c:pt>
                <c:pt idx="17" formatCode="0%">
                  <c:v>0.14800000000000019</c:v>
                </c:pt>
              </c:numCache>
            </c:numRef>
          </c:val>
        </c:ser>
        <c:ser>
          <c:idx val="1"/>
          <c:order val="1"/>
          <c:tx>
            <c:strRef>
              <c:f>results!$H$1342</c:f>
              <c:strCache>
                <c:ptCount val="1"/>
                <c:pt idx="0">
                  <c:v>nullo/ambivalente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1"/>
              <c:delete val="1"/>
            </c:dLbl>
            <c:dLbl>
              <c:idx val="5"/>
              <c:delete val="1"/>
            </c:dLbl>
            <c:dLbl>
              <c:idx val="10"/>
              <c:delete val="1"/>
            </c:dLbl>
            <c:dLbl>
              <c:idx val="13"/>
              <c:delete val="1"/>
            </c:dLbl>
            <c:dLblPos val="ctr"/>
            <c:showVal val="1"/>
          </c:dLbls>
          <c:cat>
            <c:strLit>
              <c:ptCount val="18"/>
              <c:pt idx="0">
                <c:v>Totale</c:v>
              </c:pt>
              <c:pt idx="2">
                <c:v>Professionisti</c:v>
              </c:pt>
              <c:pt idx="3">
                <c:v>Pubblicisti</c:v>
              </c:pt>
              <c:pt idx="4">
                <c:v>Praticanti/altro</c:v>
              </c:pt>
              <c:pt idx="6">
                <c:v>&lt;40enni</c:v>
              </c:pt>
              <c:pt idx="7">
                <c:v>40-49enni</c:v>
              </c:pt>
              <c:pt idx="8">
                <c:v>50-59enni</c:v>
              </c:pt>
              <c:pt idx="9">
                <c:v>60+enni</c:v>
              </c:pt>
              <c:pt idx="11">
                <c:v>Uomini</c:v>
              </c:pt>
              <c:pt idx="12">
                <c:v>Donne</c:v>
              </c:pt>
              <c:pt idx="14">
                <c:v>Nord-ovest</c:v>
              </c:pt>
              <c:pt idx="15">
                <c:v>Nord-est</c:v>
              </c:pt>
              <c:pt idx="16">
                <c:v>Centro</c:v>
              </c:pt>
              <c:pt idx="17">
                <c:v>Sud</c:v>
              </c:pt>
            </c:strLit>
          </c:cat>
          <c:val>
            <c:numRef>
              <c:f>results!$I$1342:$Z$1342</c:f>
              <c:numCache>
                <c:formatCode>General</c:formatCode>
                <c:ptCount val="18"/>
                <c:pt idx="0" formatCode="0.0%">
                  <c:v>0.17800000000000019</c:v>
                </c:pt>
                <c:pt idx="2" formatCode="0%">
                  <c:v>0.19</c:v>
                </c:pt>
                <c:pt idx="3" formatCode="0%">
                  <c:v>0.16300000000000001</c:v>
                </c:pt>
                <c:pt idx="4" formatCode="0%">
                  <c:v>0.15800000000000017</c:v>
                </c:pt>
                <c:pt idx="6" formatCode="0%">
                  <c:v>0.19600000000000001</c:v>
                </c:pt>
                <c:pt idx="7" formatCode="0%">
                  <c:v>0.18400000000000016</c:v>
                </c:pt>
                <c:pt idx="8" formatCode="0%">
                  <c:v>0.18900000000000017</c:v>
                </c:pt>
                <c:pt idx="9" formatCode="0%">
                  <c:v>0.114</c:v>
                </c:pt>
                <c:pt idx="11" formatCode="0%">
                  <c:v>0.17300000000000001</c:v>
                </c:pt>
                <c:pt idx="12" formatCode="0%">
                  <c:v>0.18800000000000017</c:v>
                </c:pt>
                <c:pt idx="14" formatCode="0%">
                  <c:v>0.17700000000000016</c:v>
                </c:pt>
                <c:pt idx="15" formatCode="0%">
                  <c:v>0.20700000000000016</c:v>
                </c:pt>
                <c:pt idx="16" formatCode="0%">
                  <c:v>0.17</c:v>
                </c:pt>
                <c:pt idx="17" formatCode="0%">
                  <c:v>0.17100000000000001</c:v>
                </c:pt>
              </c:numCache>
            </c:numRef>
          </c:val>
        </c:ser>
        <c:ser>
          <c:idx val="2"/>
          <c:order val="2"/>
          <c:tx>
            <c:strRef>
              <c:f>results!$H$1343</c:f>
              <c:strCache>
                <c:ptCount val="1"/>
                <c:pt idx="0">
                  <c:v>positivo</c:v>
                </c:pt>
              </c:strCache>
            </c:strRef>
          </c:tx>
          <c:spPr>
            <a:solidFill>
              <a:srgbClr val="93D050"/>
            </a:solidFill>
          </c:spPr>
          <c:dLbls>
            <c:dLbl>
              <c:idx val="1"/>
              <c:delete val="1"/>
            </c:dLbl>
            <c:dLbl>
              <c:idx val="5"/>
              <c:delete val="1"/>
            </c:dLbl>
            <c:dLbl>
              <c:idx val="10"/>
              <c:delete val="1"/>
            </c:dLbl>
            <c:dLbl>
              <c:idx val="13"/>
              <c:delete val="1"/>
            </c:dLbl>
            <c:dLblPos val="ctr"/>
            <c:showVal val="1"/>
          </c:dLbls>
          <c:cat>
            <c:strLit>
              <c:ptCount val="18"/>
              <c:pt idx="0">
                <c:v>Totale</c:v>
              </c:pt>
              <c:pt idx="2">
                <c:v>Professionisti</c:v>
              </c:pt>
              <c:pt idx="3">
                <c:v>Pubblicisti</c:v>
              </c:pt>
              <c:pt idx="4">
                <c:v>Praticanti/altro</c:v>
              </c:pt>
              <c:pt idx="6">
                <c:v>&lt;40enni</c:v>
              </c:pt>
              <c:pt idx="7">
                <c:v>40-49enni</c:v>
              </c:pt>
              <c:pt idx="8">
                <c:v>50-59enni</c:v>
              </c:pt>
              <c:pt idx="9">
                <c:v>60+enni</c:v>
              </c:pt>
              <c:pt idx="11">
                <c:v>Uomini</c:v>
              </c:pt>
              <c:pt idx="12">
                <c:v>Donne</c:v>
              </c:pt>
              <c:pt idx="14">
                <c:v>Nord-ovest</c:v>
              </c:pt>
              <c:pt idx="15">
                <c:v>Nord-est</c:v>
              </c:pt>
              <c:pt idx="16">
                <c:v>Centro</c:v>
              </c:pt>
              <c:pt idx="17">
                <c:v>Sud</c:v>
              </c:pt>
            </c:strLit>
          </c:cat>
          <c:val>
            <c:numRef>
              <c:f>results!$I$1343:$Z$1343</c:f>
              <c:numCache>
                <c:formatCode>General</c:formatCode>
                <c:ptCount val="18"/>
                <c:pt idx="0" formatCode="0.0%">
                  <c:v>0.39500000000000046</c:v>
                </c:pt>
                <c:pt idx="2" formatCode="0%">
                  <c:v>0.37900000000000039</c:v>
                </c:pt>
                <c:pt idx="3" formatCode="0%">
                  <c:v>0.41800000000000032</c:v>
                </c:pt>
                <c:pt idx="4" formatCode="0%">
                  <c:v>0.41200000000000031</c:v>
                </c:pt>
                <c:pt idx="6" formatCode="0%">
                  <c:v>0.35400000000000031</c:v>
                </c:pt>
                <c:pt idx="7" formatCode="0%">
                  <c:v>0.40200000000000002</c:v>
                </c:pt>
                <c:pt idx="8" formatCode="0%">
                  <c:v>0.39300000000000046</c:v>
                </c:pt>
                <c:pt idx="9" formatCode="0%">
                  <c:v>0.44900000000000001</c:v>
                </c:pt>
                <c:pt idx="11" formatCode="0%">
                  <c:v>0.3900000000000004</c:v>
                </c:pt>
                <c:pt idx="12" formatCode="0%">
                  <c:v>0.40400000000000008</c:v>
                </c:pt>
                <c:pt idx="14" formatCode="0%">
                  <c:v>0.34400000000000008</c:v>
                </c:pt>
                <c:pt idx="15" formatCode="0%">
                  <c:v>0.42100000000000032</c:v>
                </c:pt>
                <c:pt idx="16" formatCode="0%">
                  <c:v>0.43200000000000038</c:v>
                </c:pt>
                <c:pt idx="17" formatCode="0%">
                  <c:v>0.39700000000000046</c:v>
                </c:pt>
              </c:numCache>
            </c:numRef>
          </c:val>
        </c:ser>
        <c:ser>
          <c:idx val="3"/>
          <c:order val="3"/>
          <c:tx>
            <c:strRef>
              <c:f>results!$H$1344</c:f>
              <c:strCache>
                <c:ptCount val="1"/>
                <c:pt idx="0">
                  <c:v>molto positivo</c:v>
                </c:pt>
              </c:strCache>
            </c:strRef>
          </c:tx>
          <c:spPr>
            <a:solidFill>
              <a:srgbClr val="006600"/>
            </a:solidFill>
          </c:spPr>
          <c:dLbls>
            <c:dLbl>
              <c:idx val="1"/>
              <c:delete val="1"/>
            </c:dLbl>
            <c:dLbl>
              <c:idx val="5"/>
              <c:delete val="1"/>
            </c:dLbl>
            <c:dLbl>
              <c:idx val="10"/>
              <c:delete val="1"/>
            </c:dLbl>
            <c:dLbl>
              <c:idx val="13"/>
              <c:delete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it-IT"/>
              </a:p>
            </c:txPr>
            <c:dLblPos val="ctr"/>
            <c:showVal val="1"/>
          </c:dLbls>
          <c:cat>
            <c:strLit>
              <c:ptCount val="18"/>
              <c:pt idx="0">
                <c:v>Totale</c:v>
              </c:pt>
              <c:pt idx="2">
                <c:v>Professionisti</c:v>
              </c:pt>
              <c:pt idx="3">
                <c:v>Pubblicisti</c:v>
              </c:pt>
              <c:pt idx="4">
                <c:v>Praticanti/altro</c:v>
              </c:pt>
              <c:pt idx="6">
                <c:v>&lt;40enni</c:v>
              </c:pt>
              <c:pt idx="7">
                <c:v>40-49enni</c:v>
              </c:pt>
              <c:pt idx="8">
                <c:v>50-59enni</c:v>
              </c:pt>
              <c:pt idx="9">
                <c:v>60+enni</c:v>
              </c:pt>
              <c:pt idx="11">
                <c:v>Uomini</c:v>
              </c:pt>
              <c:pt idx="12">
                <c:v>Donne</c:v>
              </c:pt>
              <c:pt idx="14">
                <c:v>Nord-ovest</c:v>
              </c:pt>
              <c:pt idx="15">
                <c:v>Nord-est</c:v>
              </c:pt>
              <c:pt idx="16">
                <c:v>Centro</c:v>
              </c:pt>
              <c:pt idx="17">
                <c:v>Sud</c:v>
              </c:pt>
            </c:strLit>
          </c:cat>
          <c:val>
            <c:numRef>
              <c:f>results!$I$1344:$Z$1344</c:f>
              <c:numCache>
                <c:formatCode>General</c:formatCode>
                <c:ptCount val="18"/>
                <c:pt idx="0" formatCode="0.0%">
                  <c:v>0.28500000000000031</c:v>
                </c:pt>
                <c:pt idx="2" formatCode="0%">
                  <c:v>0.26500000000000001</c:v>
                </c:pt>
                <c:pt idx="3" formatCode="0%">
                  <c:v>0.30300000000000032</c:v>
                </c:pt>
                <c:pt idx="4" formatCode="0%">
                  <c:v>0.36000000000000032</c:v>
                </c:pt>
                <c:pt idx="6" formatCode="0%">
                  <c:v>0.30700000000000033</c:v>
                </c:pt>
                <c:pt idx="7" formatCode="0%">
                  <c:v>0.27500000000000002</c:v>
                </c:pt>
                <c:pt idx="8" formatCode="0%">
                  <c:v>0.27</c:v>
                </c:pt>
                <c:pt idx="9" formatCode="0%">
                  <c:v>0.30500000000000038</c:v>
                </c:pt>
                <c:pt idx="11" formatCode="0%">
                  <c:v>0.30000000000000032</c:v>
                </c:pt>
                <c:pt idx="12" formatCode="0%">
                  <c:v>0.25900000000000001</c:v>
                </c:pt>
                <c:pt idx="14" formatCode="0%">
                  <c:v>0.33300000000000046</c:v>
                </c:pt>
                <c:pt idx="15" formatCode="0%">
                  <c:v>0.221</c:v>
                </c:pt>
                <c:pt idx="16" formatCode="0%">
                  <c:v>0.26900000000000002</c:v>
                </c:pt>
                <c:pt idx="17" formatCode="0%">
                  <c:v>0.28400000000000031</c:v>
                </c:pt>
              </c:numCache>
            </c:numRef>
          </c:val>
        </c:ser>
        <c:dLbls>
          <c:showVal val="1"/>
        </c:dLbls>
        <c:gapWidth val="10"/>
        <c:overlap val="100"/>
        <c:axId val="110271872"/>
        <c:axId val="110171264"/>
      </c:barChart>
      <c:catAx>
        <c:axId val="110271872"/>
        <c:scaling>
          <c:orientation val="minMax"/>
        </c:scaling>
        <c:axPos val="b"/>
        <c:tickLblPos val="nextTo"/>
        <c:txPr>
          <a:bodyPr rot="-2700000"/>
          <a:lstStyle/>
          <a:p>
            <a:pPr>
              <a:defRPr sz="1100" b="1"/>
            </a:pPr>
            <a:endParaRPr lang="it-IT"/>
          </a:p>
        </c:txPr>
        <c:crossAx val="110171264"/>
        <c:crosses val="autoZero"/>
        <c:auto val="1"/>
        <c:lblAlgn val="ctr"/>
        <c:lblOffset val="100"/>
      </c:catAx>
      <c:valAx>
        <c:axId val="110171264"/>
        <c:scaling>
          <c:orientation val="minMax"/>
          <c:max val="1"/>
          <c:min val="0"/>
        </c:scaling>
        <c:axPos val="l"/>
        <c:majorGridlines/>
        <c:numFmt formatCode="0%" sourceLinked="0"/>
        <c:tickLblPos val="nextTo"/>
        <c:crossAx val="110271872"/>
        <c:crosses val="autoZero"/>
        <c:crossBetween val="between"/>
        <c:majorUnit val="0.2"/>
        <c:minorUnit val="0.1"/>
      </c:valAx>
    </c:plotArea>
    <c:legend>
      <c:legendPos val="b"/>
      <c:layout>
        <c:manualLayout>
          <c:xMode val="edge"/>
          <c:yMode val="edge"/>
          <c:x val="4.6287279753746823E-2"/>
          <c:y val="0.84684092559134794"/>
          <c:w val="0.94298663644288183"/>
          <c:h val="0.14059430690714309"/>
        </c:manualLayout>
      </c:layout>
      <c:txPr>
        <a:bodyPr/>
        <a:lstStyle/>
        <a:p>
          <a:pPr>
            <a:defRPr b="1"/>
          </a:pPr>
          <a:endParaRPr lang="it-IT"/>
        </a:p>
      </c:txPr>
    </c:legend>
    <c:plotVisOnly val="1"/>
    <c:dispBlanksAs val="gap"/>
  </c:chart>
  <c:spPr>
    <a:ln>
      <a:noFill/>
    </a:ln>
  </c:spPr>
  <c:txPr>
    <a:bodyPr/>
    <a:lstStyle/>
    <a:p>
      <a:pPr>
        <a:defRPr>
          <a:latin typeface="Bookman Old Style" pitchFamily="18" charset="0"/>
        </a:defRPr>
      </a:pPr>
      <a:endParaRPr lang="it-IT"/>
    </a:p>
  </c:txPr>
  <c:externalData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lrMapOvr bg1="lt1" tx1="dk1" bg2="lt2" tx2="dk2" accent1="accent1" accent2="accent2" accent3="accent3" accent4="accent4" accent5="accent5" accent6="accent6" hlink="hlink" folHlink="folHlink"/>
  <c:chart>
    <c:view3D>
      <c:rotX val="10"/>
      <c:rotY val="0"/>
      <c:perspective val="30"/>
    </c:view3D>
    <c:sideWall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backWall>
    <c:plotArea>
      <c:layout/>
      <c:bar3DChart>
        <c:barDir val="bar"/>
        <c:grouping val="percentStacked"/>
        <c:ser>
          <c:idx val="0"/>
          <c:order val="0"/>
          <c:tx>
            <c:strRef>
              <c:f>Sinottiche!$B$44</c:f>
              <c:strCache>
                <c:ptCount val="1"/>
                <c:pt idx="0">
                  <c:v>voti 7-10</c:v>
                </c:pt>
              </c:strCache>
            </c:strRef>
          </c:tx>
          <c:spPr>
            <a:solidFill>
              <a:srgbClr val="008000"/>
            </a:solidFill>
            <a:ln w="12700">
              <a:solidFill>
                <a:srgbClr val="FFFFFF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dLbls>
            <c:dLbl>
              <c:idx val="4"/>
              <c:layout>
                <c:manualLayout>
                  <c:x val="5.4709532231345592E-3"/>
                  <c:y val="7.6783803273953227E-17"/>
                </c:manualLayout>
              </c:layout>
              <c:showVal val="1"/>
            </c:dLbl>
            <c:dLbl>
              <c:idx val="5"/>
              <c:layout>
                <c:manualLayout>
                  <c:x val="8.2064298347018453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it-IT"/>
              </a:p>
            </c:txPr>
            <c:showVal val="1"/>
          </c:dLbls>
          <c:cat>
            <c:strRef>
              <c:f>Sinottiche!$A$52:$A$57</c:f>
              <c:strCache>
                <c:ptCount val="6"/>
                <c:pt idx="0">
                  <c:v>GLI ADDETTI E LE AGENZIE
DI RELAZIONI PUBBLICHE</c:v>
                </c:pt>
                <c:pt idx="1">
                  <c:v>LE ISTITUZIONI PUBBLICHE
(STATO, REGIONI,
PROVINCE, COMUNI, ECC.)</c:v>
                </c:pt>
                <c:pt idx="2">
                  <c:v>LA TV PRIVATA</c:v>
                </c:pt>
                <c:pt idx="3">
                  <c:v>I PUBBLICITARI</c:v>
                </c:pt>
                <c:pt idx="4">
                  <c:v>GLI INVESTITORI PUBBLICITARI,
LE IMPRESE,
LE AZIENDE NON EDITORIALI</c:v>
                </c:pt>
                <c:pt idx="5">
                  <c:v>GLI EDITORI OGGI IN ITALIA</c:v>
                </c:pt>
              </c:strCache>
            </c:strRef>
          </c:cat>
          <c:val>
            <c:numRef>
              <c:f>Sinottiche!$B$52:$B$57</c:f>
              <c:numCache>
                <c:formatCode>0.0%</c:formatCode>
                <c:ptCount val="6"/>
                <c:pt idx="0">
                  <c:v>0.12492564201355007</c:v>
                </c:pt>
                <c:pt idx="1">
                  <c:v>0.10707911491394051</c:v>
                </c:pt>
                <c:pt idx="2">
                  <c:v>8.8637714385986457E-2</c:v>
                </c:pt>
                <c:pt idx="3">
                  <c:v>7.6145153045654265E-2</c:v>
                </c:pt>
                <c:pt idx="4">
                  <c:v>6.3057703971862791E-2</c:v>
                </c:pt>
                <c:pt idx="5">
                  <c:v>6.0678167343139654E-2</c:v>
                </c:pt>
              </c:numCache>
            </c:numRef>
          </c:val>
        </c:ser>
        <c:ser>
          <c:idx val="1"/>
          <c:order val="1"/>
          <c:tx>
            <c:strRef>
              <c:f>Sinottiche!$C$44</c:f>
              <c:strCache>
                <c:ptCount val="1"/>
                <c:pt idx="0">
                  <c:v>voto 6</c:v>
                </c:pt>
              </c:strCache>
            </c:strRef>
          </c:tx>
          <c:spPr>
            <a:solidFill>
              <a:srgbClr val="99CC00"/>
            </a:solidFill>
            <a:ln w="12700">
              <a:solidFill>
                <a:srgbClr val="FFFFFF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cat>
            <c:strRef>
              <c:f>Sinottiche!$A$52:$A$57</c:f>
              <c:strCache>
                <c:ptCount val="6"/>
                <c:pt idx="0">
                  <c:v>GLI ADDETTI E LE AGENZIE
DI RELAZIONI PUBBLICHE</c:v>
                </c:pt>
                <c:pt idx="1">
                  <c:v>LE ISTITUZIONI PUBBLICHE
(STATO, REGIONI,
PROVINCE, COMUNI, ECC.)</c:v>
                </c:pt>
                <c:pt idx="2">
                  <c:v>LA TV PRIVATA</c:v>
                </c:pt>
                <c:pt idx="3">
                  <c:v>I PUBBLICITARI</c:v>
                </c:pt>
                <c:pt idx="4">
                  <c:v>GLI INVESTITORI PUBBLICITARI,
LE IMPRESE,
LE AZIENDE NON EDITORIALI</c:v>
                </c:pt>
                <c:pt idx="5">
                  <c:v>GLI EDITORI OGGI IN ITALIA</c:v>
                </c:pt>
              </c:strCache>
            </c:strRef>
          </c:cat>
          <c:val>
            <c:numRef>
              <c:f>Sinottiche!$C$52:$C$57</c:f>
              <c:numCache>
                <c:formatCode>0.0%</c:formatCode>
                <c:ptCount val="6"/>
                <c:pt idx="0">
                  <c:v>0.20820940017700235</c:v>
                </c:pt>
                <c:pt idx="1">
                  <c:v>0.17727542877197286</c:v>
                </c:pt>
                <c:pt idx="2">
                  <c:v>0.15407495498657225</c:v>
                </c:pt>
                <c:pt idx="3">
                  <c:v>0.17787031173706075</c:v>
                </c:pt>
                <c:pt idx="4">
                  <c:v>0.15110054016113297</c:v>
                </c:pt>
                <c:pt idx="5">
                  <c:v>0.1570493793487549</c:v>
                </c:pt>
              </c:numCache>
            </c:numRef>
          </c:val>
        </c:ser>
        <c:ser>
          <c:idx val="2"/>
          <c:order val="2"/>
          <c:tx>
            <c:strRef>
              <c:f>Sinottiche!$D$44</c:f>
              <c:strCache>
                <c:ptCount val="1"/>
                <c:pt idx="0">
                  <c:v>voti 1-5</c:v>
                </c:pt>
              </c:strCache>
            </c:strRef>
          </c:tx>
          <c:spPr>
            <a:solidFill>
              <a:srgbClr val="FFC000"/>
            </a:solidFill>
            <a:ln w="12700">
              <a:solidFill>
                <a:srgbClr val="FFFFFF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cat>
            <c:strRef>
              <c:f>Sinottiche!$A$52:$A$57</c:f>
              <c:strCache>
                <c:ptCount val="6"/>
                <c:pt idx="0">
                  <c:v>GLI ADDETTI E LE AGENZIE
DI RELAZIONI PUBBLICHE</c:v>
                </c:pt>
                <c:pt idx="1">
                  <c:v>LE ISTITUZIONI PUBBLICHE
(STATO, REGIONI,
PROVINCE, COMUNI, ECC.)</c:v>
                </c:pt>
                <c:pt idx="2">
                  <c:v>LA TV PRIVATA</c:v>
                </c:pt>
                <c:pt idx="3">
                  <c:v>I PUBBLICITARI</c:v>
                </c:pt>
                <c:pt idx="4">
                  <c:v>GLI INVESTITORI PUBBLICITARI,
LE IMPRESE,
LE AZIENDE NON EDITORIALI</c:v>
                </c:pt>
                <c:pt idx="5">
                  <c:v>GLI EDITORI OGGI IN ITALIA</c:v>
                </c:pt>
              </c:strCache>
            </c:strRef>
          </c:cat>
          <c:val>
            <c:numRef>
              <c:f>Sinottiche!$D$52:$D$57</c:f>
              <c:numCache>
                <c:formatCode>0.0%</c:formatCode>
                <c:ptCount val="6"/>
                <c:pt idx="0">
                  <c:v>0.6668649291992188</c:v>
                </c:pt>
                <c:pt idx="1">
                  <c:v>0.71564544677734443</c:v>
                </c:pt>
                <c:pt idx="2">
                  <c:v>0.75728729248046944</c:v>
                </c:pt>
                <c:pt idx="3">
                  <c:v>0.74598449707031322</c:v>
                </c:pt>
                <c:pt idx="4">
                  <c:v>0.78584175109863352</c:v>
                </c:pt>
                <c:pt idx="5">
                  <c:v>0.7822724914550786</c:v>
                </c:pt>
              </c:numCache>
            </c:numRef>
          </c:val>
        </c:ser>
        <c:dLbls>
          <c:showVal val="1"/>
        </c:dLbls>
        <c:shape val="box"/>
        <c:axId val="82752640"/>
        <c:axId val="82754176"/>
        <c:axId val="0"/>
      </c:bar3DChart>
      <c:catAx>
        <c:axId val="82752640"/>
        <c:scaling>
          <c:orientation val="maxMin"/>
        </c:scaling>
        <c:axPos val="l"/>
        <c:tickLblPos val="nextTo"/>
        <c:txPr>
          <a:bodyPr rot="0" vert="horz"/>
          <a:lstStyle/>
          <a:p>
            <a:pPr>
              <a:defRPr b="1"/>
            </a:pPr>
            <a:endParaRPr lang="it-IT"/>
          </a:p>
        </c:txPr>
        <c:crossAx val="82754176"/>
        <c:crosses val="autoZero"/>
        <c:auto val="1"/>
        <c:lblAlgn val="ctr"/>
        <c:lblOffset val="100"/>
        <c:tickLblSkip val="1"/>
        <c:tickMarkSkip val="1"/>
      </c:catAx>
      <c:valAx>
        <c:axId val="82754176"/>
        <c:scaling>
          <c:orientation val="minMax"/>
          <c:max val="1"/>
          <c:min val="0"/>
        </c:scaling>
        <c:axPos val="t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minorGridlines>
          <c:spPr>
            <a:ln w="3175">
              <a:solidFill>
                <a:srgbClr val="75DD75"/>
              </a:solidFill>
              <a:prstDash val="sysDash"/>
            </a:ln>
          </c:spPr>
        </c:minorGridlines>
        <c:numFmt formatCode="0%" sourceLinked="1"/>
        <c:tickLblPos val="nextTo"/>
        <c:spPr>
          <a:effectLst/>
        </c:spPr>
        <c:txPr>
          <a:bodyPr/>
          <a:lstStyle/>
          <a:p>
            <a:pPr>
              <a:defRPr sz="1200" u="none" strike="noStrike" baseline="0">
                <a:latin typeface="Bookman Old Style"/>
                <a:ea typeface="Bookman Old Style"/>
                <a:cs typeface="Bookman Old Style"/>
              </a:defRPr>
            </a:pPr>
            <a:endParaRPr lang="it-IT"/>
          </a:p>
        </c:txPr>
        <c:crossAx val="82752640"/>
        <c:crossesAt val="1"/>
        <c:crossBetween val="between"/>
        <c:majorUnit val="0.5"/>
        <c:minorUnit val="0.2"/>
      </c:valAx>
    </c:plotArea>
    <c:legend>
      <c:legendPos val="b"/>
      <c:layout>
        <c:manualLayout>
          <c:xMode val="edge"/>
          <c:yMode val="edge"/>
          <c:x val="5.3223532172781661E-2"/>
          <c:y val="0.94253622796272263"/>
          <c:w val="0.88705886954636048"/>
          <c:h val="4.4968261074187638E-2"/>
        </c:manualLayout>
      </c:layout>
      <c:txPr>
        <a:bodyPr/>
        <a:lstStyle/>
        <a:p>
          <a:pPr>
            <a:defRPr b="1"/>
          </a:pPr>
          <a:endParaRPr lang="it-IT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 sz="1400" u="none" strike="noStrike" baseline="0">
          <a:latin typeface="Bookman Old Style"/>
          <a:ea typeface="Bookman Old Style"/>
          <a:cs typeface="Bookman Old Style"/>
        </a:defRPr>
      </a:pPr>
      <a:endParaRPr lang="it-IT"/>
    </a:p>
  </c:txPr>
  <c:externalData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34"/>
  <c:clrMapOvr bg1="lt1" tx1="dk1" bg2="lt2" tx2="dk2" accent1="accent1" accent2="accent2" accent3="accent3" accent4="accent4" accent5="accent5" accent6="accent6" hlink="hlink" folHlink="folHlink"/>
  <c:chart>
    <c:view3D>
      <c:rotX val="10"/>
      <c:hPercent val="80"/>
      <c:rotY val="0"/>
      <c:depthPercent val="100"/>
      <c:perspective val="30"/>
    </c:view3D>
    <c:sideWall>
      <c:spPr>
        <a:noFill/>
      </c:spPr>
    </c:sideWall>
    <c:backWall>
      <c:spPr>
        <a:noFill/>
      </c:spPr>
    </c:backWall>
    <c:plotArea>
      <c:layout/>
      <c:bar3DChart>
        <c:barDir val="bar"/>
        <c:grouping val="clustered"/>
        <c:ser>
          <c:idx val="0"/>
          <c:order val="0"/>
          <c:spPr>
            <a:gradFill flip="none" rotWithShape="1">
              <a:gsLst>
                <a:gs pos="51700">
                  <a:srgbClr val="00B050"/>
                </a:gs>
                <a:gs pos="0">
                  <a:srgbClr val="006600"/>
                </a:gs>
                <a:gs pos="100000">
                  <a:srgbClr val="85CA3A"/>
                </a:gs>
              </a:gsLst>
              <a:lin ang="0" scaled="1"/>
              <a:tileRect/>
            </a:gradFill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dLbls>
            <c:dLbl>
              <c:idx val="0"/>
              <c:layout>
                <c:manualLayout>
                  <c:x val="0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1.0007728046292166E-16"/>
                  <c:y val="0"/>
                </c:manualLayout>
              </c:layout>
              <c:showVal val="1"/>
            </c:dLbl>
            <c:spPr>
              <a:noFill/>
            </c:spPr>
            <c:txPr>
              <a:bodyPr/>
              <a:lstStyle/>
              <a:p>
                <a:pPr>
                  <a:defRPr sz="1200" b="1" i="0"/>
                </a:pPr>
                <a:endParaRPr lang="it-IT"/>
              </a:p>
            </c:txPr>
            <c:showVal val="1"/>
          </c:dLbls>
          <c:cat>
            <c:strRef>
              <c:f>results!$F$513:$F$519</c:f>
              <c:strCache>
                <c:ptCount val="7"/>
                <c:pt idx="0">
                  <c:v>la coscienza
dei singoli giornalisti</c:v>
                </c:pt>
                <c:pt idx="1">
                  <c:v>l’Ordine
dei Giornalisti</c:v>
                </c:pt>
                <c:pt idx="2">
                  <c:v>il sindacato
dei giornalisti, la FNSI</c:v>
                </c:pt>
                <c:pt idx="3">
                  <c:v>alcuni giornali</c:v>
                </c:pt>
                <c:pt idx="4">
                  <c:v>alcuni singoli cittadini/
lettori/ascoltatori</c:v>
                </c:pt>
                <c:pt idx="5">
                  <c:v>alcune reti o trasmissioni
radio-televisive</c:v>
                </c:pt>
                <c:pt idx="6">
                  <c:v>alcune associazioni/organizzazioni
della società civile</c:v>
                </c:pt>
              </c:strCache>
            </c:strRef>
          </c:cat>
          <c:val>
            <c:numRef>
              <c:f>results!$G$513:$G$519</c:f>
              <c:numCache>
                <c:formatCode>0.0%</c:formatCode>
                <c:ptCount val="7"/>
                <c:pt idx="0">
                  <c:v>0.84800000000000064</c:v>
                </c:pt>
                <c:pt idx="1">
                  <c:v>0.63100000000000078</c:v>
                </c:pt>
                <c:pt idx="2">
                  <c:v>0.51200000000000001</c:v>
                </c:pt>
                <c:pt idx="3">
                  <c:v>0.47400000000000031</c:v>
                </c:pt>
                <c:pt idx="4">
                  <c:v>0.42200000000000032</c:v>
                </c:pt>
                <c:pt idx="5">
                  <c:v>0.35800000000000032</c:v>
                </c:pt>
                <c:pt idx="6">
                  <c:v>0.33500000000000046</c:v>
                </c:pt>
              </c:numCache>
            </c:numRef>
          </c:val>
        </c:ser>
        <c:dLbls>
          <c:showVal val="1"/>
        </c:dLbls>
        <c:gapWidth val="80"/>
        <c:gapDepth val="0"/>
        <c:shape val="box"/>
        <c:axId val="80460800"/>
        <c:axId val="80462592"/>
        <c:axId val="0"/>
      </c:bar3DChart>
      <c:catAx>
        <c:axId val="80460800"/>
        <c:scaling>
          <c:orientation val="maxMin"/>
        </c:scaling>
        <c:axPos val="l"/>
        <c:tickLblPos val="nextTo"/>
        <c:txPr>
          <a:bodyPr/>
          <a:lstStyle/>
          <a:p>
            <a:pPr>
              <a:defRPr sz="1200" b="1"/>
            </a:pPr>
            <a:endParaRPr lang="it-IT"/>
          </a:p>
        </c:txPr>
        <c:crossAx val="80462592"/>
        <c:crosses val="autoZero"/>
        <c:auto val="1"/>
        <c:lblAlgn val="ctr"/>
        <c:lblOffset val="100"/>
        <c:tickLblSkip val="1"/>
        <c:tickMarkSkip val="1"/>
      </c:catAx>
      <c:valAx>
        <c:axId val="80462592"/>
        <c:scaling>
          <c:orientation val="minMax"/>
          <c:max val="1"/>
          <c:min val="0"/>
        </c:scaling>
        <c:axPos val="t"/>
        <c:majorGridlines/>
        <c:numFmt formatCode="0%" sourceLinked="0"/>
        <c:tickLblPos val="nextTo"/>
        <c:crossAx val="80460800"/>
        <c:crosses val="autoZero"/>
        <c:crossBetween val="between"/>
        <c:majorUnit val="0.2"/>
      </c:valAx>
    </c:plotArea>
    <c:plotVisOnly val="1"/>
    <c:dispBlanksAs val="gap"/>
  </c:chart>
  <c:spPr>
    <a:noFill/>
    <a:ln>
      <a:noFill/>
    </a:ln>
  </c:spPr>
  <c:txPr>
    <a:bodyPr/>
    <a:lstStyle/>
    <a:p>
      <a:pPr>
        <a:defRPr>
          <a:latin typeface="Bookman Old Style" pitchFamily="18" charset="0"/>
        </a:defRPr>
      </a:pPr>
      <a:endParaRPr lang="it-IT"/>
    </a:p>
  </c:txPr>
  <c:externalData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34"/>
  <c:clrMapOvr bg1="lt1" tx1="dk1" bg2="lt2" tx2="dk2" accent1="accent1" accent2="accent2" accent3="accent3" accent4="accent4" accent5="accent5" accent6="accent6" hlink="hlink" folHlink="folHlink"/>
  <c:chart>
    <c:view3D>
      <c:rotX val="10"/>
      <c:hPercent val="80"/>
      <c:rotY val="0"/>
      <c:depthPercent val="100"/>
      <c:perspective val="30"/>
    </c:view3D>
    <c:sideWall>
      <c:spPr>
        <a:noFill/>
      </c:spPr>
    </c:sideWall>
    <c:backWall>
      <c:spPr>
        <a:noFill/>
      </c:spPr>
    </c:backWall>
    <c:plotArea>
      <c:layout/>
      <c:bar3DChart>
        <c:barDir val="bar"/>
        <c:grouping val="clustered"/>
        <c:ser>
          <c:idx val="0"/>
          <c:order val="0"/>
          <c:spPr>
            <a:gradFill>
              <a:gsLst>
                <a:gs pos="51700">
                  <a:srgbClr val="00B050"/>
                </a:gs>
                <a:gs pos="0">
                  <a:srgbClr val="006600"/>
                </a:gs>
                <a:gs pos="100000">
                  <a:srgbClr val="85CA3A"/>
                </a:gs>
              </a:gsLst>
              <a:lin ang="0" scaled="1"/>
            </a:gradFill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dLbls>
            <c:dLbl>
              <c:idx val="0"/>
              <c:layout>
                <c:manualLayout>
                  <c:x val="0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1.0007728046292166E-16"/>
                  <c:y val="0"/>
                </c:manualLayout>
              </c:layout>
              <c:showVal val="1"/>
            </c:dLbl>
            <c:spPr>
              <a:noFill/>
            </c:spPr>
            <c:txPr>
              <a:bodyPr/>
              <a:lstStyle/>
              <a:p>
                <a:pPr>
                  <a:defRPr sz="1200" b="1" i="0"/>
                </a:pPr>
                <a:endParaRPr lang="it-IT"/>
              </a:p>
            </c:txPr>
            <c:showVal val="1"/>
          </c:dLbls>
          <c:cat>
            <c:strRef>
              <c:f>results!$F$520:$F$526</c:f>
              <c:strCache>
                <c:ptCount val="7"/>
                <c:pt idx="0">
                  <c:v>i lettori, gli ascoltatori,
i cittadini</c:v>
                </c:pt>
                <c:pt idx="1">
                  <c:v>alcuni editori</c:v>
                </c:pt>
                <c:pt idx="2">
                  <c:v>gli internauti,
il ‘popolo della Rete’</c:v>
                </c:pt>
                <c:pt idx="3">
                  <c:v>le Autorità
(‘privacy’, ‘anti-trust’, ecc.)</c:v>
                </c:pt>
                <c:pt idx="4">
                  <c:v>la magistratura</c:v>
                </c:pt>
                <c:pt idx="5">
                  <c:v>le organizzazioni
di tutela dei consumatori</c:v>
                </c:pt>
                <c:pt idx="6">
                  <c:v>l’opinione pubblica</c:v>
                </c:pt>
              </c:strCache>
            </c:strRef>
          </c:cat>
          <c:val>
            <c:numRef>
              <c:f>results!$G$520:$G$526</c:f>
              <c:numCache>
                <c:formatCode>0.0%</c:formatCode>
                <c:ptCount val="7"/>
                <c:pt idx="0">
                  <c:v>0.31900000000000039</c:v>
                </c:pt>
                <c:pt idx="1">
                  <c:v>0.22700000000000001</c:v>
                </c:pt>
                <c:pt idx="2">
                  <c:v>0.20100000000000001</c:v>
                </c:pt>
                <c:pt idx="3">
                  <c:v>0.19500000000000001</c:v>
                </c:pt>
                <c:pt idx="4">
                  <c:v>0.16200000000000001</c:v>
                </c:pt>
                <c:pt idx="5">
                  <c:v>0.14900000000000016</c:v>
                </c:pt>
                <c:pt idx="6">
                  <c:v>0.14500000000000016</c:v>
                </c:pt>
              </c:numCache>
            </c:numRef>
          </c:val>
        </c:ser>
        <c:dLbls>
          <c:showVal val="1"/>
        </c:dLbls>
        <c:gapWidth val="80"/>
        <c:gapDepth val="0"/>
        <c:shape val="box"/>
        <c:axId val="82801408"/>
        <c:axId val="82802944"/>
        <c:axId val="0"/>
      </c:bar3DChart>
      <c:catAx>
        <c:axId val="82801408"/>
        <c:scaling>
          <c:orientation val="maxMin"/>
        </c:scaling>
        <c:axPos val="l"/>
        <c:tickLblPos val="nextTo"/>
        <c:txPr>
          <a:bodyPr/>
          <a:lstStyle/>
          <a:p>
            <a:pPr>
              <a:defRPr sz="1200" b="1"/>
            </a:pPr>
            <a:endParaRPr lang="it-IT"/>
          </a:p>
        </c:txPr>
        <c:crossAx val="82802944"/>
        <c:crosses val="autoZero"/>
        <c:auto val="1"/>
        <c:lblAlgn val="ctr"/>
        <c:lblOffset val="100"/>
        <c:tickLblSkip val="1"/>
        <c:tickMarkSkip val="1"/>
      </c:catAx>
      <c:valAx>
        <c:axId val="82802944"/>
        <c:scaling>
          <c:orientation val="minMax"/>
          <c:max val="1"/>
          <c:min val="0"/>
        </c:scaling>
        <c:axPos val="t"/>
        <c:majorGridlines/>
        <c:numFmt formatCode="0%" sourceLinked="0"/>
        <c:tickLblPos val="nextTo"/>
        <c:crossAx val="82801408"/>
        <c:crosses val="autoZero"/>
        <c:crossBetween val="between"/>
        <c:majorUnit val="0.2"/>
      </c:valAx>
    </c:plotArea>
    <c:plotVisOnly val="1"/>
    <c:dispBlanksAs val="gap"/>
  </c:chart>
  <c:spPr>
    <a:noFill/>
    <a:ln>
      <a:noFill/>
    </a:ln>
  </c:spPr>
  <c:txPr>
    <a:bodyPr/>
    <a:lstStyle/>
    <a:p>
      <a:pPr>
        <a:defRPr>
          <a:latin typeface="Bookman Old Style" pitchFamily="18" charset="0"/>
        </a:defRPr>
      </a:pPr>
      <a:endParaRPr lang="it-IT"/>
    </a:p>
  </c:txPr>
  <c:externalData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lrMapOvr bg1="lt1" tx1="dk1" bg2="lt2" tx2="dk2" accent1="accent1" accent2="accent2" accent3="accent3" accent4="accent4" accent5="accent5" accent6="accent6" hlink="hlink" folHlink="folHlink"/>
  <c:chart>
    <c:view3D>
      <c:rotX val="10"/>
      <c:hPercent val="80"/>
      <c:rotY val="0"/>
      <c:depthPercent val="100"/>
      <c:perspective val="30"/>
    </c:view3D>
    <c:sideWall>
      <c:spPr>
        <a:noFill/>
      </c:spPr>
    </c:sideWall>
    <c:backWall>
      <c:spPr>
        <a:noFill/>
      </c:spPr>
    </c:backWall>
    <c:plotArea>
      <c:layout/>
      <c:bar3DChart>
        <c:barDir val="bar"/>
        <c:grouping val="clustered"/>
        <c:ser>
          <c:idx val="0"/>
          <c:order val="0"/>
          <c:spPr>
            <a:gradFill>
              <a:gsLst>
                <a:gs pos="51700">
                  <a:srgbClr val="00B050"/>
                </a:gs>
                <a:gs pos="0">
                  <a:srgbClr val="006600"/>
                </a:gs>
                <a:gs pos="100000">
                  <a:srgbClr val="85CA3A"/>
                </a:gs>
              </a:gsLst>
              <a:lin ang="0" scaled="1"/>
            </a:gradFill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dPt>
            <c:idx val="6"/>
            <c:spPr>
              <a:solidFill>
                <a:sysClr val="window" lastClr="FFFFFF">
                  <a:lumMod val="65000"/>
                </a:sysClr>
              </a:solidFill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</c:dPt>
          <c:dLbls>
            <c:dLbl>
              <c:idx val="0"/>
              <c:layout>
                <c:manualLayout>
                  <c:x val="0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1.0007728046292166E-16"/>
                  <c:y val="0"/>
                </c:manualLayout>
              </c:layout>
              <c:showVal val="1"/>
            </c:dLbl>
            <c:spPr>
              <a:noFill/>
            </c:spPr>
            <c:txPr>
              <a:bodyPr/>
              <a:lstStyle/>
              <a:p>
                <a:pPr>
                  <a:defRPr sz="1200" b="1" i="0"/>
                </a:pPr>
                <a:endParaRPr lang="it-IT"/>
              </a:p>
            </c:txPr>
            <c:showVal val="1"/>
          </c:dLbls>
          <c:cat>
            <c:strRef>
              <c:f>results!$F$527:$F$533</c:f>
              <c:strCache>
                <c:ptCount val="7"/>
                <c:pt idx="0">
                  <c:v>le forze dell’ordine
(Carabinieri, Polizia di Stato,
Guardia di Finanza)</c:v>
                </c:pt>
                <c:pt idx="1">
                  <c:v>alcuni gruppi religiosi</c:v>
                </c:pt>
                <c:pt idx="2">
                  <c:v>alcuni gruppi politici</c:v>
                </c:pt>
                <c:pt idx="3">
                  <c:v>il Parlamento</c:v>
                </c:pt>
                <c:pt idx="4">
                  <c:v>i sindacati
(non dei giornalisti)</c:v>
                </c:pt>
                <c:pt idx="5">
                  <c:v>il Governo</c:v>
                </c:pt>
                <c:pt idx="6">
                  <c:v>nessuno di questi</c:v>
                </c:pt>
              </c:strCache>
            </c:strRef>
          </c:cat>
          <c:val>
            <c:numRef>
              <c:f>results!$G$527:$G$533</c:f>
              <c:numCache>
                <c:formatCode>0.0%</c:formatCode>
                <c:ptCount val="7"/>
                <c:pt idx="0">
                  <c:v>9.2000000000000026E-2</c:v>
                </c:pt>
                <c:pt idx="1">
                  <c:v>7.9000000000000084E-2</c:v>
                </c:pt>
                <c:pt idx="2">
                  <c:v>6.7000000000000004E-2</c:v>
                </c:pt>
                <c:pt idx="3">
                  <c:v>4.900000000000005E-2</c:v>
                </c:pt>
                <c:pt idx="4">
                  <c:v>4.5999999999999999E-2</c:v>
                </c:pt>
                <c:pt idx="5">
                  <c:v>1.900000000000002E-2</c:v>
                </c:pt>
                <c:pt idx="6">
                  <c:v>2.2000000000000016E-2</c:v>
                </c:pt>
              </c:numCache>
            </c:numRef>
          </c:val>
        </c:ser>
        <c:dLbls>
          <c:showVal val="1"/>
        </c:dLbls>
        <c:gapWidth val="80"/>
        <c:gapDepth val="0"/>
        <c:shape val="box"/>
        <c:axId val="85604992"/>
        <c:axId val="85610880"/>
        <c:axId val="0"/>
      </c:bar3DChart>
      <c:catAx>
        <c:axId val="85604992"/>
        <c:scaling>
          <c:orientation val="maxMin"/>
        </c:scaling>
        <c:axPos val="l"/>
        <c:tickLblPos val="nextTo"/>
        <c:txPr>
          <a:bodyPr/>
          <a:lstStyle/>
          <a:p>
            <a:pPr>
              <a:defRPr sz="1200" b="1"/>
            </a:pPr>
            <a:endParaRPr lang="it-IT"/>
          </a:p>
        </c:txPr>
        <c:crossAx val="85610880"/>
        <c:crosses val="autoZero"/>
        <c:auto val="1"/>
        <c:lblAlgn val="ctr"/>
        <c:lblOffset val="100"/>
        <c:tickLblSkip val="1"/>
        <c:tickMarkSkip val="1"/>
      </c:catAx>
      <c:valAx>
        <c:axId val="85610880"/>
        <c:scaling>
          <c:orientation val="minMax"/>
          <c:max val="1"/>
          <c:min val="0"/>
        </c:scaling>
        <c:axPos val="t"/>
        <c:majorGridlines/>
        <c:numFmt formatCode="0%" sourceLinked="0"/>
        <c:tickLblPos val="nextTo"/>
        <c:crossAx val="85604992"/>
        <c:crosses val="autoZero"/>
        <c:crossBetween val="between"/>
        <c:majorUnit val="0.2"/>
      </c:valAx>
    </c:plotArea>
    <c:plotVisOnly val="1"/>
    <c:dispBlanksAs val="gap"/>
  </c:chart>
  <c:spPr>
    <a:noFill/>
    <a:ln>
      <a:noFill/>
    </a:ln>
  </c:spPr>
  <c:txPr>
    <a:bodyPr/>
    <a:lstStyle/>
    <a:p>
      <a:pPr>
        <a:defRPr>
          <a:latin typeface="Bookman Old Style" pitchFamily="18" charset="0"/>
        </a:defRPr>
      </a:pPr>
      <a:endParaRPr lang="it-IT"/>
    </a:p>
  </c:txPr>
  <c:externalData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34"/>
  <c:clrMapOvr bg1="lt1" tx1="dk1" bg2="lt2" tx2="dk2" accent1="accent1" accent2="accent2" accent3="accent3" accent4="accent4" accent5="accent5" accent6="accent6" hlink="hlink" folHlink="folHlink"/>
  <c:chart>
    <c:view3D>
      <c:rotX val="10"/>
      <c:hPercent val="80"/>
      <c:rotY val="0"/>
      <c:depthPercent val="100"/>
      <c:perspective val="30"/>
    </c:view3D>
    <c:sideWall>
      <c:spPr>
        <a:noFill/>
      </c:spPr>
    </c:sideWall>
    <c:backWall>
      <c:spPr>
        <a:noFill/>
      </c:spPr>
    </c:backWall>
    <c:plotArea>
      <c:layout/>
      <c:bar3DChart>
        <c:barDir val="bar"/>
        <c:grouping val="clustered"/>
        <c:ser>
          <c:idx val="0"/>
          <c:order val="0"/>
          <c:spPr>
            <a:gradFill>
              <a:gsLst>
                <a:gs pos="51700">
                  <a:srgbClr val="00B050"/>
                </a:gs>
                <a:gs pos="0">
                  <a:srgbClr val="006600"/>
                </a:gs>
                <a:gs pos="100000">
                  <a:srgbClr val="85CA3A"/>
                </a:gs>
              </a:gsLst>
              <a:lin ang="0" scaled="1"/>
            </a:gradFill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dLbls>
            <c:dLbl>
              <c:idx val="0"/>
              <c:layout>
                <c:manualLayout>
                  <c:x val="0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1.0007728046292166E-16"/>
                  <c:y val="0"/>
                </c:manualLayout>
              </c:layout>
              <c:showVal val="1"/>
            </c:dLbl>
            <c:spPr>
              <a:noFill/>
            </c:spPr>
            <c:txPr>
              <a:bodyPr/>
              <a:lstStyle/>
              <a:p>
                <a:pPr>
                  <a:defRPr sz="1200" b="1" i="0"/>
                </a:pPr>
                <a:endParaRPr lang="it-IT"/>
              </a:p>
            </c:txPr>
            <c:showVal val="1"/>
          </c:dLbls>
          <c:cat>
            <c:strRef>
              <c:f>results!$F$535:$F$539</c:f>
              <c:strCache>
                <c:ptCount val="5"/>
                <c:pt idx="0">
                  <c:v>Giornalisti</c:v>
                </c:pt>
                <c:pt idx="1">
                  <c:v>Società civile</c:v>
                </c:pt>
                <c:pt idx="2">
                  <c:v>Media</c:v>
                </c:pt>
                <c:pt idx="3">
                  <c:v>Politica</c:v>
                </c:pt>
                <c:pt idx="4">
                  <c:v>Istituzioni</c:v>
                </c:pt>
              </c:strCache>
            </c:strRef>
          </c:cat>
          <c:val>
            <c:numRef>
              <c:f>results!$G$535:$G$539</c:f>
              <c:numCache>
                <c:formatCode>0.0%</c:formatCode>
                <c:ptCount val="5"/>
                <c:pt idx="0">
                  <c:v>0.95100000000000062</c:v>
                </c:pt>
                <c:pt idx="1">
                  <c:v>0.68599999999999994</c:v>
                </c:pt>
                <c:pt idx="2">
                  <c:v>0.57700000000000062</c:v>
                </c:pt>
                <c:pt idx="3">
                  <c:v>0.35000000000000031</c:v>
                </c:pt>
                <c:pt idx="4">
                  <c:v>0.35000000000000031</c:v>
                </c:pt>
              </c:numCache>
            </c:numRef>
          </c:val>
        </c:ser>
        <c:dLbls>
          <c:showVal val="1"/>
        </c:dLbls>
        <c:gapWidth val="80"/>
        <c:gapDepth val="0"/>
        <c:shape val="box"/>
        <c:axId val="85541248"/>
        <c:axId val="85542784"/>
        <c:axId val="0"/>
      </c:bar3DChart>
      <c:catAx>
        <c:axId val="85541248"/>
        <c:scaling>
          <c:orientation val="maxMin"/>
        </c:scaling>
        <c:axPos val="l"/>
        <c:tickLblPos val="nextTo"/>
        <c:txPr>
          <a:bodyPr/>
          <a:lstStyle/>
          <a:p>
            <a:pPr>
              <a:defRPr sz="1200" b="1"/>
            </a:pPr>
            <a:endParaRPr lang="it-IT"/>
          </a:p>
        </c:txPr>
        <c:crossAx val="85542784"/>
        <c:crosses val="autoZero"/>
        <c:auto val="1"/>
        <c:lblAlgn val="ctr"/>
        <c:lblOffset val="100"/>
        <c:tickLblSkip val="1"/>
        <c:tickMarkSkip val="1"/>
      </c:catAx>
      <c:valAx>
        <c:axId val="85542784"/>
        <c:scaling>
          <c:orientation val="minMax"/>
          <c:max val="1"/>
          <c:min val="0"/>
        </c:scaling>
        <c:axPos val="t"/>
        <c:majorGridlines/>
        <c:numFmt formatCode="0%" sourceLinked="0"/>
        <c:tickLblPos val="nextTo"/>
        <c:crossAx val="85541248"/>
        <c:crosses val="autoZero"/>
        <c:crossBetween val="between"/>
        <c:majorUnit val="0.2"/>
      </c:valAx>
    </c:plotArea>
    <c:plotVisOnly val="1"/>
    <c:dispBlanksAs val="gap"/>
  </c:chart>
  <c:spPr>
    <a:noFill/>
    <a:ln>
      <a:noFill/>
    </a:ln>
  </c:spPr>
  <c:txPr>
    <a:bodyPr/>
    <a:lstStyle/>
    <a:p>
      <a:pPr>
        <a:defRPr>
          <a:latin typeface="Bookman Old Style" pitchFamily="18" charset="0"/>
        </a:defRPr>
      </a:pPr>
      <a:endParaRPr lang="it-IT"/>
    </a:p>
  </c:txPr>
  <c:externalData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34"/>
  <c:clrMapOvr bg1="lt1" tx1="dk1" bg2="lt2" tx2="dk2" accent1="accent1" accent2="accent2" accent3="accent3" accent4="accent4" accent5="accent5" accent6="accent6" hlink="hlink" folHlink="folHlink"/>
  <c:chart>
    <c:view3D>
      <c:rotX val="10"/>
      <c:hPercent val="80"/>
      <c:rotY val="0"/>
      <c:depthPercent val="100"/>
      <c:perspective val="30"/>
    </c:view3D>
    <c:sideWall>
      <c:spPr>
        <a:noFill/>
      </c:spPr>
    </c:sideWall>
    <c:backWall>
      <c:spPr>
        <a:noFill/>
      </c:spPr>
    </c:backWall>
    <c:plotArea>
      <c:layout/>
      <c:bar3DChart>
        <c:barDir val="bar"/>
        <c:grouping val="clustered"/>
        <c:ser>
          <c:idx val="0"/>
          <c:order val="0"/>
          <c:spPr>
            <a:gradFill>
              <a:gsLst>
                <a:gs pos="31636">
                  <a:srgbClr val="5176A1"/>
                </a:gs>
                <a:gs pos="19000">
                  <a:srgbClr val="4F81BD">
                    <a:lumMod val="75000"/>
                  </a:srgbClr>
                </a:gs>
                <a:gs pos="0">
                  <a:srgbClr val="4BACC6">
                    <a:lumMod val="40000"/>
                    <a:lumOff val="60000"/>
                  </a:srgbClr>
                </a:gs>
                <a:gs pos="100000">
                  <a:srgbClr val="4BACC6">
                    <a:lumMod val="20000"/>
                    <a:lumOff val="80000"/>
                  </a:srgbClr>
                </a:gs>
              </a:gsLst>
              <a:lin ang="0" scaled="1"/>
            </a:gradFill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dLbls>
            <c:dLbl>
              <c:idx val="0"/>
              <c:layout>
                <c:manualLayout>
                  <c:x val="0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1.0007728046292166E-16"/>
                  <c:y val="0"/>
                </c:manualLayout>
              </c:layout>
              <c:showVal val="1"/>
            </c:dLbl>
            <c:spPr>
              <a:noFill/>
            </c:spPr>
            <c:txPr>
              <a:bodyPr/>
              <a:lstStyle/>
              <a:p>
                <a:pPr>
                  <a:defRPr sz="1200" b="1" i="0"/>
                </a:pPr>
                <a:endParaRPr lang="it-IT"/>
              </a:p>
            </c:txPr>
            <c:showVal val="1"/>
          </c:dLbls>
          <c:cat>
            <c:strRef>
              <c:f>results!$F$541:$F$548</c:f>
              <c:strCache>
                <c:ptCount val="8"/>
                <c:pt idx="0">
                  <c:v>formare meglio
i futuri giornalisti</c:v>
                </c:pt>
                <c:pt idx="1">
                  <c:v>sospendere le sovvenzioni alle testate
che hanno comportamenti non etici</c:v>
                </c:pt>
                <c:pt idx="2">
                  <c:v>applicare seriamente
le norme che già ci sono</c:v>
                </c:pt>
                <c:pt idx="3">
                  <c:v>migliorare le leggi
in modo da tutelare di più
l’autonomia dei giornalisti</c:v>
                </c:pt>
                <c:pt idx="4">
                  <c:v>sospendere la pubblicità alle testate
che hanno comportamenti non etici</c:v>
                </c:pt>
                <c:pt idx="5">
                  <c:v>pagare di più i giornalisti,
professionisti e pubblicisti</c:v>
                </c:pt>
                <c:pt idx="6">
                  <c:v>rafforzare
l’Ordine dei Giornalisti</c:v>
                </c:pt>
                <c:pt idx="7">
                  <c:v>accrescere i controlli</c:v>
                </c:pt>
              </c:strCache>
            </c:strRef>
          </c:cat>
          <c:val>
            <c:numRef>
              <c:f>results!$G$541:$G$548</c:f>
              <c:numCache>
                <c:formatCode>0.0%</c:formatCode>
                <c:ptCount val="8"/>
                <c:pt idx="0">
                  <c:v>0.70600000000000063</c:v>
                </c:pt>
                <c:pt idx="1">
                  <c:v>0.65400000000000091</c:v>
                </c:pt>
                <c:pt idx="2">
                  <c:v>0.64400000000000079</c:v>
                </c:pt>
                <c:pt idx="3">
                  <c:v>0.45100000000000001</c:v>
                </c:pt>
                <c:pt idx="4">
                  <c:v>0.39100000000000046</c:v>
                </c:pt>
                <c:pt idx="5">
                  <c:v>0.36900000000000038</c:v>
                </c:pt>
                <c:pt idx="6">
                  <c:v>0.3270000000000004</c:v>
                </c:pt>
                <c:pt idx="7">
                  <c:v>0.31100000000000033</c:v>
                </c:pt>
              </c:numCache>
            </c:numRef>
          </c:val>
        </c:ser>
        <c:dLbls>
          <c:showVal val="1"/>
        </c:dLbls>
        <c:gapWidth val="80"/>
        <c:gapDepth val="0"/>
        <c:shape val="box"/>
        <c:axId val="82786176"/>
        <c:axId val="82787712"/>
        <c:axId val="0"/>
      </c:bar3DChart>
      <c:catAx>
        <c:axId val="82786176"/>
        <c:scaling>
          <c:orientation val="maxMin"/>
        </c:scaling>
        <c:axPos val="l"/>
        <c:tickLblPos val="nextTo"/>
        <c:txPr>
          <a:bodyPr/>
          <a:lstStyle/>
          <a:p>
            <a:pPr>
              <a:defRPr sz="1200" b="1"/>
            </a:pPr>
            <a:endParaRPr lang="it-IT"/>
          </a:p>
        </c:txPr>
        <c:crossAx val="82787712"/>
        <c:crosses val="autoZero"/>
        <c:auto val="1"/>
        <c:lblAlgn val="ctr"/>
        <c:lblOffset val="100"/>
        <c:tickLblSkip val="1"/>
        <c:tickMarkSkip val="1"/>
      </c:catAx>
      <c:valAx>
        <c:axId val="82787712"/>
        <c:scaling>
          <c:orientation val="minMax"/>
          <c:max val="1"/>
          <c:min val="0"/>
        </c:scaling>
        <c:axPos val="t"/>
        <c:majorGridlines/>
        <c:numFmt formatCode="0%" sourceLinked="0"/>
        <c:tickLblPos val="nextTo"/>
        <c:crossAx val="82786176"/>
        <c:crosses val="autoZero"/>
        <c:crossBetween val="between"/>
        <c:majorUnit val="0.2"/>
      </c:valAx>
    </c:plotArea>
    <c:plotVisOnly val="1"/>
    <c:dispBlanksAs val="gap"/>
  </c:chart>
  <c:spPr>
    <a:noFill/>
    <a:ln>
      <a:noFill/>
    </a:ln>
  </c:spPr>
  <c:txPr>
    <a:bodyPr/>
    <a:lstStyle/>
    <a:p>
      <a:pPr>
        <a:defRPr>
          <a:latin typeface="Bookman Old Style" pitchFamily="18" charset="0"/>
        </a:defRPr>
      </a:pPr>
      <a:endParaRPr lang="it-IT"/>
    </a:p>
  </c:txPr>
  <c:externalData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34"/>
  <c:clrMapOvr bg1="lt1" tx1="dk1" bg2="lt2" tx2="dk2" accent1="accent1" accent2="accent2" accent3="accent3" accent4="accent4" accent5="accent5" accent6="accent6" hlink="hlink" folHlink="folHlink"/>
  <c:chart>
    <c:view3D>
      <c:rotX val="10"/>
      <c:hPercent val="80"/>
      <c:rotY val="0"/>
      <c:depthPercent val="100"/>
      <c:perspective val="30"/>
    </c:view3D>
    <c:sideWall>
      <c:spPr>
        <a:noFill/>
      </c:spPr>
    </c:sideWall>
    <c:backWall>
      <c:spPr>
        <a:noFill/>
      </c:spPr>
    </c:backWall>
    <c:plotArea>
      <c:layout/>
      <c:bar3DChart>
        <c:barDir val="bar"/>
        <c:grouping val="clustered"/>
        <c:ser>
          <c:idx val="0"/>
          <c:order val="0"/>
          <c:spPr>
            <a:gradFill>
              <a:gsLst>
                <a:gs pos="31636">
                  <a:srgbClr val="5176A1"/>
                </a:gs>
                <a:gs pos="19000">
                  <a:srgbClr val="4F81BD">
                    <a:lumMod val="75000"/>
                  </a:srgbClr>
                </a:gs>
                <a:gs pos="0">
                  <a:srgbClr val="4BACC6">
                    <a:lumMod val="40000"/>
                    <a:lumOff val="60000"/>
                  </a:srgbClr>
                </a:gs>
                <a:gs pos="100000">
                  <a:srgbClr val="4BACC6">
                    <a:lumMod val="20000"/>
                    <a:lumOff val="80000"/>
                  </a:srgbClr>
                </a:gs>
              </a:gsLst>
              <a:lin ang="0" scaled="1"/>
            </a:gradFill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dLbls>
            <c:dLbl>
              <c:idx val="0"/>
              <c:layout>
                <c:manualLayout>
                  <c:x val="0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1.0007728046292166E-16"/>
                  <c:y val="0"/>
                </c:manualLayout>
              </c:layout>
              <c:showVal val="1"/>
            </c:dLbl>
            <c:spPr>
              <a:noFill/>
            </c:spPr>
            <c:txPr>
              <a:bodyPr/>
              <a:lstStyle/>
              <a:p>
                <a:pPr>
                  <a:defRPr sz="1200" b="1" i="0"/>
                </a:pPr>
                <a:endParaRPr lang="it-IT"/>
              </a:p>
            </c:txPr>
            <c:showVal val="1"/>
          </c:dLbls>
          <c:cat>
            <c:strRef>
              <c:f>results!$F$549:$F$555</c:f>
              <c:strCache>
                <c:ptCount val="7"/>
                <c:pt idx="0">
                  <c:v>creare un’Autorità indipendente
con poteri di controllo e sanzione</c:v>
                </c:pt>
                <c:pt idx="1">
                  <c:v>aumentare le sanzioni
a carico degli editori</c:v>
                </c:pt>
                <c:pt idx="2">
                  <c:v>favorire la nascita di organizzazioni
a tutela dei lettori/ascoltatori</c:v>
                </c:pt>
                <c:pt idx="3">
                  <c:v>dare più potere
ai lettori/ascoltatori</c:v>
                </c:pt>
                <c:pt idx="4">
                  <c:v>aumentare le sanzioni
a carico delle imprese,
degli investitori pubblicitari</c:v>
                </c:pt>
                <c:pt idx="5">
                  <c:v>aumentare le sanzioni
a carico dei giornalisti</c:v>
                </c:pt>
                <c:pt idx="6">
                  <c:v>introdurre
nuove leggi più severe</c:v>
                </c:pt>
              </c:strCache>
            </c:strRef>
          </c:cat>
          <c:val>
            <c:numRef>
              <c:f>results!$G$549:$G$555</c:f>
              <c:numCache>
                <c:formatCode>0.0%</c:formatCode>
                <c:ptCount val="7"/>
                <c:pt idx="0">
                  <c:v>0.30300000000000032</c:v>
                </c:pt>
                <c:pt idx="1">
                  <c:v>0.26300000000000001</c:v>
                </c:pt>
                <c:pt idx="2">
                  <c:v>0.24500000000000016</c:v>
                </c:pt>
                <c:pt idx="3">
                  <c:v>0.19600000000000001</c:v>
                </c:pt>
                <c:pt idx="4">
                  <c:v>0.18900000000000017</c:v>
                </c:pt>
                <c:pt idx="5">
                  <c:v>0.129</c:v>
                </c:pt>
                <c:pt idx="6">
                  <c:v>0.10900000000000008</c:v>
                </c:pt>
              </c:numCache>
            </c:numRef>
          </c:val>
        </c:ser>
        <c:dLbls>
          <c:showVal val="1"/>
        </c:dLbls>
        <c:gapWidth val="80"/>
        <c:gapDepth val="0"/>
        <c:shape val="box"/>
        <c:axId val="82877824"/>
        <c:axId val="86262912"/>
        <c:axId val="0"/>
      </c:bar3DChart>
      <c:catAx>
        <c:axId val="82877824"/>
        <c:scaling>
          <c:orientation val="maxMin"/>
        </c:scaling>
        <c:axPos val="l"/>
        <c:tickLblPos val="nextTo"/>
        <c:txPr>
          <a:bodyPr/>
          <a:lstStyle/>
          <a:p>
            <a:pPr>
              <a:defRPr sz="1200" b="1"/>
            </a:pPr>
            <a:endParaRPr lang="it-IT"/>
          </a:p>
        </c:txPr>
        <c:crossAx val="86262912"/>
        <c:crosses val="autoZero"/>
        <c:auto val="1"/>
        <c:lblAlgn val="ctr"/>
        <c:lblOffset val="100"/>
        <c:tickLblSkip val="1"/>
        <c:tickMarkSkip val="1"/>
      </c:catAx>
      <c:valAx>
        <c:axId val="86262912"/>
        <c:scaling>
          <c:orientation val="minMax"/>
          <c:max val="1"/>
          <c:min val="0"/>
        </c:scaling>
        <c:axPos val="t"/>
        <c:majorGridlines/>
        <c:numFmt formatCode="0%" sourceLinked="0"/>
        <c:tickLblPos val="nextTo"/>
        <c:crossAx val="82877824"/>
        <c:crosses val="autoZero"/>
        <c:crossBetween val="between"/>
        <c:majorUnit val="0.2"/>
      </c:valAx>
    </c:plotArea>
    <c:plotVisOnly val="1"/>
    <c:dispBlanksAs val="gap"/>
  </c:chart>
  <c:spPr>
    <a:noFill/>
    <a:ln>
      <a:noFill/>
    </a:ln>
  </c:spPr>
  <c:txPr>
    <a:bodyPr/>
    <a:lstStyle/>
    <a:p>
      <a:pPr>
        <a:defRPr>
          <a:latin typeface="Bookman Old Style" pitchFamily="18" charset="0"/>
        </a:defRPr>
      </a:pPr>
      <a:endParaRPr lang="it-IT"/>
    </a:p>
  </c:txPr>
  <c:externalData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lrMapOvr bg1="lt1" tx1="dk1" bg2="lt2" tx2="dk2" accent1="accent1" accent2="accent2" accent3="accent3" accent4="accent4" accent5="accent5" accent6="accent6" hlink="hlink" folHlink="folHlink"/>
  <c:chart>
    <c:view3D>
      <c:rotX val="10"/>
      <c:rotY val="0"/>
      <c:perspective val="30"/>
    </c:view3D>
    <c:sideWall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backWall>
    <c:plotArea>
      <c:layout/>
      <c:bar3DChart>
        <c:barDir val="bar"/>
        <c:grouping val="percentStacked"/>
        <c:ser>
          <c:idx val="0"/>
          <c:order val="0"/>
          <c:tx>
            <c:strRef>
              <c:f>Sinottiche!$I$65</c:f>
              <c:strCache>
                <c:ptCount val="1"/>
                <c:pt idx="0">
                  <c:v>crescita</c:v>
                </c:pt>
              </c:strCache>
            </c:strRef>
          </c:tx>
          <c:spPr>
            <a:solidFill>
              <a:srgbClr val="93D050"/>
            </a:solidFill>
            <a:ln w="12700">
              <a:solidFill>
                <a:srgbClr val="FFFFFF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dLbls>
            <c:txPr>
              <a:bodyPr/>
              <a:lstStyle/>
              <a:p>
                <a:pPr>
                  <a:defRPr>
                    <a:solidFill>
                      <a:sysClr val="windowText" lastClr="000000"/>
                    </a:solidFill>
                  </a:defRPr>
                </a:pPr>
                <a:endParaRPr lang="it-IT"/>
              </a:p>
            </c:txPr>
            <c:showVal val="1"/>
          </c:dLbls>
          <c:cat>
            <c:strRef>
              <c:f>Sinottiche!$H$66:$H$71</c:f>
              <c:strCache>
                <c:ptCount val="6"/>
                <c:pt idx="0">
                  <c:v>TABLET (TIPO IPAD, ECC.)</c:v>
                </c:pt>
                <c:pt idx="1">
                  <c:v>TELEFONO
CELLULARE/SMARTPHONE
(TIPO IPHONE, ECC.)</c:v>
                </c:pt>
                <c:pt idx="2">
                  <c:v>INTERNET
(VIA COMPUTER)</c:v>
                </c:pt>
                <c:pt idx="3">
                  <c:v>RADIO</c:v>
                </c:pt>
                <c:pt idx="4">
                  <c:v>QUOTIDIANI SPECIALIZZATI
IN ECONOMIA, SPORT, ECC</c:v>
                </c:pt>
                <c:pt idx="5">
                  <c:v>PERIODICI SPECIALIZZATI
(IN UN SOLO TEMA/SETTORE)</c:v>
                </c:pt>
              </c:strCache>
            </c:strRef>
          </c:cat>
          <c:val>
            <c:numRef>
              <c:f>Sinottiche!$I$66:$I$71</c:f>
              <c:numCache>
                <c:formatCode>0.0%</c:formatCode>
                <c:ptCount val="6"/>
                <c:pt idx="0">
                  <c:v>0.94586555480957113</c:v>
                </c:pt>
                <c:pt idx="1">
                  <c:v>0.92266510009765557</c:v>
                </c:pt>
                <c:pt idx="2">
                  <c:v>0.91136230468749957</c:v>
                </c:pt>
                <c:pt idx="3">
                  <c:v>0.31528852462768603</c:v>
                </c:pt>
                <c:pt idx="4">
                  <c:v>0.20285543441772494</c:v>
                </c:pt>
                <c:pt idx="5">
                  <c:v>0.18619869232177741</c:v>
                </c:pt>
              </c:numCache>
            </c:numRef>
          </c:val>
        </c:ser>
        <c:ser>
          <c:idx val="1"/>
          <c:order val="1"/>
          <c:tx>
            <c:strRef>
              <c:f>Sinottiche!$J$65</c:f>
              <c:strCache>
                <c:ptCount val="1"/>
                <c:pt idx="0">
                  <c:v>stabilità/dipende</c:v>
                </c:pt>
              </c:strCache>
            </c:strRef>
          </c:tx>
          <c:spPr>
            <a:solidFill>
              <a:srgbClr val="B8DEE8"/>
            </a:solidFill>
            <a:ln w="12700">
              <a:solidFill>
                <a:srgbClr val="FFFFFF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cat>
            <c:strRef>
              <c:f>Sinottiche!$H$66:$H$71</c:f>
              <c:strCache>
                <c:ptCount val="6"/>
                <c:pt idx="0">
                  <c:v>TABLET (TIPO IPAD, ECC.)</c:v>
                </c:pt>
                <c:pt idx="1">
                  <c:v>TELEFONO
CELLULARE/SMARTPHONE
(TIPO IPHONE, ECC.)</c:v>
                </c:pt>
                <c:pt idx="2">
                  <c:v>INTERNET
(VIA COMPUTER)</c:v>
                </c:pt>
                <c:pt idx="3">
                  <c:v>RADIO</c:v>
                </c:pt>
                <c:pt idx="4">
                  <c:v>QUOTIDIANI SPECIALIZZATI
IN ECONOMIA, SPORT, ECC</c:v>
                </c:pt>
                <c:pt idx="5">
                  <c:v>PERIODICI SPECIALIZZATI
(IN UN SOLO TEMA/SETTORE)</c:v>
                </c:pt>
              </c:strCache>
            </c:strRef>
          </c:cat>
          <c:val>
            <c:numRef>
              <c:f>Sinottiche!$J$66:$J$71</c:f>
              <c:numCache>
                <c:formatCode>0.0%</c:formatCode>
                <c:ptCount val="6"/>
                <c:pt idx="0">
                  <c:v>4.8780488967895511E-2</c:v>
                </c:pt>
                <c:pt idx="1">
                  <c:v>6.7816777229309164E-2</c:v>
                </c:pt>
                <c:pt idx="2">
                  <c:v>8.0309343338012817E-2</c:v>
                </c:pt>
                <c:pt idx="3">
                  <c:v>0.53837001800537165</c:v>
                </c:pt>
                <c:pt idx="4">
                  <c:v>0.36823318481445338</c:v>
                </c:pt>
                <c:pt idx="5">
                  <c:v>0.45211185455322234</c:v>
                </c:pt>
              </c:numCache>
            </c:numRef>
          </c:val>
        </c:ser>
        <c:ser>
          <c:idx val="2"/>
          <c:order val="2"/>
          <c:tx>
            <c:strRef>
              <c:f>Sinottiche!$K$65</c:f>
              <c:strCache>
                <c:ptCount val="1"/>
                <c:pt idx="0">
                  <c:v>calo</c:v>
                </c:pt>
              </c:strCache>
            </c:strRef>
          </c:tx>
          <c:spPr>
            <a:solidFill>
              <a:srgbClr val="FFC000"/>
            </a:solidFill>
            <a:ln w="12700">
              <a:solidFill>
                <a:srgbClr val="FFFFFF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showVal val="1"/>
          </c:dLbls>
          <c:cat>
            <c:strRef>
              <c:f>Sinottiche!$H$66:$H$71</c:f>
              <c:strCache>
                <c:ptCount val="6"/>
                <c:pt idx="0">
                  <c:v>TABLET (TIPO IPAD, ECC.)</c:v>
                </c:pt>
                <c:pt idx="1">
                  <c:v>TELEFONO
CELLULARE/SMARTPHONE
(TIPO IPHONE, ECC.)</c:v>
                </c:pt>
                <c:pt idx="2">
                  <c:v>INTERNET
(VIA COMPUTER)</c:v>
                </c:pt>
                <c:pt idx="3">
                  <c:v>RADIO</c:v>
                </c:pt>
                <c:pt idx="4">
                  <c:v>QUOTIDIANI SPECIALIZZATI
IN ECONOMIA, SPORT, ECC</c:v>
                </c:pt>
                <c:pt idx="5">
                  <c:v>PERIODICI SPECIALIZZATI
(IN UN SOLO TEMA/SETTORE)</c:v>
                </c:pt>
              </c:strCache>
            </c:strRef>
          </c:cat>
          <c:val>
            <c:numRef>
              <c:f>Sinottiche!$K$66:$K$71</c:f>
              <c:numCache>
                <c:formatCode>0.0%</c:formatCode>
                <c:ptCount val="6"/>
                <c:pt idx="0">
                  <c:v>5.3539562225341794E-3</c:v>
                </c:pt>
                <c:pt idx="1">
                  <c:v>9.5181441307067866E-3</c:v>
                </c:pt>
                <c:pt idx="2">
                  <c:v>8.3283758163452248E-3</c:v>
                </c:pt>
                <c:pt idx="3">
                  <c:v>0.14634146690368652</c:v>
                </c:pt>
                <c:pt idx="4">
                  <c:v>0.42891136169433636</c:v>
                </c:pt>
                <c:pt idx="5">
                  <c:v>0.36168945312500039</c:v>
                </c:pt>
              </c:numCache>
            </c:numRef>
          </c:val>
        </c:ser>
        <c:dLbls>
          <c:showVal val="1"/>
        </c:dLbls>
        <c:shape val="box"/>
        <c:axId val="86405120"/>
        <c:axId val="86406656"/>
        <c:axId val="0"/>
      </c:bar3DChart>
      <c:catAx>
        <c:axId val="86405120"/>
        <c:scaling>
          <c:orientation val="maxMin"/>
        </c:scaling>
        <c:axPos val="l"/>
        <c:tickLblPos val="nextTo"/>
        <c:txPr>
          <a:bodyPr rot="0" vert="horz"/>
          <a:lstStyle/>
          <a:p>
            <a:pPr>
              <a:defRPr b="1"/>
            </a:pPr>
            <a:endParaRPr lang="it-IT"/>
          </a:p>
        </c:txPr>
        <c:crossAx val="86406656"/>
        <c:crosses val="autoZero"/>
        <c:auto val="1"/>
        <c:lblAlgn val="ctr"/>
        <c:lblOffset val="100"/>
        <c:tickLblSkip val="1"/>
        <c:tickMarkSkip val="1"/>
      </c:catAx>
      <c:valAx>
        <c:axId val="86406656"/>
        <c:scaling>
          <c:orientation val="minMax"/>
          <c:max val="1"/>
          <c:min val="0"/>
        </c:scaling>
        <c:axPos val="t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minorGridlines>
          <c:spPr>
            <a:ln w="3175">
              <a:solidFill>
                <a:srgbClr val="75DD75"/>
              </a:solidFill>
              <a:prstDash val="sysDash"/>
            </a:ln>
          </c:spPr>
        </c:minorGridlines>
        <c:numFmt formatCode="0%" sourceLinked="1"/>
        <c:tickLblPos val="nextTo"/>
        <c:spPr>
          <a:effectLst/>
        </c:spPr>
        <c:txPr>
          <a:bodyPr/>
          <a:lstStyle/>
          <a:p>
            <a:pPr>
              <a:defRPr sz="1200" u="none" strike="noStrike" baseline="0">
                <a:latin typeface="Bookman Old Style"/>
                <a:ea typeface="Bookman Old Style"/>
                <a:cs typeface="Bookman Old Style"/>
              </a:defRPr>
            </a:pPr>
            <a:endParaRPr lang="it-IT"/>
          </a:p>
        </c:txPr>
        <c:crossAx val="86405120"/>
        <c:crossesAt val="1"/>
        <c:crossBetween val="between"/>
        <c:majorUnit val="0.5"/>
        <c:minorUnit val="0.2"/>
      </c:valAx>
    </c:plotArea>
    <c:legend>
      <c:legendPos val="b"/>
      <c:layout>
        <c:manualLayout>
          <c:xMode val="edge"/>
          <c:yMode val="edge"/>
          <c:x val="5.3223532172781661E-2"/>
          <c:y val="0.94253622796272263"/>
          <c:w val="0.88705886954636048"/>
          <c:h val="4.4968261074187638E-2"/>
        </c:manualLayout>
      </c:layout>
      <c:txPr>
        <a:bodyPr/>
        <a:lstStyle/>
        <a:p>
          <a:pPr>
            <a:defRPr b="1"/>
          </a:pPr>
          <a:endParaRPr lang="it-IT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 sz="1400" u="none" strike="noStrike" baseline="0">
          <a:latin typeface="Bookman Old Style"/>
          <a:ea typeface="Bookman Old Style"/>
          <a:cs typeface="Bookman Old Style"/>
        </a:defRPr>
      </a:pPr>
      <a:endParaRPr lang="it-IT"/>
    </a:p>
  </c:txPr>
  <c:externalData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lrMapOvr bg1="lt1" tx1="dk1" bg2="lt2" tx2="dk2" accent1="accent1" accent2="accent2" accent3="accent3" accent4="accent4" accent5="accent5" accent6="accent6" hlink="hlink" folHlink="folHlink"/>
  <c:chart>
    <c:view3D>
      <c:rotX val="10"/>
      <c:rotY val="0"/>
      <c:perspective val="30"/>
    </c:view3D>
    <c:sideWall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backWall>
    <c:plotArea>
      <c:layout/>
      <c:bar3DChart>
        <c:barDir val="bar"/>
        <c:grouping val="percentStacked"/>
        <c:ser>
          <c:idx val="0"/>
          <c:order val="0"/>
          <c:tx>
            <c:strRef>
              <c:f>Sinottiche!$I$65</c:f>
              <c:strCache>
                <c:ptCount val="1"/>
                <c:pt idx="0">
                  <c:v>crescita</c:v>
                </c:pt>
              </c:strCache>
            </c:strRef>
          </c:tx>
          <c:spPr>
            <a:solidFill>
              <a:srgbClr val="93D050"/>
            </a:solidFill>
            <a:ln w="12700">
              <a:solidFill>
                <a:srgbClr val="FFFFFF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dLbls>
            <c:txPr>
              <a:bodyPr/>
              <a:lstStyle/>
              <a:p>
                <a:pPr>
                  <a:defRPr>
                    <a:solidFill>
                      <a:sysClr val="windowText" lastClr="000000"/>
                    </a:solidFill>
                  </a:defRPr>
                </a:pPr>
                <a:endParaRPr lang="it-IT"/>
              </a:p>
            </c:txPr>
            <c:showVal val="1"/>
          </c:dLbls>
          <c:cat>
            <c:strRef>
              <c:f>Sinottiche!$H$72:$H$76</c:f>
              <c:strCache>
                <c:ptCount val="5"/>
                <c:pt idx="0">
                  <c:v>QUOTIDIANI LOCALI/REGIONALI</c:v>
                </c:pt>
                <c:pt idx="1">
                  <c:v>QUOTIDIANI NAZIONALI</c:v>
                </c:pt>
                <c:pt idx="2">
                  <c:v>TV NAZIONALI</c:v>
                </c:pt>
                <c:pt idx="3">
                  <c:v>TV LOCALI</c:v>
                </c:pt>
                <c:pt idx="4">
                  <c:v>PERIODICI
NON SPECIALIZZATI</c:v>
                </c:pt>
              </c:strCache>
            </c:strRef>
          </c:cat>
          <c:val>
            <c:numRef>
              <c:f>Sinottiche!$I$72:$I$76</c:f>
              <c:numCache>
                <c:formatCode>0.0%</c:formatCode>
                <c:ptCount val="5"/>
                <c:pt idx="0">
                  <c:v>0.17668054580688478</c:v>
                </c:pt>
                <c:pt idx="1">
                  <c:v>0.17013681411743184</c:v>
                </c:pt>
                <c:pt idx="2">
                  <c:v>0.14396192550659198</c:v>
                </c:pt>
                <c:pt idx="3">
                  <c:v>0.1219512176513671</c:v>
                </c:pt>
                <c:pt idx="4">
                  <c:v>9.280190467834469E-2</c:v>
                </c:pt>
              </c:numCache>
            </c:numRef>
          </c:val>
        </c:ser>
        <c:ser>
          <c:idx val="1"/>
          <c:order val="1"/>
          <c:tx>
            <c:strRef>
              <c:f>Sinottiche!$J$65</c:f>
              <c:strCache>
                <c:ptCount val="1"/>
                <c:pt idx="0">
                  <c:v>stabilità/dipende</c:v>
                </c:pt>
              </c:strCache>
            </c:strRef>
          </c:tx>
          <c:spPr>
            <a:solidFill>
              <a:srgbClr val="B8DEE8"/>
            </a:solidFill>
            <a:ln w="12700">
              <a:solidFill>
                <a:srgbClr val="FFFFFF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cat>
            <c:strRef>
              <c:f>Sinottiche!$H$72:$H$76</c:f>
              <c:strCache>
                <c:ptCount val="5"/>
                <c:pt idx="0">
                  <c:v>QUOTIDIANI LOCALI/REGIONALI</c:v>
                </c:pt>
                <c:pt idx="1">
                  <c:v>QUOTIDIANI NAZIONALI</c:v>
                </c:pt>
                <c:pt idx="2">
                  <c:v>TV NAZIONALI</c:v>
                </c:pt>
                <c:pt idx="3">
                  <c:v>TV LOCALI</c:v>
                </c:pt>
                <c:pt idx="4">
                  <c:v>PERIODICI
NON SPECIALIZZATI</c:v>
                </c:pt>
              </c:strCache>
            </c:strRef>
          </c:cat>
          <c:val>
            <c:numRef>
              <c:f>Sinottiche!$J$72:$J$76</c:f>
              <c:numCache>
                <c:formatCode>0.0%</c:formatCode>
                <c:ptCount val="5"/>
                <c:pt idx="0">
                  <c:v>0.35276622772216798</c:v>
                </c:pt>
                <c:pt idx="1">
                  <c:v>0.1445568084716797</c:v>
                </c:pt>
                <c:pt idx="2">
                  <c:v>0.39916717529296952</c:v>
                </c:pt>
                <c:pt idx="3">
                  <c:v>0.38667461395263747</c:v>
                </c:pt>
                <c:pt idx="4">
                  <c:v>0.24806663513183624</c:v>
                </c:pt>
              </c:numCache>
            </c:numRef>
          </c:val>
        </c:ser>
        <c:ser>
          <c:idx val="2"/>
          <c:order val="2"/>
          <c:tx>
            <c:strRef>
              <c:f>Sinottiche!$K$65</c:f>
              <c:strCache>
                <c:ptCount val="1"/>
                <c:pt idx="0">
                  <c:v>calo</c:v>
                </c:pt>
              </c:strCache>
            </c:strRef>
          </c:tx>
          <c:spPr>
            <a:solidFill>
              <a:srgbClr val="FFC000"/>
            </a:solidFill>
            <a:ln w="12700">
              <a:solidFill>
                <a:srgbClr val="FFFFFF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cat>
            <c:strRef>
              <c:f>Sinottiche!$H$72:$H$76</c:f>
              <c:strCache>
                <c:ptCount val="5"/>
                <c:pt idx="0">
                  <c:v>QUOTIDIANI LOCALI/REGIONALI</c:v>
                </c:pt>
                <c:pt idx="1">
                  <c:v>QUOTIDIANI NAZIONALI</c:v>
                </c:pt>
                <c:pt idx="2">
                  <c:v>TV NAZIONALI</c:v>
                </c:pt>
                <c:pt idx="3">
                  <c:v>TV LOCALI</c:v>
                </c:pt>
                <c:pt idx="4">
                  <c:v>PERIODICI
NON SPECIALIZZATI</c:v>
                </c:pt>
              </c:strCache>
            </c:strRef>
          </c:cat>
          <c:val>
            <c:numRef>
              <c:f>Sinottiche!$K$72:$K$76</c:f>
              <c:numCache>
                <c:formatCode>0.0%</c:formatCode>
                <c:ptCount val="5"/>
                <c:pt idx="0">
                  <c:v>0.47055324554443362</c:v>
                </c:pt>
                <c:pt idx="1">
                  <c:v>0.68530639648437564</c:v>
                </c:pt>
                <c:pt idx="2">
                  <c:v>0.45687091827392617</c:v>
                </c:pt>
                <c:pt idx="3">
                  <c:v>0.49137416839599679</c:v>
                </c:pt>
                <c:pt idx="4">
                  <c:v>0.65913146972656245</c:v>
                </c:pt>
              </c:numCache>
            </c:numRef>
          </c:val>
        </c:ser>
        <c:dLbls>
          <c:showVal val="1"/>
        </c:dLbls>
        <c:shape val="box"/>
        <c:axId val="86487424"/>
        <c:axId val="86488960"/>
        <c:axId val="0"/>
      </c:bar3DChart>
      <c:catAx>
        <c:axId val="86487424"/>
        <c:scaling>
          <c:orientation val="maxMin"/>
        </c:scaling>
        <c:axPos val="l"/>
        <c:tickLblPos val="nextTo"/>
        <c:txPr>
          <a:bodyPr rot="0" vert="horz"/>
          <a:lstStyle/>
          <a:p>
            <a:pPr>
              <a:defRPr b="1"/>
            </a:pPr>
            <a:endParaRPr lang="it-IT"/>
          </a:p>
        </c:txPr>
        <c:crossAx val="86488960"/>
        <c:crosses val="autoZero"/>
        <c:auto val="1"/>
        <c:lblAlgn val="ctr"/>
        <c:lblOffset val="100"/>
        <c:tickLblSkip val="1"/>
        <c:tickMarkSkip val="1"/>
      </c:catAx>
      <c:valAx>
        <c:axId val="86488960"/>
        <c:scaling>
          <c:orientation val="minMax"/>
          <c:max val="1"/>
          <c:min val="0"/>
        </c:scaling>
        <c:axPos val="t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minorGridlines>
          <c:spPr>
            <a:ln w="3175">
              <a:solidFill>
                <a:srgbClr val="75DD75"/>
              </a:solidFill>
              <a:prstDash val="sysDash"/>
            </a:ln>
          </c:spPr>
        </c:minorGridlines>
        <c:numFmt formatCode="0%" sourceLinked="1"/>
        <c:tickLblPos val="nextTo"/>
        <c:spPr>
          <a:effectLst/>
        </c:spPr>
        <c:txPr>
          <a:bodyPr/>
          <a:lstStyle/>
          <a:p>
            <a:pPr>
              <a:defRPr sz="1200" u="none" strike="noStrike" baseline="0">
                <a:latin typeface="Bookman Old Style"/>
                <a:ea typeface="Bookman Old Style"/>
                <a:cs typeface="Bookman Old Style"/>
              </a:defRPr>
            </a:pPr>
            <a:endParaRPr lang="it-IT"/>
          </a:p>
        </c:txPr>
        <c:crossAx val="86487424"/>
        <c:crossesAt val="1"/>
        <c:crossBetween val="between"/>
        <c:majorUnit val="0.5"/>
        <c:minorUnit val="0.2"/>
      </c:valAx>
    </c:plotArea>
    <c:legend>
      <c:legendPos val="b"/>
      <c:layout>
        <c:manualLayout>
          <c:xMode val="edge"/>
          <c:yMode val="edge"/>
          <c:x val="5.3223532172781661E-2"/>
          <c:y val="0.94253622796272263"/>
          <c:w val="0.88705886954636048"/>
          <c:h val="4.4968261074187638E-2"/>
        </c:manualLayout>
      </c:layout>
      <c:txPr>
        <a:bodyPr/>
        <a:lstStyle/>
        <a:p>
          <a:pPr>
            <a:defRPr b="1"/>
          </a:pPr>
          <a:endParaRPr lang="it-IT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 sz="1400" u="none" strike="noStrike" baseline="0">
          <a:latin typeface="Bookman Old Style"/>
          <a:ea typeface="Bookman Old Style"/>
          <a:cs typeface="Bookman Old Style"/>
        </a:defRPr>
      </a:pPr>
      <a:endParaRPr lang="it-IT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lrMapOvr bg1="lt1" tx1="dk1" bg2="lt2" tx2="dk2" accent1="accent1" accent2="accent2" accent3="accent3" accent4="accent4" accent5="accent5" accent6="accent6" hlink="hlink" folHlink="folHlink"/>
  <c:chart>
    <c:view3D>
      <c:rotX val="35"/>
      <c:hPercent val="75"/>
      <c:depthPercent val="100"/>
      <c:perspective val="30"/>
    </c:view3D>
    <c:plotArea>
      <c:layout>
        <c:manualLayout>
          <c:layoutTarget val="inner"/>
          <c:xMode val="edge"/>
          <c:yMode val="edge"/>
          <c:x val="0.23336471798835035"/>
          <c:y val="0.26036774846306854"/>
          <c:w val="0.51995296814948233"/>
          <c:h val="0.52064629012871111"/>
        </c:manualLayout>
      </c:layout>
      <c:pie3DChart>
        <c:varyColors val="1"/>
        <c:ser>
          <c:idx val="0"/>
          <c:order val="0"/>
          <c:spPr>
            <a:solidFill>
              <a:srgbClr val="FFC000"/>
            </a:solidFill>
            <a:ln w="25400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plastic">
              <a:bevelT w="152400" h="152400"/>
              <a:bevelB w="152400" h="152400"/>
            </a:sp3d>
          </c:spPr>
          <c:explosion val="4"/>
          <c:dPt>
            <c:idx val="0"/>
            <c:spPr>
              <a:solidFill>
                <a:srgbClr val="B8DEE8"/>
              </a:solidFill>
              <a:ln w="254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52400" h="152400"/>
                <a:bevelB w="152400" h="152400"/>
              </a:sp3d>
            </c:spPr>
          </c:dPt>
          <c:dPt>
            <c:idx val="1"/>
            <c:spPr>
              <a:solidFill>
                <a:srgbClr val="FF99CC"/>
              </a:solidFill>
              <a:ln w="254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52400" h="152400"/>
                <a:bevelB w="152400" h="152400"/>
              </a:sp3d>
            </c:spPr>
          </c:dPt>
          <c:dLbls>
            <c:numFmt formatCode="0.0%" sourceLinked="0"/>
            <c:spPr>
              <a:effectLst/>
            </c:spPr>
            <c:txPr>
              <a:bodyPr/>
              <a:lstStyle/>
              <a:p>
                <a:pPr>
                  <a:defRPr sz="1400" b="1" u="none" strike="noStrike" baseline="0">
                    <a:latin typeface="Bookman Old Style"/>
                    <a:ea typeface="Bookman Old Style"/>
                    <a:cs typeface="Bookman Old Style"/>
                  </a:defRPr>
                </a:pPr>
                <a:endParaRPr lang="it-IT"/>
              </a:p>
            </c:txPr>
            <c:dLblPos val="outEnd"/>
            <c:showCatName val="1"/>
            <c:showPercent val="1"/>
            <c:separator>
</c:separator>
            <c:showLeaderLines val="1"/>
          </c:dLbls>
          <c:cat>
            <c:strRef>
              <c:f>results!$F$1355:$F$1356</c:f>
              <c:strCache>
                <c:ptCount val="2"/>
                <c:pt idx="0">
                  <c:v>Uomini</c:v>
                </c:pt>
                <c:pt idx="1">
                  <c:v>Donne</c:v>
                </c:pt>
              </c:strCache>
            </c:strRef>
          </c:cat>
          <c:val>
            <c:numRef>
              <c:f>results!$G$1355:$G$1356</c:f>
              <c:numCache>
                <c:formatCode>0.0%</c:formatCode>
                <c:ptCount val="2"/>
                <c:pt idx="0">
                  <c:v>0.64000000000000079</c:v>
                </c:pt>
                <c:pt idx="1">
                  <c:v>0.36000000000000032</c:v>
                </c:pt>
              </c:numCache>
            </c:numRef>
          </c:val>
        </c:ser>
        <c:dLbls>
          <c:showVal val="1"/>
        </c:dLbls>
      </c:pie3DChart>
      <c:spPr>
        <a:noFill/>
        <a:ln w="25400">
          <a:noFill/>
        </a:ln>
      </c:spPr>
    </c:plotArea>
    <c:plotVisOnly val="1"/>
    <c:dispBlanksAs val="zero"/>
  </c:chart>
  <c:spPr>
    <a:noFill/>
    <a:ln>
      <a:noFill/>
    </a:ln>
  </c:spPr>
  <c:externalData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lrMapOvr bg1="lt1" tx1="dk1" bg2="lt2" tx2="dk2" accent1="accent1" accent2="accent2" accent3="accent3" accent4="accent4" accent5="accent5" accent6="accent6" hlink="hlink" folHlink="folHlink"/>
  <c:chart>
    <c:view3D>
      <c:rotX val="10"/>
      <c:rotY val="0"/>
      <c:perspective val="30"/>
    </c:view3D>
    <c:sideWall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backWall>
    <c:plotArea>
      <c:layout/>
      <c:bar3DChart>
        <c:barDir val="bar"/>
        <c:grouping val="percentStacked"/>
        <c:ser>
          <c:idx val="0"/>
          <c:order val="0"/>
          <c:tx>
            <c:strRef>
              <c:f>Sinottiche!$B$82</c:f>
              <c:strCache>
                <c:ptCount val="1"/>
                <c:pt idx="0">
                  <c:v>importanza forte</c:v>
                </c:pt>
              </c:strCache>
            </c:strRef>
          </c:tx>
          <c:spPr>
            <a:solidFill>
              <a:srgbClr val="008000"/>
            </a:solidFill>
            <a:ln w="12700">
              <a:solidFill>
                <a:srgbClr val="FFFFFF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it-IT"/>
              </a:p>
            </c:txPr>
            <c:showVal val="1"/>
          </c:dLbls>
          <c:cat>
            <c:strRef>
              <c:f>Sinottiche!$A$83:$A$93</c:f>
              <c:strCache>
                <c:ptCount val="11"/>
                <c:pt idx="0">
                  <c:v>VELOCI DA TROVARE</c:v>
                </c:pt>
                <c:pt idx="1">
                  <c:v>COMODE DA LEGGERE</c:v>
                </c:pt>
                <c:pt idx="2">
                  <c:v>FACILI DA TROVARE</c:v>
                </c:pt>
                <c:pt idx="3">
                  <c:v>CHIARE, COMPRENSIBILI</c:v>
                </c:pt>
                <c:pt idx="4">
                  <c:v>SEMPRE AGGIORNATE</c:v>
                </c:pt>
                <c:pt idx="5">
                  <c:v>UTILI, CONCRETE</c:v>
                </c:pt>
                <c:pt idx="6">
                  <c:v>CON IMMAGINI BELLE, EFFICACI</c:v>
                </c:pt>
                <c:pt idx="7">
                  <c:v>REPERIBILI IN OGNI MOMENTO</c:v>
                </c:pt>
                <c:pt idx="8">
                  <c:v>VERE, VERIFICATE</c:v>
                </c:pt>
                <c:pt idx="9">
                  <c:v>SERIE, AFFIDABILI</c:v>
                </c:pt>
                <c:pt idx="10">
                  <c:v>BREVI, SINTETICHE</c:v>
                </c:pt>
              </c:strCache>
            </c:strRef>
          </c:cat>
          <c:val>
            <c:numRef>
              <c:f>Sinottiche!$B$83:$B$93</c:f>
              <c:numCache>
                <c:formatCode>0.0%</c:formatCode>
                <c:ptCount val="11"/>
                <c:pt idx="0">
                  <c:v>0.71683525085449318</c:v>
                </c:pt>
                <c:pt idx="1">
                  <c:v>0.69541938781738211</c:v>
                </c:pt>
                <c:pt idx="2">
                  <c:v>0.69244499206542964</c:v>
                </c:pt>
                <c:pt idx="3">
                  <c:v>0.68054725646972736</c:v>
                </c:pt>
                <c:pt idx="4">
                  <c:v>0.6216537857055664</c:v>
                </c:pt>
                <c:pt idx="5">
                  <c:v>0.58417610168457035</c:v>
                </c:pt>
                <c:pt idx="6">
                  <c:v>0.53361095428466798</c:v>
                </c:pt>
                <c:pt idx="7">
                  <c:v>0.44913742065429679</c:v>
                </c:pt>
                <c:pt idx="8">
                  <c:v>0.44140392303466841</c:v>
                </c:pt>
                <c:pt idx="9">
                  <c:v>0.40273647308349608</c:v>
                </c:pt>
                <c:pt idx="10">
                  <c:v>0.39797740936279369</c:v>
                </c:pt>
              </c:numCache>
            </c:numRef>
          </c:val>
        </c:ser>
        <c:ser>
          <c:idx val="1"/>
          <c:order val="1"/>
          <c:tx>
            <c:strRef>
              <c:f>Sinottiche!$C$82</c:f>
              <c:strCache>
                <c:ptCount val="1"/>
                <c:pt idx="0">
                  <c:v>importanza media</c:v>
                </c:pt>
              </c:strCache>
            </c:strRef>
          </c:tx>
          <c:spPr>
            <a:solidFill>
              <a:srgbClr val="99CC00"/>
            </a:solidFill>
            <a:ln w="12700">
              <a:solidFill>
                <a:srgbClr val="FFFFFF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cat>
            <c:strRef>
              <c:f>Sinottiche!$A$83:$A$93</c:f>
              <c:strCache>
                <c:ptCount val="11"/>
                <c:pt idx="0">
                  <c:v>VELOCI DA TROVARE</c:v>
                </c:pt>
                <c:pt idx="1">
                  <c:v>COMODE DA LEGGERE</c:v>
                </c:pt>
                <c:pt idx="2">
                  <c:v>FACILI DA TROVARE</c:v>
                </c:pt>
                <c:pt idx="3">
                  <c:v>CHIARE, COMPRENSIBILI</c:v>
                </c:pt>
                <c:pt idx="4">
                  <c:v>SEMPRE AGGIORNATE</c:v>
                </c:pt>
                <c:pt idx="5">
                  <c:v>UTILI, CONCRETE</c:v>
                </c:pt>
                <c:pt idx="6">
                  <c:v>CON IMMAGINI BELLE, EFFICACI</c:v>
                </c:pt>
                <c:pt idx="7">
                  <c:v>REPERIBILI IN OGNI MOMENTO</c:v>
                </c:pt>
                <c:pt idx="8">
                  <c:v>VERE, VERIFICATE</c:v>
                </c:pt>
                <c:pt idx="9">
                  <c:v>SERIE, AFFIDABILI</c:v>
                </c:pt>
                <c:pt idx="10">
                  <c:v>BREVI, SINTETICHE</c:v>
                </c:pt>
              </c:strCache>
            </c:strRef>
          </c:cat>
          <c:val>
            <c:numRef>
              <c:f>Sinottiche!$C$83:$C$93</c:f>
              <c:numCache>
                <c:formatCode>0.0%</c:formatCode>
                <c:ptCount val="11"/>
                <c:pt idx="0">
                  <c:v>0.23557405471801757</c:v>
                </c:pt>
                <c:pt idx="1">
                  <c:v>0.25520523071289064</c:v>
                </c:pt>
                <c:pt idx="2">
                  <c:v>0.25817964553832973</c:v>
                </c:pt>
                <c:pt idx="3">
                  <c:v>0.28554431915283246</c:v>
                </c:pt>
                <c:pt idx="4">
                  <c:v>0.29803688049316407</c:v>
                </c:pt>
                <c:pt idx="5">
                  <c:v>0.33135040283203188</c:v>
                </c:pt>
                <c:pt idx="6">
                  <c:v>0.37061271667480533</c:v>
                </c:pt>
                <c:pt idx="7">
                  <c:v>0.37001785278320332</c:v>
                </c:pt>
                <c:pt idx="8">
                  <c:v>0.30755502700805681</c:v>
                </c:pt>
                <c:pt idx="9">
                  <c:v>0.38251041412353531</c:v>
                </c:pt>
                <c:pt idx="10">
                  <c:v>0.45389648437500046</c:v>
                </c:pt>
              </c:numCache>
            </c:numRef>
          </c:val>
        </c:ser>
        <c:ser>
          <c:idx val="2"/>
          <c:order val="2"/>
          <c:tx>
            <c:strRef>
              <c:f>Sinottiche!$D$82</c:f>
              <c:strCache>
                <c:ptCount val="1"/>
                <c:pt idx="0">
                  <c:v>importanza bassa</c:v>
                </c:pt>
              </c:strCache>
            </c:strRef>
          </c:tx>
          <c:spPr>
            <a:solidFill>
              <a:srgbClr val="FFC000"/>
            </a:solidFill>
            <a:ln w="12700">
              <a:solidFill>
                <a:srgbClr val="FFFFFF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dLbls>
            <c:dLbl>
              <c:idx val="3"/>
              <c:delete val="1"/>
            </c:dLbl>
            <c:showVal val="1"/>
          </c:dLbls>
          <c:cat>
            <c:strRef>
              <c:f>Sinottiche!$A$83:$A$93</c:f>
              <c:strCache>
                <c:ptCount val="11"/>
                <c:pt idx="0">
                  <c:v>VELOCI DA TROVARE</c:v>
                </c:pt>
                <c:pt idx="1">
                  <c:v>COMODE DA LEGGERE</c:v>
                </c:pt>
                <c:pt idx="2">
                  <c:v>FACILI DA TROVARE</c:v>
                </c:pt>
                <c:pt idx="3">
                  <c:v>CHIARE, COMPRENSIBILI</c:v>
                </c:pt>
                <c:pt idx="4">
                  <c:v>SEMPRE AGGIORNATE</c:v>
                </c:pt>
                <c:pt idx="5">
                  <c:v>UTILI, CONCRETE</c:v>
                </c:pt>
                <c:pt idx="6">
                  <c:v>CON IMMAGINI BELLE, EFFICACI</c:v>
                </c:pt>
                <c:pt idx="7">
                  <c:v>REPERIBILI IN OGNI MOMENTO</c:v>
                </c:pt>
                <c:pt idx="8">
                  <c:v>VERE, VERIFICATE</c:v>
                </c:pt>
                <c:pt idx="9">
                  <c:v>SERIE, AFFIDABILI</c:v>
                </c:pt>
                <c:pt idx="10">
                  <c:v>BREVI, SINTETICHE</c:v>
                </c:pt>
              </c:strCache>
            </c:strRef>
          </c:cat>
          <c:val>
            <c:numRef>
              <c:f>Sinottiche!$D$83:$D$93</c:f>
              <c:numCache>
                <c:formatCode>0.0%</c:formatCode>
                <c:ptCount val="11"/>
                <c:pt idx="0">
                  <c:v>3.3908388614654582E-2</c:v>
                </c:pt>
                <c:pt idx="1">
                  <c:v>3.4503271579742451E-2</c:v>
                </c:pt>
                <c:pt idx="2">
                  <c:v>3.7477691173553519E-2</c:v>
                </c:pt>
                <c:pt idx="3">
                  <c:v>2.7959547042846682E-2</c:v>
                </c:pt>
                <c:pt idx="4">
                  <c:v>6.0083284378051827E-2</c:v>
                </c:pt>
                <c:pt idx="5">
                  <c:v>6.4247469902038584E-2</c:v>
                </c:pt>
                <c:pt idx="6">
                  <c:v>6.8411660194396984E-2</c:v>
                </c:pt>
                <c:pt idx="7">
                  <c:v>0.13860796928405744</c:v>
                </c:pt>
                <c:pt idx="8">
                  <c:v>0.20107078552246124</c:v>
                </c:pt>
                <c:pt idx="9">
                  <c:v>0.18738845825195324</c:v>
                </c:pt>
                <c:pt idx="10">
                  <c:v>8.5068407058715809E-2</c:v>
                </c:pt>
              </c:numCache>
            </c:numRef>
          </c:val>
        </c:ser>
        <c:ser>
          <c:idx val="3"/>
          <c:order val="3"/>
          <c:tx>
            <c:strRef>
              <c:f>Sinottiche!$E$82</c:f>
              <c:strCache>
                <c:ptCount val="1"/>
                <c:pt idx="0">
                  <c:v>dipende dai casi</c:v>
                </c:pt>
              </c:strCache>
            </c:strRef>
          </c:tx>
          <c:spPr>
            <a:solidFill>
              <a:srgbClr val="7030A0"/>
            </a:solidFill>
            <a:ln w="12700">
              <a:solidFill>
                <a:srgbClr val="FFFFFF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9"/>
              <c:delete val="1"/>
            </c:dLbl>
            <c:showVal val="1"/>
          </c:dLbls>
          <c:cat>
            <c:strRef>
              <c:f>Sinottiche!$A$83:$A$93</c:f>
              <c:strCache>
                <c:ptCount val="11"/>
                <c:pt idx="0">
                  <c:v>VELOCI DA TROVARE</c:v>
                </c:pt>
                <c:pt idx="1">
                  <c:v>COMODE DA LEGGERE</c:v>
                </c:pt>
                <c:pt idx="2">
                  <c:v>FACILI DA TROVARE</c:v>
                </c:pt>
                <c:pt idx="3">
                  <c:v>CHIARE, COMPRENSIBILI</c:v>
                </c:pt>
                <c:pt idx="4">
                  <c:v>SEMPRE AGGIORNATE</c:v>
                </c:pt>
                <c:pt idx="5">
                  <c:v>UTILI, CONCRETE</c:v>
                </c:pt>
                <c:pt idx="6">
                  <c:v>CON IMMAGINI BELLE, EFFICACI</c:v>
                </c:pt>
                <c:pt idx="7">
                  <c:v>REPERIBILI IN OGNI MOMENTO</c:v>
                </c:pt>
                <c:pt idx="8">
                  <c:v>VERE, VERIFICATE</c:v>
                </c:pt>
                <c:pt idx="9">
                  <c:v>SERIE, AFFIDABILI</c:v>
                </c:pt>
                <c:pt idx="10">
                  <c:v>BREVI, SINTETICHE</c:v>
                </c:pt>
              </c:strCache>
            </c:strRef>
          </c:cat>
          <c:val>
            <c:numRef>
              <c:f>Sinottiche!$E$83:$E$93</c:f>
              <c:numCache>
                <c:formatCode>0.0%</c:formatCode>
                <c:ptCount val="11"/>
                <c:pt idx="0">
                  <c:v>1.36823320388794E-2</c:v>
                </c:pt>
                <c:pt idx="1">
                  <c:v>1.4872100353240967E-2</c:v>
                </c:pt>
                <c:pt idx="2">
                  <c:v>1.1897679567337064E-2</c:v>
                </c:pt>
                <c:pt idx="3">
                  <c:v>5.9488397836685311E-3</c:v>
                </c:pt>
                <c:pt idx="4">
                  <c:v>2.0226056575775152E-2</c:v>
                </c:pt>
                <c:pt idx="5">
                  <c:v>2.0226056575775152E-2</c:v>
                </c:pt>
                <c:pt idx="6">
                  <c:v>2.7364664077758789E-2</c:v>
                </c:pt>
                <c:pt idx="7">
                  <c:v>4.2236762046813994E-2</c:v>
                </c:pt>
                <c:pt idx="8">
                  <c:v>4.9970254898071345E-2</c:v>
                </c:pt>
                <c:pt idx="9">
                  <c:v>2.7364664077758789E-2</c:v>
                </c:pt>
                <c:pt idx="10">
                  <c:v>6.3057703971862791E-2</c:v>
                </c:pt>
              </c:numCache>
            </c:numRef>
          </c:val>
        </c:ser>
        <c:dLbls>
          <c:showVal val="1"/>
        </c:dLbls>
        <c:gapWidth val="50"/>
        <c:shape val="box"/>
        <c:axId val="86370176"/>
        <c:axId val="86371712"/>
        <c:axId val="0"/>
      </c:bar3DChart>
      <c:catAx>
        <c:axId val="86370176"/>
        <c:scaling>
          <c:orientation val="maxMin"/>
        </c:scaling>
        <c:axPos val="l"/>
        <c:tickLblPos val="nextTo"/>
        <c:txPr>
          <a:bodyPr rot="0" vert="horz"/>
          <a:lstStyle/>
          <a:p>
            <a:pPr>
              <a:defRPr sz="1200" b="1"/>
            </a:pPr>
            <a:endParaRPr lang="it-IT"/>
          </a:p>
        </c:txPr>
        <c:crossAx val="86371712"/>
        <c:crosses val="autoZero"/>
        <c:auto val="1"/>
        <c:lblAlgn val="ctr"/>
        <c:lblOffset val="100"/>
        <c:tickLblSkip val="1"/>
        <c:tickMarkSkip val="1"/>
      </c:catAx>
      <c:valAx>
        <c:axId val="86371712"/>
        <c:scaling>
          <c:orientation val="minMax"/>
          <c:max val="1"/>
          <c:min val="0"/>
        </c:scaling>
        <c:axPos val="t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minorGridlines>
          <c:spPr>
            <a:ln w="3175">
              <a:solidFill>
                <a:srgbClr val="75DD75"/>
              </a:solidFill>
              <a:prstDash val="sysDash"/>
            </a:ln>
          </c:spPr>
        </c:minorGridlines>
        <c:numFmt formatCode="0%" sourceLinked="1"/>
        <c:tickLblPos val="nextTo"/>
        <c:spPr>
          <a:effectLst/>
        </c:spPr>
        <c:txPr>
          <a:bodyPr/>
          <a:lstStyle/>
          <a:p>
            <a:pPr>
              <a:defRPr sz="1200" u="none" strike="noStrike" baseline="0">
                <a:latin typeface="Bookman Old Style"/>
                <a:ea typeface="Bookman Old Style"/>
                <a:cs typeface="Bookman Old Style"/>
              </a:defRPr>
            </a:pPr>
            <a:endParaRPr lang="it-IT"/>
          </a:p>
        </c:txPr>
        <c:crossAx val="86370176"/>
        <c:crossesAt val="1"/>
        <c:crossBetween val="between"/>
        <c:majorUnit val="0.5"/>
        <c:minorUnit val="0.2"/>
      </c:valAx>
    </c:plotArea>
    <c:legend>
      <c:legendPos val="b"/>
      <c:layout>
        <c:manualLayout>
          <c:xMode val="edge"/>
          <c:yMode val="edge"/>
          <c:x val="5.3223532172781661E-2"/>
          <c:y val="0.94253622796272263"/>
          <c:w val="0.88705886954636048"/>
          <c:h val="4.4968261074187638E-2"/>
        </c:manualLayout>
      </c:layout>
      <c:txPr>
        <a:bodyPr/>
        <a:lstStyle/>
        <a:p>
          <a:pPr>
            <a:defRPr b="1"/>
          </a:pPr>
          <a:endParaRPr lang="it-IT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 sz="1400" u="none" strike="noStrike" baseline="0">
          <a:latin typeface="Bookman Old Style"/>
          <a:ea typeface="Bookman Old Style"/>
          <a:cs typeface="Bookman Old Style"/>
        </a:defRPr>
      </a:pPr>
      <a:endParaRPr lang="it-IT"/>
    </a:p>
  </c:txPr>
  <c:externalData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lrMapOvr bg1="lt1" tx1="dk1" bg2="lt2" tx2="dk2" accent1="accent1" accent2="accent2" accent3="accent3" accent4="accent4" accent5="accent5" accent6="accent6" hlink="hlink" folHlink="folHlink"/>
  <c:chart>
    <c:view3D>
      <c:rotX val="10"/>
      <c:rotY val="0"/>
      <c:perspective val="30"/>
    </c:view3D>
    <c:sideWall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backWall>
    <c:plotArea>
      <c:layout/>
      <c:bar3DChart>
        <c:barDir val="bar"/>
        <c:grouping val="percentStacked"/>
        <c:ser>
          <c:idx val="0"/>
          <c:order val="0"/>
          <c:tx>
            <c:strRef>
              <c:f>Sinottiche!$B$82</c:f>
              <c:strCache>
                <c:ptCount val="1"/>
                <c:pt idx="0">
                  <c:v>importanza forte</c:v>
                </c:pt>
              </c:strCache>
            </c:strRef>
          </c:tx>
          <c:spPr>
            <a:solidFill>
              <a:srgbClr val="008000"/>
            </a:solidFill>
            <a:ln w="12700">
              <a:solidFill>
                <a:srgbClr val="FFFFFF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it-IT"/>
              </a:p>
            </c:txPr>
            <c:showVal val="1"/>
          </c:dLbls>
          <c:cat>
            <c:strRef>
              <c:f>Sinottiche!$A$94:$A$104</c:f>
              <c:strCache>
                <c:ptCount val="11"/>
                <c:pt idx="0">
                  <c:v>SENZA CENSURE O MANIPOLAZIONI</c:v>
                </c:pt>
                <c:pt idx="1">
                  <c:v>COMPETENTI, PROFESSIONALI</c:v>
                </c:pt>
                <c:pt idx="2">
                  <c:v>PRECISE, DOCUMENTATE</c:v>
                </c:pt>
                <c:pt idx="3">
                  <c:v>BEN SCRITTE</c:v>
                </c:pt>
                <c:pt idx="4">
                  <c:v>COERENTI CON LE PROPRIE CONVINZIONI</c:v>
                </c:pt>
                <c:pt idx="5">
                  <c:v>DIVERTENTI, SIMPATICHE</c:v>
                </c:pt>
                <c:pt idx="6">
                  <c:v>INDIPENDENTI DA QUALUNQUE POTERE
(POLITICO, ECONOMICO, ECC.)</c:v>
                </c:pt>
                <c:pt idx="7">
                  <c:v>COERENTI CON I PROPRI VALORI</c:v>
                </c:pt>
                <c:pt idx="8">
                  <c:v>ESPRESSIONE
DELLA PROPRIA COMUNITÀ LOCALE</c:v>
                </c:pt>
                <c:pt idx="9">
                  <c:v>CON COMMENTI AUTOREVOLI, QUALIFICATI</c:v>
                </c:pt>
                <c:pt idx="10">
                  <c:v>ORIGINALI, NON BANALI</c:v>
                </c:pt>
              </c:strCache>
            </c:strRef>
          </c:cat>
          <c:val>
            <c:numRef>
              <c:f>Sinottiche!$B$94:$B$104</c:f>
              <c:numCache>
                <c:formatCode>0.0%</c:formatCode>
                <c:ptCount val="11"/>
                <c:pt idx="0">
                  <c:v>0.38013088226318381</c:v>
                </c:pt>
                <c:pt idx="1">
                  <c:v>0.35990482330322326</c:v>
                </c:pt>
                <c:pt idx="2">
                  <c:v>0.35752529144287165</c:v>
                </c:pt>
                <c:pt idx="3">
                  <c:v>0.33075550079345739</c:v>
                </c:pt>
                <c:pt idx="4">
                  <c:v>0.30577037811279334</c:v>
                </c:pt>
                <c:pt idx="5">
                  <c:v>0.28911361694335935</c:v>
                </c:pt>
                <c:pt idx="6">
                  <c:v>0.28197502136230507</c:v>
                </c:pt>
                <c:pt idx="7">
                  <c:v>0.27900058746337891</c:v>
                </c:pt>
                <c:pt idx="8">
                  <c:v>0.2742415237426758</c:v>
                </c:pt>
                <c:pt idx="9">
                  <c:v>0.27126710891723627</c:v>
                </c:pt>
                <c:pt idx="10">
                  <c:v>0.24985128402709994</c:v>
                </c:pt>
              </c:numCache>
            </c:numRef>
          </c:val>
        </c:ser>
        <c:ser>
          <c:idx val="1"/>
          <c:order val="1"/>
          <c:tx>
            <c:strRef>
              <c:f>Sinottiche!$C$82</c:f>
              <c:strCache>
                <c:ptCount val="1"/>
                <c:pt idx="0">
                  <c:v>importanza media</c:v>
                </c:pt>
              </c:strCache>
            </c:strRef>
          </c:tx>
          <c:spPr>
            <a:solidFill>
              <a:srgbClr val="99CC00"/>
            </a:solidFill>
            <a:ln w="12700">
              <a:solidFill>
                <a:srgbClr val="FFFFFF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cat>
            <c:strRef>
              <c:f>Sinottiche!$A$94:$A$104</c:f>
              <c:strCache>
                <c:ptCount val="11"/>
                <c:pt idx="0">
                  <c:v>SENZA CENSURE O MANIPOLAZIONI</c:v>
                </c:pt>
                <c:pt idx="1">
                  <c:v>COMPETENTI, PROFESSIONALI</c:v>
                </c:pt>
                <c:pt idx="2">
                  <c:v>PRECISE, DOCUMENTATE</c:v>
                </c:pt>
                <c:pt idx="3">
                  <c:v>BEN SCRITTE</c:v>
                </c:pt>
                <c:pt idx="4">
                  <c:v>COERENTI CON LE PROPRIE CONVINZIONI</c:v>
                </c:pt>
                <c:pt idx="5">
                  <c:v>DIVERTENTI, SIMPATICHE</c:v>
                </c:pt>
                <c:pt idx="6">
                  <c:v>INDIPENDENTI DA QUALUNQUE POTERE
(POLITICO, ECONOMICO, ECC.)</c:v>
                </c:pt>
                <c:pt idx="7">
                  <c:v>COERENTI CON I PROPRI VALORI</c:v>
                </c:pt>
                <c:pt idx="8">
                  <c:v>ESPRESSIONE
DELLA PROPRIA COMUNITÀ LOCALE</c:v>
                </c:pt>
                <c:pt idx="9">
                  <c:v>CON COMMENTI AUTOREVOLI, QUALIFICATI</c:v>
                </c:pt>
                <c:pt idx="10">
                  <c:v>ORIGINALI, NON BANALI</c:v>
                </c:pt>
              </c:strCache>
            </c:strRef>
          </c:cat>
          <c:val>
            <c:numRef>
              <c:f>Sinottiche!$C$94:$C$104</c:f>
              <c:numCache>
                <c:formatCode>0.0%</c:formatCode>
                <c:ptCount val="11"/>
                <c:pt idx="0">
                  <c:v>0.36287925720214892</c:v>
                </c:pt>
                <c:pt idx="1">
                  <c:v>0.41582389831543026</c:v>
                </c:pt>
                <c:pt idx="2">
                  <c:v>0.40035694122314497</c:v>
                </c:pt>
                <c:pt idx="3">
                  <c:v>0.43783462524414141</c:v>
                </c:pt>
                <c:pt idx="4">
                  <c:v>0.46638904571533202</c:v>
                </c:pt>
                <c:pt idx="5">
                  <c:v>0.44973228454589825</c:v>
                </c:pt>
                <c:pt idx="6">
                  <c:v>0.33432479858398512</c:v>
                </c:pt>
                <c:pt idx="7">
                  <c:v>0.48602024078369138</c:v>
                </c:pt>
                <c:pt idx="8">
                  <c:v>0.45389648437500046</c:v>
                </c:pt>
                <c:pt idx="9">
                  <c:v>0.47471744537353516</c:v>
                </c:pt>
                <c:pt idx="10">
                  <c:v>0.49791790008545</c:v>
                </c:pt>
              </c:numCache>
            </c:numRef>
          </c:val>
        </c:ser>
        <c:ser>
          <c:idx val="2"/>
          <c:order val="2"/>
          <c:tx>
            <c:strRef>
              <c:f>Sinottiche!$D$82</c:f>
              <c:strCache>
                <c:ptCount val="1"/>
                <c:pt idx="0">
                  <c:v>importanza bassa</c:v>
                </c:pt>
              </c:strCache>
            </c:strRef>
          </c:tx>
          <c:spPr>
            <a:solidFill>
              <a:srgbClr val="FFC000"/>
            </a:solidFill>
            <a:ln w="12700">
              <a:solidFill>
                <a:srgbClr val="FFFFFF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cat>
            <c:strRef>
              <c:f>Sinottiche!$A$94:$A$104</c:f>
              <c:strCache>
                <c:ptCount val="11"/>
                <c:pt idx="0">
                  <c:v>SENZA CENSURE O MANIPOLAZIONI</c:v>
                </c:pt>
                <c:pt idx="1">
                  <c:v>COMPETENTI, PROFESSIONALI</c:v>
                </c:pt>
                <c:pt idx="2">
                  <c:v>PRECISE, DOCUMENTATE</c:v>
                </c:pt>
                <c:pt idx="3">
                  <c:v>BEN SCRITTE</c:v>
                </c:pt>
                <c:pt idx="4">
                  <c:v>COERENTI CON LE PROPRIE CONVINZIONI</c:v>
                </c:pt>
                <c:pt idx="5">
                  <c:v>DIVERTENTI, SIMPATICHE</c:v>
                </c:pt>
                <c:pt idx="6">
                  <c:v>INDIPENDENTI DA QUALUNQUE POTERE
(POLITICO, ECONOMICO, ECC.)</c:v>
                </c:pt>
                <c:pt idx="7">
                  <c:v>COERENTI CON I PROPRI VALORI</c:v>
                </c:pt>
                <c:pt idx="8">
                  <c:v>ESPRESSIONE
DELLA PROPRIA COMUNITÀ LOCALE</c:v>
                </c:pt>
                <c:pt idx="9">
                  <c:v>CON COMMENTI AUTOREVOLI, QUALIFICATI</c:v>
                </c:pt>
                <c:pt idx="10">
                  <c:v>ORIGINALI, NON BANALI</c:v>
                </c:pt>
              </c:strCache>
            </c:strRef>
          </c:cat>
          <c:val>
            <c:numRef>
              <c:f>Sinottiche!$D$94:$D$104</c:f>
              <c:numCache>
                <c:formatCode>0.0%</c:formatCode>
                <c:ptCount val="11"/>
                <c:pt idx="0">
                  <c:v>0.22248661041259771</c:v>
                </c:pt>
                <c:pt idx="1">
                  <c:v>0.19214752197265617</c:v>
                </c:pt>
                <c:pt idx="2">
                  <c:v>0.21772754669189476</c:v>
                </c:pt>
                <c:pt idx="3">
                  <c:v>0.2171326637268067</c:v>
                </c:pt>
                <c:pt idx="4">
                  <c:v>0.16121356964111327</c:v>
                </c:pt>
                <c:pt idx="5">
                  <c:v>0.20939916610717796</c:v>
                </c:pt>
                <c:pt idx="6">
                  <c:v>0.31350387573242255</c:v>
                </c:pt>
                <c:pt idx="7">
                  <c:v>0.17311124801635741</c:v>
                </c:pt>
                <c:pt idx="8">
                  <c:v>0.16775728225708028</c:v>
                </c:pt>
                <c:pt idx="9">
                  <c:v>0.20761451721191407</c:v>
                </c:pt>
                <c:pt idx="10">
                  <c:v>0.21534801483154317</c:v>
                </c:pt>
              </c:numCache>
            </c:numRef>
          </c:val>
        </c:ser>
        <c:ser>
          <c:idx val="3"/>
          <c:order val="3"/>
          <c:tx>
            <c:strRef>
              <c:f>Sinottiche!$E$82</c:f>
              <c:strCache>
                <c:ptCount val="1"/>
                <c:pt idx="0">
                  <c:v>dipende dai casi</c:v>
                </c:pt>
              </c:strCache>
            </c:strRef>
          </c:tx>
          <c:spPr>
            <a:solidFill>
              <a:srgbClr val="7030A0"/>
            </a:solidFill>
            <a:ln w="12700">
              <a:solidFill>
                <a:srgbClr val="FFFFFF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dLbls>
            <c:dLbl>
              <c:idx val="2"/>
              <c:delete val="1"/>
            </c:dLbl>
            <c:dLbl>
              <c:idx val="3"/>
              <c:delete val="1"/>
            </c:dLbl>
            <c:showVal val="1"/>
          </c:dLbls>
          <c:cat>
            <c:strRef>
              <c:f>Sinottiche!$A$94:$A$104</c:f>
              <c:strCache>
                <c:ptCount val="11"/>
                <c:pt idx="0">
                  <c:v>SENZA CENSURE O MANIPOLAZIONI</c:v>
                </c:pt>
                <c:pt idx="1">
                  <c:v>COMPETENTI, PROFESSIONALI</c:v>
                </c:pt>
                <c:pt idx="2">
                  <c:v>PRECISE, DOCUMENTATE</c:v>
                </c:pt>
                <c:pt idx="3">
                  <c:v>BEN SCRITTE</c:v>
                </c:pt>
                <c:pt idx="4">
                  <c:v>COERENTI CON LE PROPRIE CONVINZIONI</c:v>
                </c:pt>
                <c:pt idx="5">
                  <c:v>DIVERTENTI, SIMPATICHE</c:v>
                </c:pt>
                <c:pt idx="6">
                  <c:v>INDIPENDENTI DA QUALUNQUE POTERE
(POLITICO, ECONOMICO, ECC.)</c:v>
                </c:pt>
                <c:pt idx="7">
                  <c:v>COERENTI CON I PROPRI VALORI</c:v>
                </c:pt>
                <c:pt idx="8">
                  <c:v>ESPRESSIONE
DELLA PROPRIA COMUNITÀ LOCALE</c:v>
                </c:pt>
                <c:pt idx="9">
                  <c:v>CON COMMENTI AUTOREVOLI, QUALIFICATI</c:v>
                </c:pt>
                <c:pt idx="10">
                  <c:v>ORIGINALI, NON BANALI</c:v>
                </c:pt>
              </c:strCache>
            </c:strRef>
          </c:cat>
          <c:val>
            <c:numRef>
              <c:f>Sinottiche!$E$94:$E$104</c:f>
              <c:numCache>
                <c:formatCode>0.0%</c:formatCode>
                <c:ptCount val="11"/>
                <c:pt idx="0">
                  <c:v>3.4503271579742451E-2</c:v>
                </c:pt>
                <c:pt idx="1">
                  <c:v>3.2123734951019285E-2</c:v>
                </c:pt>
                <c:pt idx="2">
                  <c:v>2.4390244483947755E-2</c:v>
                </c:pt>
                <c:pt idx="3">
                  <c:v>1.4277216196060176E-2</c:v>
                </c:pt>
                <c:pt idx="4">
                  <c:v>6.6627006530761715E-2</c:v>
                </c:pt>
                <c:pt idx="5">
                  <c:v>5.1754908561706552E-2</c:v>
                </c:pt>
                <c:pt idx="6">
                  <c:v>7.0196313858032391E-2</c:v>
                </c:pt>
                <c:pt idx="7">
                  <c:v>6.1867938041687033E-2</c:v>
                </c:pt>
                <c:pt idx="8">
                  <c:v>0.10410470008850119</c:v>
                </c:pt>
                <c:pt idx="9">
                  <c:v>4.6400952339172366E-2</c:v>
                </c:pt>
                <c:pt idx="10">
                  <c:v>3.6882808208465623E-2</c:v>
                </c:pt>
              </c:numCache>
            </c:numRef>
          </c:val>
        </c:ser>
        <c:dLbls>
          <c:showVal val="1"/>
        </c:dLbls>
        <c:gapWidth val="50"/>
        <c:shape val="box"/>
        <c:axId val="86343040"/>
        <c:axId val="86508672"/>
        <c:axId val="0"/>
      </c:bar3DChart>
      <c:catAx>
        <c:axId val="86343040"/>
        <c:scaling>
          <c:orientation val="maxMin"/>
        </c:scaling>
        <c:axPos val="l"/>
        <c:tickLblPos val="nextTo"/>
        <c:txPr>
          <a:bodyPr rot="0" vert="horz"/>
          <a:lstStyle/>
          <a:p>
            <a:pPr>
              <a:defRPr sz="1200" b="1"/>
            </a:pPr>
            <a:endParaRPr lang="it-IT"/>
          </a:p>
        </c:txPr>
        <c:crossAx val="86508672"/>
        <c:crosses val="autoZero"/>
        <c:auto val="1"/>
        <c:lblAlgn val="ctr"/>
        <c:lblOffset val="100"/>
        <c:tickLblSkip val="1"/>
        <c:tickMarkSkip val="1"/>
      </c:catAx>
      <c:valAx>
        <c:axId val="86508672"/>
        <c:scaling>
          <c:orientation val="minMax"/>
          <c:max val="1"/>
          <c:min val="0"/>
        </c:scaling>
        <c:axPos val="t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minorGridlines>
          <c:spPr>
            <a:ln w="3175">
              <a:solidFill>
                <a:srgbClr val="75DD75"/>
              </a:solidFill>
              <a:prstDash val="sysDash"/>
            </a:ln>
          </c:spPr>
        </c:minorGridlines>
        <c:numFmt formatCode="0%" sourceLinked="1"/>
        <c:tickLblPos val="nextTo"/>
        <c:spPr>
          <a:effectLst/>
        </c:spPr>
        <c:txPr>
          <a:bodyPr/>
          <a:lstStyle/>
          <a:p>
            <a:pPr>
              <a:defRPr sz="1200" u="none" strike="noStrike" baseline="0">
                <a:latin typeface="Bookman Old Style"/>
                <a:ea typeface="Bookman Old Style"/>
                <a:cs typeface="Bookman Old Style"/>
              </a:defRPr>
            </a:pPr>
            <a:endParaRPr lang="it-IT"/>
          </a:p>
        </c:txPr>
        <c:crossAx val="86343040"/>
        <c:crossesAt val="1"/>
        <c:crossBetween val="between"/>
        <c:majorUnit val="0.5"/>
        <c:minorUnit val="0.2"/>
      </c:valAx>
    </c:plotArea>
    <c:legend>
      <c:legendPos val="b"/>
      <c:layout>
        <c:manualLayout>
          <c:xMode val="edge"/>
          <c:yMode val="edge"/>
          <c:x val="5.3223532172781661E-2"/>
          <c:y val="0.94253622796272263"/>
          <c:w val="0.88705886954636048"/>
          <c:h val="4.4968261074187638E-2"/>
        </c:manualLayout>
      </c:layout>
      <c:txPr>
        <a:bodyPr/>
        <a:lstStyle/>
        <a:p>
          <a:pPr>
            <a:defRPr b="1"/>
          </a:pPr>
          <a:endParaRPr lang="it-IT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 sz="1400" u="none" strike="noStrike" baseline="0">
          <a:latin typeface="Bookman Old Style"/>
          <a:ea typeface="Bookman Old Style"/>
          <a:cs typeface="Bookman Old Style"/>
        </a:defRPr>
      </a:pPr>
      <a:endParaRPr lang="it-IT"/>
    </a:p>
  </c:txPr>
  <c:externalData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lrMapOvr bg1="lt1" tx1="dk1" bg2="lt2" tx2="dk2" accent1="accent1" accent2="accent2" accent3="accent3" accent4="accent4" accent5="accent5" accent6="accent6" hlink="hlink" folHlink="folHlink"/>
  <c:chart>
    <c:view3D>
      <c:rotX val="10"/>
      <c:rotY val="0"/>
      <c:perspective val="30"/>
    </c:view3D>
    <c:sideWall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backWall>
    <c:plotArea>
      <c:layout/>
      <c:bar3DChart>
        <c:barDir val="bar"/>
        <c:grouping val="percentStacked"/>
        <c:ser>
          <c:idx val="0"/>
          <c:order val="0"/>
          <c:tx>
            <c:strRef>
              <c:f>Sinottiche!$B$82</c:f>
              <c:strCache>
                <c:ptCount val="1"/>
                <c:pt idx="0">
                  <c:v>importanza forte</c:v>
                </c:pt>
              </c:strCache>
            </c:strRef>
          </c:tx>
          <c:spPr>
            <a:solidFill>
              <a:srgbClr val="008000"/>
            </a:solidFill>
            <a:ln w="12700">
              <a:solidFill>
                <a:srgbClr val="FFFFFF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it-IT"/>
              </a:p>
            </c:txPr>
            <c:showVal val="1"/>
          </c:dLbls>
          <c:cat>
            <c:strRef>
              <c:f>Sinottiche!$A$105:$A$113</c:f>
              <c:strCache>
                <c:ptCount val="9"/>
                <c:pt idx="0">
                  <c:v>VIVACI, AGGRESSIVE</c:v>
                </c:pt>
                <c:pt idx="1">
                  <c:v>SELEZIONATE PER LA LORO IMPORTANZA</c:v>
                </c:pt>
                <c:pt idx="2">
                  <c:v>RISPETTOSE DELLA DIGNITÀ DELLE PERSONE</c:v>
                </c:pt>
                <c:pt idx="3">
                  <c:v>AMPIE, APPROFONDITE</c:v>
                </c:pt>
                <c:pt idx="4">
                  <c:v>CON PIÙ VOCI E TESI A CONFRONTO</c:v>
                </c:pt>
                <c:pt idx="5">
                  <c:v>SENZA ESAGERAZIONI</c:v>
                </c:pt>
                <c:pt idx="6">
                  <c:v>PRESENTATE IN MODO SERENO, PACATO</c:v>
                </c:pt>
                <c:pt idx="7">
                  <c:v>FACILI DA ARCHIVIARE</c:v>
                </c:pt>
                <c:pt idx="8">
                  <c:v>NON RISTRETTE, NON PROVINCIALI</c:v>
                </c:pt>
              </c:strCache>
            </c:strRef>
          </c:cat>
          <c:val>
            <c:numRef>
              <c:f>Sinottiche!$B$105:$B$113</c:f>
              <c:numCache>
                <c:formatCode>0.0%</c:formatCode>
                <c:ptCount val="9"/>
                <c:pt idx="0">
                  <c:v>0.24152290344238297</c:v>
                </c:pt>
                <c:pt idx="1">
                  <c:v>0.20523498535156276</c:v>
                </c:pt>
                <c:pt idx="2">
                  <c:v>0.20047590255737333</c:v>
                </c:pt>
                <c:pt idx="3">
                  <c:v>0.16716239929199236</c:v>
                </c:pt>
                <c:pt idx="4">
                  <c:v>0.15942891120910643</c:v>
                </c:pt>
                <c:pt idx="5">
                  <c:v>0.14991076469421391</c:v>
                </c:pt>
                <c:pt idx="6">
                  <c:v>0.13622843742370622</c:v>
                </c:pt>
                <c:pt idx="7">
                  <c:v>0.13563355445861799</c:v>
                </c:pt>
                <c:pt idx="8">
                  <c:v>0.11064842224121108</c:v>
                </c:pt>
              </c:numCache>
            </c:numRef>
          </c:val>
        </c:ser>
        <c:ser>
          <c:idx val="1"/>
          <c:order val="1"/>
          <c:tx>
            <c:strRef>
              <c:f>Sinottiche!$C$82</c:f>
              <c:strCache>
                <c:ptCount val="1"/>
                <c:pt idx="0">
                  <c:v>importanza media</c:v>
                </c:pt>
              </c:strCache>
            </c:strRef>
          </c:tx>
          <c:spPr>
            <a:solidFill>
              <a:srgbClr val="99CC00"/>
            </a:solidFill>
            <a:ln w="12700">
              <a:solidFill>
                <a:srgbClr val="FFFFFF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cat>
            <c:strRef>
              <c:f>Sinottiche!$A$105:$A$113</c:f>
              <c:strCache>
                <c:ptCount val="9"/>
                <c:pt idx="0">
                  <c:v>VIVACI, AGGRESSIVE</c:v>
                </c:pt>
                <c:pt idx="1">
                  <c:v>SELEZIONATE PER LA LORO IMPORTANZA</c:v>
                </c:pt>
                <c:pt idx="2">
                  <c:v>RISPETTOSE DELLA DIGNITÀ DELLE PERSONE</c:v>
                </c:pt>
                <c:pt idx="3">
                  <c:v>AMPIE, APPROFONDITE</c:v>
                </c:pt>
                <c:pt idx="4">
                  <c:v>CON PIÙ VOCI E TESI A CONFRONTO</c:v>
                </c:pt>
                <c:pt idx="5">
                  <c:v>SENZA ESAGERAZIONI</c:v>
                </c:pt>
                <c:pt idx="6">
                  <c:v>PRESENTATE IN MODO SERENO, PACATO</c:v>
                </c:pt>
                <c:pt idx="7">
                  <c:v>FACILI DA ARCHIVIARE</c:v>
                </c:pt>
                <c:pt idx="8">
                  <c:v>NON RISTRETTE, NON PROVINCIALI</c:v>
                </c:pt>
              </c:strCache>
            </c:strRef>
          </c:cat>
          <c:val>
            <c:numRef>
              <c:f>Sinottiche!$C$105:$C$113</c:f>
              <c:numCache>
                <c:formatCode>0.0%</c:formatCode>
                <c:ptCount val="9"/>
                <c:pt idx="0">
                  <c:v>0.44973228454589825</c:v>
                </c:pt>
                <c:pt idx="1">
                  <c:v>0.51695419311523438</c:v>
                </c:pt>
                <c:pt idx="2">
                  <c:v>0.28078525543212879</c:v>
                </c:pt>
                <c:pt idx="3">
                  <c:v>0.41998809814453175</c:v>
                </c:pt>
                <c:pt idx="4">
                  <c:v>0.39500297546386803</c:v>
                </c:pt>
                <c:pt idx="5">
                  <c:v>0.42950626373291095</c:v>
                </c:pt>
                <c:pt idx="6">
                  <c:v>0.40273647308349608</c:v>
                </c:pt>
                <c:pt idx="7">
                  <c:v>0.31885782241821287</c:v>
                </c:pt>
                <c:pt idx="8">
                  <c:v>0.3908387756347666</c:v>
                </c:pt>
              </c:numCache>
            </c:numRef>
          </c:val>
        </c:ser>
        <c:ser>
          <c:idx val="2"/>
          <c:order val="2"/>
          <c:tx>
            <c:strRef>
              <c:f>Sinottiche!$D$82</c:f>
              <c:strCache>
                <c:ptCount val="1"/>
                <c:pt idx="0">
                  <c:v>importanza bassa</c:v>
                </c:pt>
              </c:strCache>
            </c:strRef>
          </c:tx>
          <c:spPr>
            <a:solidFill>
              <a:srgbClr val="FFC000"/>
            </a:solidFill>
            <a:ln w="12700">
              <a:solidFill>
                <a:srgbClr val="FFFFFF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cat>
            <c:strRef>
              <c:f>Sinottiche!$A$105:$A$113</c:f>
              <c:strCache>
                <c:ptCount val="9"/>
                <c:pt idx="0">
                  <c:v>VIVACI, AGGRESSIVE</c:v>
                </c:pt>
                <c:pt idx="1">
                  <c:v>SELEZIONATE PER LA LORO IMPORTANZA</c:v>
                </c:pt>
                <c:pt idx="2">
                  <c:v>RISPETTOSE DELLA DIGNITÀ DELLE PERSONE</c:v>
                </c:pt>
                <c:pt idx="3">
                  <c:v>AMPIE, APPROFONDITE</c:v>
                </c:pt>
                <c:pt idx="4">
                  <c:v>CON PIÙ VOCI E TESI A CONFRONTO</c:v>
                </c:pt>
                <c:pt idx="5">
                  <c:v>SENZA ESAGERAZIONI</c:v>
                </c:pt>
                <c:pt idx="6">
                  <c:v>PRESENTATE IN MODO SERENO, PACATO</c:v>
                </c:pt>
                <c:pt idx="7">
                  <c:v>FACILI DA ARCHIVIARE</c:v>
                </c:pt>
                <c:pt idx="8">
                  <c:v>NON RISTRETTE, NON PROVINCIALI</c:v>
                </c:pt>
              </c:strCache>
            </c:strRef>
          </c:cat>
          <c:val>
            <c:numRef>
              <c:f>Sinottiche!$D$105:$D$113</c:f>
              <c:numCache>
                <c:formatCode>0.0%</c:formatCode>
                <c:ptCount val="9"/>
                <c:pt idx="0">
                  <c:v>0.25520523071289064</c:v>
                </c:pt>
                <c:pt idx="1">
                  <c:v>0.22903034210205098</c:v>
                </c:pt>
                <c:pt idx="2">
                  <c:v>0.46519927978515635</c:v>
                </c:pt>
                <c:pt idx="3">
                  <c:v>0.33372993469238282</c:v>
                </c:pt>
                <c:pt idx="4">
                  <c:v>0.38488994598388759</c:v>
                </c:pt>
                <c:pt idx="5">
                  <c:v>0.37537181854248097</c:v>
                </c:pt>
                <c:pt idx="6">
                  <c:v>0.40452110290527377</c:v>
                </c:pt>
                <c:pt idx="7">
                  <c:v>0.47352767944335938</c:v>
                </c:pt>
                <c:pt idx="8">
                  <c:v>0.38786437988281375</c:v>
                </c:pt>
              </c:numCache>
            </c:numRef>
          </c:val>
        </c:ser>
        <c:ser>
          <c:idx val="3"/>
          <c:order val="3"/>
          <c:tx>
            <c:strRef>
              <c:f>Sinottiche!$E$82</c:f>
              <c:strCache>
                <c:ptCount val="1"/>
                <c:pt idx="0">
                  <c:v>dipende dai casi</c:v>
                </c:pt>
              </c:strCache>
            </c:strRef>
          </c:tx>
          <c:spPr>
            <a:solidFill>
              <a:srgbClr val="7030A0"/>
            </a:solidFill>
            <a:ln w="12700">
              <a:solidFill>
                <a:srgbClr val="FFFFFF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cat>
            <c:strRef>
              <c:f>Sinottiche!$A$105:$A$113</c:f>
              <c:strCache>
                <c:ptCount val="9"/>
                <c:pt idx="0">
                  <c:v>VIVACI, AGGRESSIVE</c:v>
                </c:pt>
                <c:pt idx="1">
                  <c:v>SELEZIONATE PER LA LORO IMPORTANZA</c:v>
                </c:pt>
                <c:pt idx="2">
                  <c:v>RISPETTOSE DELLA DIGNITÀ DELLE PERSONE</c:v>
                </c:pt>
                <c:pt idx="3">
                  <c:v>AMPIE, APPROFONDITE</c:v>
                </c:pt>
                <c:pt idx="4">
                  <c:v>CON PIÙ VOCI E TESI A CONFRONTO</c:v>
                </c:pt>
                <c:pt idx="5">
                  <c:v>SENZA ESAGERAZIONI</c:v>
                </c:pt>
                <c:pt idx="6">
                  <c:v>PRESENTATE IN MODO SERENO, PACATO</c:v>
                </c:pt>
                <c:pt idx="7">
                  <c:v>FACILI DA ARCHIVIARE</c:v>
                </c:pt>
                <c:pt idx="8">
                  <c:v>NON RISTRETTE, NON PROVINCIALI</c:v>
                </c:pt>
              </c:strCache>
            </c:strRef>
          </c:cat>
          <c:val>
            <c:numRef>
              <c:f>Sinottiche!$E$105:$E$113</c:f>
              <c:numCache>
                <c:formatCode>0.0%</c:formatCode>
                <c:ptCount val="9"/>
                <c:pt idx="0">
                  <c:v>5.3539557456970213E-2</c:v>
                </c:pt>
                <c:pt idx="1">
                  <c:v>4.8780488967895511E-2</c:v>
                </c:pt>
                <c:pt idx="2">
                  <c:v>5.3539557456970213E-2</c:v>
                </c:pt>
                <c:pt idx="3">
                  <c:v>7.9119572639465327E-2</c:v>
                </c:pt>
                <c:pt idx="4">
                  <c:v>6.0678167343139654E-2</c:v>
                </c:pt>
                <c:pt idx="5">
                  <c:v>4.5211181640625014E-2</c:v>
                </c:pt>
                <c:pt idx="6">
                  <c:v>5.651398181915291E-2</c:v>
                </c:pt>
                <c:pt idx="7">
                  <c:v>7.1980962753295893E-2</c:v>
                </c:pt>
                <c:pt idx="8">
                  <c:v>0.11064842224121108</c:v>
                </c:pt>
              </c:numCache>
            </c:numRef>
          </c:val>
        </c:ser>
        <c:dLbls>
          <c:showVal val="1"/>
        </c:dLbls>
        <c:gapWidth val="50"/>
        <c:shape val="box"/>
        <c:axId val="86676608"/>
        <c:axId val="86678144"/>
        <c:axId val="0"/>
      </c:bar3DChart>
      <c:catAx>
        <c:axId val="86676608"/>
        <c:scaling>
          <c:orientation val="maxMin"/>
        </c:scaling>
        <c:axPos val="l"/>
        <c:tickLblPos val="nextTo"/>
        <c:txPr>
          <a:bodyPr rot="0" vert="horz"/>
          <a:lstStyle/>
          <a:p>
            <a:pPr>
              <a:defRPr sz="1200" b="1"/>
            </a:pPr>
            <a:endParaRPr lang="it-IT"/>
          </a:p>
        </c:txPr>
        <c:crossAx val="86678144"/>
        <c:crosses val="autoZero"/>
        <c:auto val="1"/>
        <c:lblAlgn val="ctr"/>
        <c:lblOffset val="100"/>
        <c:tickLblSkip val="1"/>
        <c:tickMarkSkip val="1"/>
      </c:catAx>
      <c:valAx>
        <c:axId val="86678144"/>
        <c:scaling>
          <c:orientation val="minMax"/>
          <c:max val="1"/>
          <c:min val="0"/>
        </c:scaling>
        <c:axPos val="t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minorGridlines>
          <c:spPr>
            <a:ln w="3175">
              <a:solidFill>
                <a:srgbClr val="75DD75"/>
              </a:solidFill>
              <a:prstDash val="sysDash"/>
            </a:ln>
          </c:spPr>
        </c:minorGridlines>
        <c:numFmt formatCode="0%" sourceLinked="1"/>
        <c:tickLblPos val="nextTo"/>
        <c:spPr>
          <a:effectLst/>
        </c:spPr>
        <c:txPr>
          <a:bodyPr/>
          <a:lstStyle/>
          <a:p>
            <a:pPr>
              <a:defRPr sz="1200" u="none" strike="noStrike" baseline="0">
                <a:latin typeface="Bookman Old Style"/>
                <a:ea typeface="Bookman Old Style"/>
                <a:cs typeface="Bookman Old Style"/>
              </a:defRPr>
            </a:pPr>
            <a:endParaRPr lang="it-IT"/>
          </a:p>
        </c:txPr>
        <c:crossAx val="86676608"/>
        <c:crossesAt val="1"/>
        <c:crossBetween val="between"/>
        <c:majorUnit val="0.5"/>
        <c:minorUnit val="0.2"/>
      </c:valAx>
    </c:plotArea>
    <c:legend>
      <c:legendPos val="b"/>
      <c:layout>
        <c:manualLayout>
          <c:xMode val="edge"/>
          <c:yMode val="edge"/>
          <c:x val="5.3223532172781661E-2"/>
          <c:y val="0.94253622796272263"/>
          <c:w val="0.88705886954636048"/>
          <c:h val="4.4968261074187638E-2"/>
        </c:manualLayout>
      </c:layout>
      <c:txPr>
        <a:bodyPr/>
        <a:lstStyle/>
        <a:p>
          <a:pPr>
            <a:defRPr b="1"/>
          </a:pPr>
          <a:endParaRPr lang="it-IT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 sz="1400" u="none" strike="noStrike" baseline="0">
          <a:latin typeface="Bookman Old Style"/>
          <a:ea typeface="Bookman Old Style"/>
          <a:cs typeface="Bookman Old Style"/>
        </a:defRPr>
      </a:pPr>
      <a:endParaRPr lang="it-IT"/>
    </a:p>
  </c:txPr>
  <c:externalData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lrMapOvr bg1="lt1" tx1="dk1" bg2="lt2" tx2="dk2" accent1="accent1" accent2="accent2" accent3="accent3" accent4="accent4" accent5="accent5" accent6="accent6" hlink="hlink" folHlink="folHlink"/>
  <c:chart>
    <c:view3D>
      <c:rotX val="35"/>
      <c:hPercent val="75"/>
      <c:depthPercent val="100"/>
      <c:perspective val="30"/>
    </c:view3D>
    <c:plotArea>
      <c:layout>
        <c:manualLayout>
          <c:xMode val="edge"/>
          <c:yMode val="edge"/>
          <c:x val="0.23336471798835035"/>
          <c:y val="0.23116695281714741"/>
          <c:w val="0.51995296814948233"/>
          <c:h val="0.520646290128711"/>
        </c:manualLayout>
      </c:layout>
      <c:pie3DChart>
        <c:varyColors val="1"/>
        <c:ser>
          <c:idx val="0"/>
          <c:order val="0"/>
          <c:spPr>
            <a:ln w="25400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plastic">
              <a:bevelT w="152400" h="152400"/>
              <a:bevelB w="152400" h="152400"/>
            </a:sp3d>
          </c:spPr>
          <c:explosion val="4"/>
          <c:dPt>
            <c:idx val="0"/>
            <c:spPr>
              <a:gradFill flip="none" rotWithShape="1">
                <a:gsLst>
                  <a:gs pos="0">
                    <a:srgbClr val="C00000"/>
                  </a:gs>
                  <a:gs pos="50000">
                    <a:srgbClr val="FF0000"/>
                  </a:gs>
                  <a:gs pos="100000">
                    <a:srgbClr val="FFC000"/>
                  </a:gs>
                </a:gsLst>
                <a:lin ang="8100000" scaled="1"/>
                <a:tileRect/>
              </a:gradFill>
              <a:ln w="254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52400" h="152400"/>
                <a:bevelB w="152400" h="152400"/>
              </a:sp3d>
            </c:spPr>
          </c:dPt>
          <c:dPt>
            <c:idx val="1"/>
            <c:spPr>
              <a:gradFill flip="none" rotWithShape="1">
                <a:gsLst>
                  <a:gs pos="0">
                    <a:srgbClr val="FFC000"/>
                  </a:gs>
                  <a:gs pos="50000">
                    <a:srgbClr val="FFFF00"/>
                  </a:gs>
                  <a:gs pos="100000">
                    <a:srgbClr val="FFFF66"/>
                  </a:gs>
                </a:gsLst>
                <a:lin ang="16200000" scaled="1"/>
                <a:tileRect/>
              </a:gradFill>
              <a:ln w="254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52400" h="152400"/>
                <a:bevelB w="152400" h="152400"/>
              </a:sp3d>
            </c:spPr>
          </c:dPt>
          <c:dPt>
            <c:idx val="2"/>
            <c:spPr>
              <a:gradFill flip="none" rotWithShape="1">
                <a:gsLst>
                  <a:gs pos="0">
                    <a:srgbClr val="7CBF33"/>
                  </a:gs>
                  <a:gs pos="50000">
                    <a:srgbClr val="92D050"/>
                  </a:gs>
                  <a:gs pos="100000">
                    <a:srgbClr val="B4DE86"/>
                  </a:gs>
                </a:gsLst>
                <a:lin ang="10800000" scaled="1"/>
                <a:tileRect/>
              </a:gradFill>
              <a:ln w="254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52400" h="152400"/>
                <a:bevelB w="152400" h="152400"/>
              </a:sp3d>
            </c:spPr>
          </c:dPt>
          <c:dPt>
            <c:idx val="3"/>
            <c:spPr>
              <a:gradFill flip="none" rotWithShape="1">
                <a:gsLst>
                  <a:gs pos="0">
                    <a:srgbClr val="004800"/>
                  </a:gs>
                  <a:gs pos="50000">
                    <a:srgbClr val="007600"/>
                  </a:gs>
                  <a:gs pos="100000">
                    <a:srgbClr val="7EC234"/>
                  </a:gs>
                </a:gsLst>
                <a:lin ang="2700000" scaled="1"/>
                <a:tileRect/>
              </a:gradFill>
              <a:ln w="254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52400" h="152400"/>
                <a:bevelB w="152400" h="152400"/>
              </a:sp3d>
            </c:spPr>
          </c:dPt>
          <c:dPt>
            <c:idx val="4"/>
            <c:spPr>
              <a:gradFill flip="none" rotWithShape="1">
                <a:gsLst>
                  <a:gs pos="0">
                    <a:sysClr val="windowText" lastClr="000000">
                      <a:lumMod val="75000"/>
                      <a:lumOff val="25000"/>
                    </a:sysClr>
                  </a:gs>
                  <a:gs pos="61000">
                    <a:sysClr val="window" lastClr="FFFFFF">
                      <a:lumMod val="50000"/>
                    </a:sysClr>
                  </a:gs>
                  <a:gs pos="100000">
                    <a:sysClr val="window" lastClr="FFFFFF">
                      <a:lumMod val="65000"/>
                    </a:sysClr>
                  </a:gs>
                </a:gsLst>
                <a:lin ang="5400000" scaled="1"/>
                <a:tileRect/>
              </a:gradFill>
              <a:ln w="254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52400" h="152400"/>
                <a:bevelB w="152400" h="152400"/>
              </a:sp3d>
            </c:spPr>
          </c:dPt>
          <c:dLbls>
            <c:numFmt formatCode="0.0%" sourceLinked="0"/>
            <c:spPr>
              <a:effectLst/>
            </c:spPr>
            <c:txPr>
              <a:bodyPr/>
              <a:lstStyle/>
              <a:p>
                <a:pPr>
                  <a:defRPr sz="1400" b="1" u="none" strike="noStrike" baseline="0">
                    <a:latin typeface="Bookman Old Style"/>
                    <a:ea typeface="Bookman Old Style"/>
                    <a:cs typeface="Bookman Old Style"/>
                  </a:defRPr>
                </a:pPr>
                <a:endParaRPr lang="it-IT"/>
              </a:p>
            </c:txPr>
            <c:dLblPos val="outEnd"/>
            <c:showCatName val="1"/>
            <c:showPercent val="1"/>
            <c:separator>
</c:separator>
            <c:showLeaderLines val="1"/>
          </c:dLbls>
          <c:cat>
            <c:strRef>
              <c:f>results!$F$991:$F$994</c:f>
              <c:strCache>
                <c:ptCount val="4"/>
                <c:pt idx="0">
                  <c:v>nullo</c:v>
                </c:pt>
                <c:pt idx="1">
                  <c:v>basso</c:v>
                </c:pt>
                <c:pt idx="2">
                  <c:v>medio</c:v>
                </c:pt>
                <c:pt idx="3">
                  <c:v>alto</c:v>
                </c:pt>
              </c:strCache>
            </c:strRef>
          </c:cat>
          <c:val>
            <c:numRef>
              <c:f>results!$G$991:$G$994</c:f>
              <c:numCache>
                <c:formatCode>0.0%</c:formatCode>
                <c:ptCount val="4"/>
                <c:pt idx="0">
                  <c:v>0.11800000000000002</c:v>
                </c:pt>
                <c:pt idx="1">
                  <c:v>0.12000000000000002</c:v>
                </c:pt>
                <c:pt idx="2">
                  <c:v>0.42400000000000032</c:v>
                </c:pt>
                <c:pt idx="3">
                  <c:v>0.33800000000000047</c:v>
                </c:pt>
              </c:numCache>
            </c:numRef>
          </c:val>
        </c:ser>
      </c:pie3DChart>
      <c:spPr>
        <a:noFill/>
        <a:ln w="25400">
          <a:noFill/>
        </a:ln>
        <a:extLst>
          <a:ext uri="{909E8E84-426E-40DD-AFC4-6F175D3DCCD1}">
            <a14:hiddenFill xmlns="" xmlns:r="http://schemas.openxmlformats.org/officeDocument/2006/relationships" xmlns:a14="http://schemas.microsoft.com/office/drawing/2010/main">
              <a:solidFill>
                <a:srgbClr val="FFFFFF"/>
              </a:solidFill>
            </a14:hiddenFill>
          </a:ext>
        </a:extLst>
      </c:spPr>
    </c:plotArea>
    <c:plotVisOnly val="1"/>
    <c:dispBlanksAs val="zero"/>
  </c:chart>
  <c:spPr>
    <a:noFill/>
    <a:ln>
      <a:noFill/>
    </a:ln>
  </c:spPr>
  <c:externalData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lrMapOvr bg1="lt1" tx1="dk1" bg2="lt2" tx2="dk2" accent1="accent1" accent2="accent2" accent3="accent3" accent4="accent4" accent5="accent5" accent6="accent6" hlink="hlink" folHlink="folHlink"/>
  <c:chart>
    <c:view3D>
      <c:rotX val="35"/>
      <c:hPercent val="75"/>
      <c:depthPercent val="100"/>
      <c:perspective val="30"/>
    </c:view3D>
    <c:plotArea>
      <c:layout>
        <c:manualLayout>
          <c:xMode val="edge"/>
          <c:yMode val="edge"/>
          <c:x val="0.23336471798835035"/>
          <c:y val="0.23116695281714741"/>
          <c:w val="0.51995296814948233"/>
          <c:h val="0.520646290128711"/>
        </c:manualLayout>
      </c:layout>
      <c:pie3DChart>
        <c:varyColors val="1"/>
        <c:ser>
          <c:idx val="0"/>
          <c:order val="0"/>
          <c:spPr>
            <a:ln w="25400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plastic">
              <a:bevelT w="152400" h="152400"/>
              <a:bevelB w="152400" h="152400"/>
            </a:sp3d>
          </c:spPr>
          <c:explosion val="4"/>
          <c:dPt>
            <c:idx val="0"/>
            <c:spPr>
              <a:gradFill flip="none" rotWithShape="1">
                <a:gsLst>
                  <a:gs pos="0">
                    <a:srgbClr val="C00000"/>
                  </a:gs>
                  <a:gs pos="50000">
                    <a:srgbClr val="FF0000"/>
                  </a:gs>
                  <a:gs pos="100000">
                    <a:srgbClr val="FFC000"/>
                  </a:gs>
                </a:gsLst>
                <a:lin ang="8100000" scaled="1"/>
                <a:tileRect/>
              </a:gradFill>
              <a:ln w="254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52400" h="152400"/>
                <a:bevelB w="152400" h="152400"/>
              </a:sp3d>
            </c:spPr>
          </c:dPt>
          <c:dPt>
            <c:idx val="1"/>
            <c:spPr>
              <a:gradFill flip="none" rotWithShape="1">
                <a:gsLst>
                  <a:gs pos="0">
                    <a:srgbClr val="FFC000"/>
                  </a:gs>
                  <a:gs pos="50000">
                    <a:srgbClr val="FFFF00"/>
                  </a:gs>
                  <a:gs pos="100000">
                    <a:srgbClr val="FFFF66"/>
                  </a:gs>
                </a:gsLst>
                <a:lin ang="16200000" scaled="1"/>
                <a:tileRect/>
              </a:gradFill>
              <a:ln w="254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52400" h="152400"/>
                <a:bevelB w="152400" h="152400"/>
              </a:sp3d>
            </c:spPr>
          </c:dPt>
          <c:dPt>
            <c:idx val="2"/>
            <c:spPr>
              <a:gradFill flip="none" rotWithShape="1">
                <a:gsLst>
                  <a:gs pos="0">
                    <a:srgbClr val="7CBF33"/>
                  </a:gs>
                  <a:gs pos="50000">
                    <a:srgbClr val="92D050"/>
                  </a:gs>
                  <a:gs pos="100000">
                    <a:srgbClr val="B4DE86"/>
                  </a:gs>
                </a:gsLst>
                <a:lin ang="10800000" scaled="1"/>
                <a:tileRect/>
              </a:gradFill>
              <a:ln w="254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52400" h="152400"/>
                <a:bevelB w="152400" h="152400"/>
              </a:sp3d>
            </c:spPr>
          </c:dPt>
          <c:dPt>
            <c:idx val="3"/>
            <c:spPr>
              <a:gradFill flip="none" rotWithShape="1">
                <a:gsLst>
                  <a:gs pos="0">
                    <a:srgbClr val="004800"/>
                  </a:gs>
                  <a:gs pos="50000">
                    <a:srgbClr val="007600"/>
                  </a:gs>
                  <a:gs pos="100000">
                    <a:srgbClr val="7EC234"/>
                  </a:gs>
                </a:gsLst>
                <a:lin ang="2700000" scaled="1"/>
                <a:tileRect/>
              </a:gradFill>
              <a:ln w="254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52400" h="152400"/>
                <a:bevelB w="152400" h="152400"/>
              </a:sp3d>
            </c:spPr>
          </c:dPt>
          <c:dPt>
            <c:idx val="4"/>
            <c:spPr>
              <a:gradFill flip="none" rotWithShape="1">
                <a:gsLst>
                  <a:gs pos="0">
                    <a:sysClr val="windowText" lastClr="000000">
                      <a:lumMod val="75000"/>
                      <a:lumOff val="25000"/>
                    </a:sysClr>
                  </a:gs>
                  <a:gs pos="61000">
                    <a:sysClr val="window" lastClr="FFFFFF">
                      <a:lumMod val="50000"/>
                    </a:sysClr>
                  </a:gs>
                  <a:gs pos="100000">
                    <a:sysClr val="window" lastClr="FFFFFF">
                      <a:lumMod val="65000"/>
                    </a:sysClr>
                  </a:gs>
                </a:gsLst>
                <a:lin ang="5400000" scaled="1"/>
                <a:tileRect/>
              </a:gradFill>
              <a:ln w="254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52400" h="152400"/>
                <a:bevelB w="152400" h="152400"/>
              </a:sp3d>
            </c:spPr>
          </c:dPt>
          <c:dLbls>
            <c:numFmt formatCode="0.0%" sourceLinked="0"/>
            <c:spPr>
              <a:effectLst/>
            </c:spPr>
            <c:txPr>
              <a:bodyPr/>
              <a:lstStyle/>
              <a:p>
                <a:pPr>
                  <a:defRPr sz="1400" b="1" u="none" strike="noStrike" baseline="0">
                    <a:latin typeface="Bookman Old Style"/>
                    <a:ea typeface="Bookman Old Style"/>
                    <a:cs typeface="Bookman Old Style"/>
                  </a:defRPr>
                </a:pPr>
                <a:endParaRPr lang="it-IT"/>
              </a:p>
            </c:txPr>
            <c:dLblPos val="outEnd"/>
            <c:showCatName val="1"/>
            <c:showPercent val="1"/>
            <c:separator>
</c:separator>
            <c:showLeaderLines val="1"/>
          </c:dLbls>
          <c:cat>
            <c:strRef>
              <c:f>results!$F$996:$F$999</c:f>
              <c:strCache>
                <c:ptCount val="4"/>
                <c:pt idx="0">
                  <c:v>nullo</c:v>
                </c:pt>
                <c:pt idx="1">
                  <c:v>basso</c:v>
                </c:pt>
                <c:pt idx="2">
                  <c:v>medio</c:v>
                </c:pt>
                <c:pt idx="3">
                  <c:v>alto</c:v>
                </c:pt>
              </c:strCache>
            </c:strRef>
          </c:cat>
          <c:val>
            <c:numRef>
              <c:f>results!$G$996:$G$999</c:f>
              <c:numCache>
                <c:formatCode>0.0%</c:formatCode>
                <c:ptCount val="4"/>
                <c:pt idx="0">
                  <c:v>0.37100000000000033</c:v>
                </c:pt>
                <c:pt idx="1">
                  <c:v>0.14700000000000016</c:v>
                </c:pt>
                <c:pt idx="2">
                  <c:v>0.20800000000000018</c:v>
                </c:pt>
                <c:pt idx="3">
                  <c:v>0.27400000000000002</c:v>
                </c:pt>
              </c:numCache>
            </c:numRef>
          </c:val>
        </c:ser>
      </c:pie3DChart>
      <c:spPr>
        <a:noFill/>
        <a:ln w="25400">
          <a:noFill/>
        </a:ln>
        <a:extLst>
          <a:ext uri="{909E8E84-426E-40DD-AFC4-6F175D3DCCD1}">
            <a14:hiddenFill xmlns="" xmlns:r="http://schemas.openxmlformats.org/officeDocument/2006/relationships" xmlns:a14="http://schemas.microsoft.com/office/drawing/2010/main">
              <a:solidFill>
                <a:srgbClr val="FFFFFF"/>
              </a:solidFill>
            </a14:hiddenFill>
          </a:ext>
        </a:extLst>
      </c:spPr>
    </c:plotArea>
    <c:plotVisOnly val="1"/>
    <c:dispBlanksAs val="zero"/>
  </c:chart>
  <c:spPr>
    <a:noFill/>
    <a:ln>
      <a:noFill/>
    </a:ln>
  </c:spPr>
  <c:externalData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lrMapOvr bg1="lt1" tx1="dk1" bg2="lt2" tx2="dk2" accent1="accent1" accent2="accent2" accent3="accent3" accent4="accent4" accent5="accent5" accent6="accent6" hlink="hlink" folHlink="folHlink"/>
  <c:chart>
    <c:view3D>
      <c:rotX val="35"/>
      <c:hPercent val="75"/>
      <c:depthPercent val="100"/>
      <c:perspective val="30"/>
    </c:view3D>
    <c:plotArea>
      <c:layout>
        <c:manualLayout>
          <c:xMode val="edge"/>
          <c:yMode val="edge"/>
          <c:x val="0.23336471798835035"/>
          <c:y val="0.23116695281714741"/>
          <c:w val="0.51995296814948233"/>
          <c:h val="0.520646290128711"/>
        </c:manualLayout>
      </c:layout>
      <c:pie3DChart>
        <c:varyColors val="1"/>
        <c:ser>
          <c:idx val="0"/>
          <c:order val="0"/>
          <c:spPr>
            <a:ln w="25400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plastic">
              <a:bevelT w="152400" h="152400"/>
              <a:bevelB w="152400" h="152400"/>
            </a:sp3d>
          </c:spPr>
          <c:explosion val="4"/>
          <c:dPt>
            <c:idx val="0"/>
            <c:spPr>
              <a:gradFill flip="none" rotWithShape="1">
                <a:gsLst>
                  <a:gs pos="0">
                    <a:srgbClr val="C00000"/>
                  </a:gs>
                  <a:gs pos="50000">
                    <a:srgbClr val="FF0000"/>
                  </a:gs>
                  <a:gs pos="100000">
                    <a:srgbClr val="FFC000"/>
                  </a:gs>
                </a:gsLst>
                <a:lin ang="8100000" scaled="1"/>
                <a:tileRect/>
              </a:gradFill>
              <a:ln w="254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52400" h="152400"/>
                <a:bevelB w="152400" h="152400"/>
              </a:sp3d>
            </c:spPr>
          </c:dPt>
          <c:dPt>
            <c:idx val="1"/>
            <c:spPr>
              <a:gradFill flip="none" rotWithShape="1">
                <a:gsLst>
                  <a:gs pos="0">
                    <a:srgbClr val="FFC000"/>
                  </a:gs>
                  <a:gs pos="50000">
                    <a:srgbClr val="FFFF00"/>
                  </a:gs>
                  <a:gs pos="100000">
                    <a:srgbClr val="FFFF66"/>
                  </a:gs>
                </a:gsLst>
                <a:lin ang="16200000" scaled="1"/>
                <a:tileRect/>
              </a:gradFill>
              <a:ln w="254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52400" h="152400"/>
                <a:bevelB w="152400" h="152400"/>
              </a:sp3d>
            </c:spPr>
          </c:dPt>
          <c:dPt>
            <c:idx val="2"/>
            <c:spPr>
              <a:gradFill flip="none" rotWithShape="1">
                <a:gsLst>
                  <a:gs pos="0">
                    <a:srgbClr val="7CBF33"/>
                  </a:gs>
                  <a:gs pos="50000">
                    <a:srgbClr val="92D050"/>
                  </a:gs>
                  <a:gs pos="100000">
                    <a:srgbClr val="B4DE86"/>
                  </a:gs>
                </a:gsLst>
                <a:lin ang="10800000" scaled="1"/>
                <a:tileRect/>
              </a:gradFill>
              <a:ln w="254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52400" h="152400"/>
                <a:bevelB w="152400" h="152400"/>
              </a:sp3d>
            </c:spPr>
          </c:dPt>
          <c:dPt>
            <c:idx val="3"/>
            <c:spPr>
              <a:gradFill flip="none" rotWithShape="1">
                <a:gsLst>
                  <a:gs pos="0">
                    <a:srgbClr val="004800"/>
                  </a:gs>
                  <a:gs pos="50000">
                    <a:srgbClr val="007600"/>
                  </a:gs>
                  <a:gs pos="100000">
                    <a:srgbClr val="7EC234"/>
                  </a:gs>
                </a:gsLst>
                <a:lin ang="2700000" scaled="1"/>
                <a:tileRect/>
              </a:gradFill>
              <a:ln w="254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52400" h="152400"/>
                <a:bevelB w="152400" h="152400"/>
              </a:sp3d>
            </c:spPr>
          </c:dPt>
          <c:dPt>
            <c:idx val="4"/>
            <c:spPr>
              <a:gradFill flip="none" rotWithShape="1">
                <a:gsLst>
                  <a:gs pos="0">
                    <a:sysClr val="windowText" lastClr="000000">
                      <a:lumMod val="75000"/>
                      <a:lumOff val="25000"/>
                    </a:sysClr>
                  </a:gs>
                  <a:gs pos="61000">
                    <a:sysClr val="window" lastClr="FFFFFF">
                      <a:lumMod val="50000"/>
                    </a:sysClr>
                  </a:gs>
                  <a:gs pos="100000">
                    <a:sysClr val="window" lastClr="FFFFFF">
                      <a:lumMod val="65000"/>
                    </a:sysClr>
                  </a:gs>
                </a:gsLst>
                <a:lin ang="5400000" scaled="1"/>
                <a:tileRect/>
              </a:gradFill>
              <a:ln w="254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52400" h="152400"/>
                <a:bevelB w="152400" h="152400"/>
              </a:sp3d>
            </c:spPr>
          </c:dPt>
          <c:dLbls>
            <c:numFmt formatCode="0.0%" sourceLinked="0"/>
            <c:spPr>
              <a:effectLst/>
            </c:spPr>
            <c:txPr>
              <a:bodyPr/>
              <a:lstStyle/>
              <a:p>
                <a:pPr>
                  <a:defRPr sz="1400" b="1" u="none" strike="noStrike" baseline="0">
                    <a:latin typeface="Bookman Old Style"/>
                    <a:ea typeface="Bookman Old Style"/>
                    <a:cs typeface="Bookman Old Style"/>
                  </a:defRPr>
                </a:pPr>
                <a:endParaRPr lang="it-IT"/>
              </a:p>
            </c:txPr>
            <c:dLblPos val="outEnd"/>
            <c:showCatName val="1"/>
            <c:showPercent val="1"/>
            <c:separator>
</c:separator>
            <c:showLeaderLines val="1"/>
          </c:dLbls>
          <c:cat>
            <c:strRef>
              <c:f>results!$F$1001:$F$1004</c:f>
              <c:strCache>
                <c:ptCount val="4"/>
                <c:pt idx="0">
                  <c:v>nullo</c:v>
                </c:pt>
                <c:pt idx="1">
                  <c:v>basso</c:v>
                </c:pt>
                <c:pt idx="2">
                  <c:v>medio</c:v>
                </c:pt>
                <c:pt idx="3">
                  <c:v>alto</c:v>
                </c:pt>
              </c:strCache>
            </c:strRef>
          </c:cat>
          <c:val>
            <c:numRef>
              <c:f>results!$G$1001:$G$1004</c:f>
              <c:numCache>
                <c:formatCode>0.0%</c:formatCode>
                <c:ptCount val="4"/>
                <c:pt idx="0">
                  <c:v>0.10700000000000008</c:v>
                </c:pt>
                <c:pt idx="1">
                  <c:v>0.24400000000000016</c:v>
                </c:pt>
                <c:pt idx="2">
                  <c:v>0.32900000000000046</c:v>
                </c:pt>
                <c:pt idx="3">
                  <c:v>0.31900000000000039</c:v>
                </c:pt>
              </c:numCache>
            </c:numRef>
          </c:val>
        </c:ser>
      </c:pie3DChart>
      <c:spPr>
        <a:noFill/>
        <a:ln w="25400">
          <a:noFill/>
        </a:ln>
        <a:extLst>
          <a:ext uri="{909E8E84-426E-40DD-AFC4-6F175D3DCCD1}">
            <a14:hiddenFill xmlns="" xmlns:r="http://schemas.openxmlformats.org/officeDocument/2006/relationships" xmlns:a14="http://schemas.microsoft.com/office/drawing/2010/main">
              <a:solidFill>
                <a:srgbClr val="FFFFFF"/>
              </a:solidFill>
            </a14:hiddenFill>
          </a:ext>
        </a:extLst>
      </c:spPr>
    </c:plotArea>
    <c:plotVisOnly val="1"/>
    <c:dispBlanksAs val="zero"/>
  </c:chart>
  <c:spPr>
    <a:noFill/>
    <a:ln>
      <a:noFill/>
    </a:ln>
  </c:spPr>
  <c:externalData r:id="rId2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lrMapOvr bg1="lt1" tx1="dk1" bg2="lt2" tx2="dk2" accent1="accent1" accent2="accent2" accent3="accent3" accent4="accent4" accent5="accent5" accent6="accent6" hlink="hlink" folHlink="folHlink"/>
  <c:chart>
    <c:view3D>
      <c:rotX val="35"/>
      <c:hPercent val="75"/>
      <c:depthPercent val="100"/>
      <c:perspective val="30"/>
    </c:view3D>
    <c:plotArea>
      <c:layout>
        <c:manualLayout>
          <c:xMode val="edge"/>
          <c:yMode val="edge"/>
          <c:x val="0.23336471798835035"/>
          <c:y val="0.23116695281714741"/>
          <c:w val="0.51995296814948233"/>
          <c:h val="0.520646290128711"/>
        </c:manualLayout>
      </c:layout>
      <c:pie3DChart>
        <c:varyColors val="1"/>
        <c:ser>
          <c:idx val="0"/>
          <c:order val="0"/>
          <c:spPr>
            <a:ln w="25400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plastic">
              <a:bevelT w="152400" h="152400"/>
              <a:bevelB w="152400" h="152400"/>
            </a:sp3d>
          </c:spPr>
          <c:explosion val="4"/>
          <c:dPt>
            <c:idx val="0"/>
            <c:spPr>
              <a:gradFill flip="none" rotWithShape="1">
                <a:gsLst>
                  <a:gs pos="0">
                    <a:srgbClr val="C00000"/>
                  </a:gs>
                  <a:gs pos="50000">
                    <a:srgbClr val="FF0000"/>
                  </a:gs>
                  <a:gs pos="100000">
                    <a:srgbClr val="FFC000"/>
                  </a:gs>
                </a:gsLst>
                <a:lin ang="8100000" scaled="1"/>
                <a:tileRect/>
              </a:gradFill>
              <a:ln w="254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52400" h="152400"/>
                <a:bevelB w="152400" h="152400"/>
              </a:sp3d>
            </c:spPr>
          </c:dPt>
          <c:dPt>
            <c:idx val="1"/>
            <c:spPr>
              <a:gradFill flip="none" rotWithShape="1">
                <a:gsLst>
                  <a:gs pos="0">
                    <a:srgbClr val="FFC000"/>
                  </a:gs>
                  <a:gs pos="50000">
                    <a:srgbClr val="FFFF00"/>
                  </a:gs>
                  <a:gs pos="100000">
                    <a:srgbClr val="FFFF66"/>
                  </a:gs>
                </a:gsLst>
                <a:lin ang="16200000" scaled="1"/>
                <a:tileRect/>
              </a:gradFill>
              <a:ln w="254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52400" h="152400"/>
                <a:bevelB w="152400" h="152400"/>
              </a:sp3d>
            </c:spPr>
          </c:dPt>
          <c:dPt>
            <c:idx val="2"/>
            <c:spPr>
              <a:gradFill flip="none" rotWithShape="1">
                <a:gsLst>
                  <a:gs pos="0">
                    <a:srgbClr val="7CBF33"/>
                  </a:gs>
                  <a:gs pos="50000">
                    <a:srgbClr val="92D050"/>
                  </a:gs>
                  <a:gs pos="100000">
                    <a:srgbClr val="B4DE86"/>
                  </a:gs>
                </a:gsLst>
                <a:lin ang="10800000" scaled="1"/>
                <a:tileRect/>
              </a:gradFill>
              <a:ln w="254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52400" h="152400"/>
                <a:bevelB w="152400" h="152400"/>
              </a:sp3d>
            </c:spPr>
          </c:dPt>
          <c:dPt>
            <c:idx val="3"/>
            <c:spPr>
              <a:gradFill flip="none" rotWithShape="1">
                <a:gsLst>
                  <a:gs pos="0">
                    <a:srgbClr val="004800"/>
                  </a:gs>
                  <a:gs pos="50000">
                    <a:srgbClr val="007600"/>
                  </a:gs>
                  <a:gs pos="100000">
                    <a:srgbClr val="7EC234"/>
                  </a:gs>
                </a:gsLst>
                <a:lin ang="2700000" scaled="1"/>
                <a:tileRect/>
              </a:gradFill>
              <a:ln w="254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52400" h="152400"/>
                <a:bevelB w="152400" h="152400"/>
              </a:sp3d>
            </c:spPr>
          </c:dPt>
          <c:dPt>
            <c:idx val="4"/>
            <c:spPr>
              <a:gradFill flip="none" rotWithShape="1">
                <a:gsLst>
                  <a:gs pos="0">
                    <a:sysClr val="windowText" lastClr="000000">
                      <a:lumMod val="75000"/>
                      <a:lumOff val="25000"/>
                    </a:sysClr>
                  </a:gs>
                  <a:gs pos="61000">
                    <a:sysClr val="window" lastClr="FFFFFF">
                      <a:lumMod val="50000"/>
                    </a:sysClr>
                  </a:gs>
                  <a:gs pos="100000">
                    <a:sysClr val="window" lastClr="FFFFFF">
                      <a:lumMod val="65000"/>
                    </a:sysClr>
                  </a:gs>
                </a:gsLst>
                <a:lin ang="5400000" scaled="1"/>
                <a:tileRect/>
              </a:gradFill>
              <a:ln w="254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52400" h="152400"/>
                <a:bevelB w="152400" h="152400"/>
              </a:sp3d>
            </c:spPr>
          </c:dPt>
          <c:dLbls>
            <c:numFmt formatCode="0.0%" sourceLinked="0"/>
            <c:spPr>
              <a:effectLst/>
            </c:spPr>
            <c:txPr>
              <a:bodyPr/>
              <a:lstStyle/>
              <a:p>
                <a:pPr>
                  <a:defRPr sz="1400" b="1" u="none" strike="noStrike" baseline="0">
                    <a:latin typeface="Bookman Old Style"/>
                    <a:ea typeface="Bookman Old Style"/>
                    <a:cs typeface="Bookman Old Style"/>
                  </a:defRPr>
                </a:pPr>
                <a:endParaRPr lang="it-IT"/>
              </a:p>
            </c:txPr>
            <c:dLblPos val="outEnd"/>
            <c:showCatName val="1"/>
            <c:showPercent val="1"/>
            <c:separator>
</c:separator>
            <c:showLeaderLines val="1"/>
          </c:dLbls>
          <c:cat>
            <c:strRef>
              <c:f>results!$F$1011:$F$1014</c:f>
              <c:strCache>
                <c:ptCount val="4"/>
                <c:pt idx="0">
                  <c:v>nullo</c:v>
                </c:pt>
                <c:pt idx="1">
                  <c:v>basso</c:v>
                </c:pt>
                <c:pt idx="2">
                  <c:v>medio</c:v>
                </c:pt>
                <c:pt idx="3">
                  <c:v>alto</c:v>
                </c:pt>
              </c:strCache>
            </c:strRef>
          </c:cat>
          <c:val>
            <c:numRef>
              <c:f>results!$G$1011:$G$1014</c:f>
              <c:numCache>
                <c:formatCode>0.0%</c:formatCode>
                <c:ptCount val="4"/>
                <c:pt idx="0">
                  <c:v>0.41800000000000032</c:v>
                </c:pt>
                <c:pt idx="1">
                  <c:v>0.24300000000000016</c:v>
                </c:pt>
                <c:pt idx="2">
                  <c:v>0.23100000000000001</c:v>
                </c:pt>
                <c:pt idx="3">
                  <c:v>0.1080000000000001</c:v>
                </c:pt>
              </c:numCache>
            </c:numRef>
          </c:val>
        </c:ser>
      </c:pie3DChart>
      <c:spPr>
        <a:noFill/>
        <a:ln w="25400">
          <a:noFill/>
        </a:ln>
        <a:extLst>
          <a:ext uri="{909E8E84-426E-40DD-AFC4-6F175D3DCCD1}">
            <a14:hiddenFill xmlns="" xmlns:r="http://schemas.openxmlformats.org/officeDocument/2006/relationships" xmlns:a14="http://schemas.microsoft.com/office/drawing/2010/main">
              <a:solidFill>
                <a:srgbClr val="FFFFFF"/>
              </a:solidFill>
            </a14:hiddenFill>
          </a:ext>
        </a:extLst>
      </c:spPr>
    </c:plotArea>
    <c:plotVisOnly val="1"/>
    <c:dispBlanksAs val="zero"/>
  </c:chart>
  <c:spPr>
    <a:noFill/>
    <a:ln>
      <a:noFill/>
    </a:ln>
  </c:spPr>
  <c:externalData r:id="rId2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lrMapOvr bg1="lt1" tx1="dk1" bg2="lt2" tx2="dk2" accent1="accent1" accent2="accent2" accent3="accent3" accent4="accent4" accent5="accent5" accent6="accent6" hlink="hlink" folHlink="folHlink"/>
  <c:chart>
    <c:view3D>
      <c:rotX val="35"/>
      <c:hPercent val="75"/>
      <c:depthPercent val="100"/>
      <c:perspective val="30"/>
    </c:view3D>
    <c:plotArea>
      <c:layout>
        <c:manualLayout>
          <c:xMode val="edge"/>
          <c:yMode val="edge"/>
          <c:x val="0.23336471798835035"/>
          <c:y val="0.23116695281714741"/>
          <c:w val="0.51995296814948233"/>
          <c:h val="0.520646290128711"/>
        </c:manualLayout>
      </c:layout>
      <c:pie3DChart>
        <c:varyColors val="1"/>
        <c:ser>
          <c:idx val="0"/>
          <c:order val="0"/>
          <c:spPr>
            <a:ln w="25400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plastic">
              <a:bevelT w="152400" h="152400"/>
              <a:bevelB w="152400" h="152400"/>
            </a:sp3d>
          </c:spPr>
          <c:explosion val="4"/>
          <c:dPt>
            <c:idx val="0"/>
            <c:spPr>
              <a:gradFill flip="none" rotWithShape="1">
                <a:gsLst>
                  <a:gs pos="0">
                    <a:srgbClr val="C00000"/>
                  </a:gs>
                  <a:gs pos="50000">
                    <a:srgbClr val="FF0000"/>
                  </a:gs>
                  <a:gs pos="100000">
                    <a:srgbClr val="FFC000"/>
                  </a:gs>
                </a:gsLst>
                <a:lin ang="8100000" scaled="1"/>
                <a:tileRect/>
              </a:gradFill>
              <a:ln w="254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52400" h="152400"/>
                <a:bevelB w="152400" h="152400"/>
              </a:sp3d>
            </c:spPr>
          </c:dPt>
          <c:dPt>
            <c:idx val="1"/>
            <c:spPr>
              <a:gradFill flip="none" rotWithShape="1">
                <a:gsLst>
                  <a:gs pos="0">
                    <a:srgbClr val="FFC000"/>
                  </a:gs>
                  <a:gs pos="50000">
                    <a:srgbClr val="FFFF00"/>
                  </a:gs>
                  <a:gs pos="100000">
                    <a:srgbClr val="FFFF66"/>
                  </a:gs>
                </a:gsLst>
                <a:lin ang="16200000" scaled="1"/>
                <a:tileRect/>
              </a:gradFill>
              <a:ln w="254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52400" h="152400"/>
                <a:bevelB w="152400" h="152400"/>
              </a:sp3d>
            </c:spPr>
          </c:dPt>
          <c:dPt>
            <c:idx val="2"/>
            <c:spPr>
              <a:gradFill flip="none" rotWithShape="1">
                <a:gsLst>
                  <a:gs pos="0">
                    <a:srgbClr val="7CBF33"/>
                  </a:gs>
                  <a:gs pos="50000">
                    <a:srgbClr val="92D050"/>
                  </a:gs>
                  <a:gs pos="100000">
                    <a:srgbClr val="B4DE86"/>
                  </a:gs>
                </a:gsLst>
                <a:lin ang="10800000" scaled="1"/>
                <a:tileRect/>
              </a:gradFill>
              <a:ln w="254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52400" h="152400"/>
                <a:bevelB w="152400" h="152400"/>
              </a:sp3d>
            </c:spPr>
          </c:dPt>
          <c:dPt>
            <c:idx val="3"/>
            <c:spPr>
              <a:gradFill flip="none" rotWithShape="1">
                <a:gsLst>
                  <a:gs pos="0">
                    <a:srgbClr val="004800"/>
                  </a:gs>
                  <a:gs pos="50000">
                    <a:srgbClr val="007600"/>
                  </a:gs>
                  <a:gs pos="100000">
                    <a:srgbClr val="7EC234"/>
                  </a:gs>
                </a:gsLst>
                <a:lin ang="2700000" scaled="1"/>
                <a:tileRect/>
              </a:gradFill>
              <a:ln w="254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52400" h="152400"/>
                <a:bevelB w="152400" h="152400"/>
              </a:sp3d>
            </c:spPr>
          </c:dPt>
          <c:dPt>
            <c:idx val="4"/>
            <c:spPr>
              <a:gradFill flip="none" rotWithShape="1">
                <a:gsLst>
                  <a:gs pos="0">
                    <a:sysClr val="windowText" lastClr="000000">
                      <a:lumMod val="75000"/>
                      <a:lumOff val="25000"/>
                    </a:sysClr>
                  </a:gs>
                  <a:gs pos="61000">
                    <a:sysClr val="window" lastClr="FFFFFF">
                      <a:lumMod val="50000"/>
                    </a:sysClr>
                  </a:gs>
                  <a:gs pos="100000">
                    <a:sysClr val="window" lastClr="FFFFFF">
                      <a:lumMod val="65000"/>
                    </a:sysClr>
                  </a:gs>
                </a:gsLst>
                <a:lin ang="5400000" scaled="1"/>
                <a:tileRect/>
              </a:gradFill>
              <a:ln w="254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52400" h="152400"/>
                <a:bevelB w="152400" h="152400"/>
              </a:sp3d>
            </c:spPr>
          </c:dPt>
          <c:dLbls>
            <c:numFmt formatCode="0.0%" sourceLinked="0"/>
            <c:spPr>
              <a:effectLst/>
            </c:spPr>
            <c:txPr>
              <a:bodyPr/>
              <a:lstStyle/>
              <a:p>
                <a:pPr>
                  <a:defRPr sz="1400" b="1" u="none" strike="noStrike" baseline="0">
                    <a:latin typeface="Bookman Old Style"/>
                    <a:ea typeface="Bookman Old Style"/>
                    <a:cs typeface="Bookman Old Style"/>
                  </a:defRPr>
                </a:pPr>
                <a:endParaRPr lang="it-IT"/>
              </a:p>
            </c:txPr>
            <c:dLblPos val="outEnd"/>
            <c:showCatName val="1"/>
            <c:showPercent val="1"/>
            <c:separator>
</c:separator>
            <c:showLeaderLines val="1"/>
          </c:dLbls>
          <c:cat>
            <c:strRef>
              <c:f>results!$F$1016:$F$1019</c:f>
              <c:strCache>
                <c:ptCount val="4"/>
                <c:pt idx="0">
                  <c:v>nullo</c:v>
                </c:pt>
                <c:pt idx="1">
                  <c:v>basso</c:v>
                </c:pt>
                <c:pt idx="2">
                  <c:v>medio</c:v>
                </c:pt>
                <c:pt idx="3">
                  <c:v>alto</c:v>
                </c:pt>
              </c:strCache>
            </c:strRef>
          </c:cat>
          <c:val>
            <c:numRef>
              <c:f>results!$G$1016:$G$1019</c:f>
              <c:numCache>
                <c:formatCode>0.0%</c:formatCode>
                <c:ptCount val="4"/>
                <c:pt idx="0">
                  <c:v>0.18700000000000017</c:v>
                </c:pt>
                <c:pt idx="1">
                  <c:v>0.33700000000000047</c:v>
                </c:pt>
                <c:pt idx="2">
                  <c:v>0.35200000000000031</c:v>
                </c:pt>
                <c:pt idx="3">
                  <c:v>0.1230000000000001</c:v>
                </c:pt>
              </c:numCache>
            </c:numRef>
          </c:val>
        </c:ser>
      </c:pie3DChart>
      <c:spPr>
        <a:noFill/>
        <a:ln w="25400">
          <a:noFill/>
        </a:ln>
        <a:extLst>
          <a:ext uri="{909E8E84-426E-40DD-AFC4-6F175D3DCCD1}">
            <a14:hiddenFill xmlns="" xmlns:r="http://schemas.openxmlformats.org/officeDocument/2006/relationships" xmlns:a14="http://schemas.microsoft.com/office/drawing/2010/main">
              <a:solidFill>
                <a:srgbClr val="FFFFFF"/>
              </a:solidFill>
            </a14:hiddenFill>
          </a:ext>
        </a:extLst>
      </c:spPr>
    </c:plotArea>
    <c:plotVisOnly val="1"/>
    <c:dispBlanksAs val="zero"/>
  </c:chart>
  <c:spPr>
    <a:noFill/>
    <a:ln>
      <a:noFill/>
    </a:ln>
  </c:spPr>
  <c:externalData r:id="rId2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lrMapOvr bg1="lt1" tx1="dk1" bg2="lt2" tx2="dk2" accent1="accent1" accent2="accent2" accent3="accent3" accent4="accent4" accent5="accent5" accent6="accent6" hlink="hlink" folHlink="folHlink"/>
  <c:chart>
    <c:view3D>
      <c:rotX val="35"/>
      <c:hPercent val="75"/>
      <c:depthPercent val="100"/>
      <c:perspective val="30"/>
    </c:view3D>
    <c:plotArea>
      <c:layout>
        <c:manualLayout>
          <c:xMode val="edge"/>
          <c:yMode val="edge"/>
          <c:x val="0.23336471798835035"/>
          <c:y val="0.23116695281714741"/>
          <c:w val="0.51995296814948233"/>
          <c:h val="0.520646290128711"/>
        </c:manualLayout>
      </c:layout>
      <c:pie3DChart>
        <c:varyColors val="1"/>
        <c:ser>
          <c:idx val="0"/>
          <c:order val="0"/>
          <c:spPr>
            <a:ln w="25400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plastic">
              <a:bevelT w="152400" h="152400"/>
              <a:bevelB w="152400" h="152400"/>
            </a:sp3d>
          </c:spPr>
          <c:explosion val="4"/>
          <c:dPt>
            <c:idx val="0"/>
            <c:spPr>
              <a:gradFill flip="none" rotWithShape="1">
                <a:gsLst>
                  <a:gs pos="0">
                    <a:srgbClr val="C00000"/>
                  </a:gs>
                  <a:gs pos="50000">
                    <a:srgbClr val="FF0000"/>
                  </a:gs>
                  <a:gs pos="100000">
                    <a:srgbClr val="FFC000"/>
                  </a:gs>
                </a:gsLst>
                <a:lin ang="8100000" scaled="1"/>
                <a:tileRect/>
              </a:gradFill>
              <a:ln w="254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52400" h="152400"/>
                <a:bevelB w="152400" h="152400"/>
              </a:sp3d>
            </c:spPr>
          </c:dPt>
          <c:dPt>
            <c:idx val="1"/>
            <c:spPr>
              <a:gradFill flip="none" rotWithShape="1">
                <a:gsLst>
                  <a:gs pos="0">
                    <a:srgbClr val="FFC000"/>
                  </a:gs>
                  <a:gs pos="50000">
                    <a:srgbClr val="FFFF00"/>
                  </a:gs>
                  <a:gs pos="100000">
                    <a:srgbClr val="FFFF66"/>
                  </a:gs>
                </a:gsLst>
                <a:lin ang="16200000" scaled="1"/>
                <a:tileRect/>
              </a:gradFill>
              <a:ln w="254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52400" h="152400"/>
                <a:bevelB w="152400" h="152400"/>
              </a:sp3d>
            </c:spPr>
          </c:dPt>
          <c:dPt>
            <c:idx val="2"/>
            <c:spPr>
              <a:gradFill flip="none" rotWithShape="1">
                <a:gsLst>
                  <a:gs pos="0">
                    <a:srgbClr val="7CBF33"/>
                  </a:gs>
                  <a:gs pos="50000">
                    <a:srgbClr val="92D050"/>
                  </a:gs>
                  <a:gs pos="100000">
                    <a:srgbClr val="B4DE86"/>
                  </a:gs>
                </a:gsLst>
                <a:lin ang="10800000" scaled="1"/>
                <a:tileRect/>
              </a:gradFill>
              <a:ln w="254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52400" h="152400"/>
                <a:bevelB w="152400" h="152400"/>
              </a:sp3d>
            </c:spPr>
          </c:dPt>
          <c:dPt>
            <c:idx val="3"/>
            <c:spPr>
              <a:gradFill flip="none" rotWithShape="1">
                <a:gsLst>
                  <a:gs pos="0">
                    <a:srgbClr val="004800"/>
                  </a:gs>
                  <a:gs pos="50000">
                    <a:srgbClr val="007600"/>
                  </a:gs>
                  <a:gs pos="100000">
                    <a:srgbClr val="7EC234"/>
                  </a:gs>
                </a:gsLst>
                <a:lin ang="2700000" scaled="1"/>
                <a:tileRect/>
              </a:gradFill>
              <a:ln w="254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52400" h="152400"/>
                <a:bevelB w="152400" h="152400"/>
              </a:sp3d>
            </c:spPr>
          </c:dPt>
          <c:dPt>
            <c:idx val="4"/>
            <c:spPr>
              <a:gradFill flip="none" rotWithShape="1">
                <a:gsLst>
                  <a:gs pos="0">
                    <a:sysClr val="windowText" lastClr="000000">
                      <a:lumMod val="75000"/>
                      <a:lumOff val="25000"/>
                    </a:sysClr>
                  </a:gs>
                  <a:gs pos="61000">
                    <a:sysClr val="window" lastClr="FFFFFF">
                      <a:lumMod val="50000"/>
                    </a:sysClr>
                  </a:gs>
                  <a:gs pos="100000">
                    <a:sysClr val="window" lastClr="FFFFFF">
                      <a:lumMod val="65000"/>
                    </a:sysClr>
                  </a:gs>
                </a:gsLst>
                <a:lin ang="5400000" scaled="1"/>
                <a:tileRect/>
              </a:gradFill>
              <a:ln w="254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52400" h="152400"/>
                <a:bevelB w="152400" h="152400"/>
              </a:sp3d>
            </c:spPr>
          </c:dPt>
          <c:dLbls>
            <c:numFmt formatCode="0.0%" sourceLinked="0"/>
            <c:spPr>
              <a:effectLst/>
            </c:spPr>
            <c:txPr>
              <a:bodyPr/>
              <a:lstStyle/>
              <a:p>
                <a:pPr>
                  <a:defRPr sz="1400" b="1" u="none" strike="noStrike" baseline="0">
                    <a:latin typeface="Bookman Old Style"/>
                    <a:ea typeface="Bookman Old Style"/>
                    <a:cs typeface="Bookman Old Style"/>
                  </a:defRPr>
                </a:pPr>
                <a:endParaRPr lang="it-IT"/>
              </a:p>
            </c:txPr>
            <c:dLblPos val="outEnd"/>
            <c:showCatName val="1"/>
            <c:showPercent val="1"/>
            <c:separator>
</c:separator>
            <c:showLeaderLines val="1"/>
          </c:dLbls>
          <c:cat>
            <c:strRef>
              <c:f>results!$F$1026:$F$1029</c:f>
              <c:strCache>
                <c:ptCount val="4"/>
                <c:pt idx="0">
                  <c:v>nullo</c:v>
                </c:pt>
                <c:pt idx="1">
                  <c:v>basso</c:v>
                </c:pt>
                <c:pt idx="2">
                  <c:v>medio</c:v>
                </c:pt>
                <c:pt idx="3">
                  <c:v>alto</c:v>
                </c:pt>
              </c:strCache>
            </c:strRef>
          </c:cat>
          <c:val>
            <c:numRef>
              <c:f>results!$G$1026:$G$1029</c:f>
              <c:numCache>
                <c:formatCode>0.0%</c:formatCode>
                <c:ptCount val="4"/>
                <c:pt idx="0">
                  <c:v>0.34500000000000008</c:v>
                </c:pt>
                <c:pt idx="1">
                  <c:v>0.13200000000000001</c:v>
                </c:pt>
                <c:pt idx="2">
                  <c:v>0.23500000000000001</c:v>
                </c:pt>
                <c:pt idx="3">
                  <c:v>0.28800000000000031</c:v>
                </c:pt>
              </c:numCache>
            </c:numRef>
          </c:val>
        </c:ser>
      </c:pie3DChart>
      <c:spPr>
        <a:noFill/>
        <a:ln w="25400">
          <a:noFill/>
        </a:ln>
        <a:extLst>
          <a:ext uri="{909E8E84-426E-40DD-AFC4-6F175D3DCCD1}">
            <a14:hiddenFill xmlns="" xmlns:r="http://schemas.openxmlformats.org/officeDocument/2006/relationships" xmlns:a14="http://schemas.microsoft.com/office/drawing/2010/main">
              <a:solidFill>
                <a:srgbClr val="FFFFFF"/>
              </a:solidFill>
            </a14:hiddenFill>
          </a:ext>
        </a:extLst>
      </c:spPr>
    </c:plotArea>
    <c:plotVisOnly val="1"/>
    <c:dispBlanksAs val="zero"/>
  </c:chart>
  <c:spPr>
    <a:noFill/>
    <a:ln>
      <a:noFill/>
    </a:ln>
  </c:spPr>
  <c:externalData r:id="rId2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26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6141349615234662E-2"/>
          <c:y val="8.7065099511474675E-2"/>
          <c:w val="0.93021463278556682"/>
          <c:h val="0.59925830451330642"/>
        </c:manualLayout>
      </c:layout>
      <c:barChart>
        <c:barDir val="col"/>
        <c:grouping val="percentStacked"/>
        <c:ser>
          <c:idx val="0"/>
          <c:order val="0"/>
          <c:tx>
            <c:strRef>
              <c:f>'[OdG results.xlsx]results'!$H$1026</c:f>
              <c:strCache>
                <c:ptCount val="1"/>
                <c:pt idx="0">
                  <c:v>nullo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1"/>
              <c:delete val="1"/>
            </c:dLbl>
            <c:dLbl>
              <c:idx val="5"/>
              <c:delete val="1"/>
            </c:dLbl>
            <c:dLbl>
              <c:idx val="10"/>
              <c:delete val="1"/>
            </c:dLbl>
            <c:dLbl>
              <c:idx val="13"/>
              <c:delete val="1"/>
            </c:dLbl>
            <c:dLblPos val="ctr"/>
            <c:showVal val="1"/>
          </c:dLbls>
          <c:cat>
            <c:strLit>
              <c:ptCount val="18"/>
              <c:pt idx="0">
                <c:v>Totale</c:v>
              </c:pt>
              <c:pt idx="2">
                <c:v>Professionisti</c:v>
              </c:pt>
              <c:pt idx="3">
                <c:v>Pubblicisti</c:v>
              </c:pt>
              <c:pt idx="4">
                <c:v>Praticanti/altro</c:v>
              </c:pt>
              <c:pt idx="6">
                <c:v>&lt;40enni</c:v>
              </c:pt>
              <c:pt idx="7">
                <c:v>40-49enni</c:v>
              </c:pt>
              <c:pt idx="8">
                <c:v>50-59enni</c:v>
              </c:pt>
              <c:pt idx="9">
                <c:v>60+enni</c:v>
              </c:pt>
              <c:pt idx="11">
                <c:v>Uomini</c:v>
              </c:pt>
              <c:pt idx="12">
                <c:v>Donne</c:v>
              </c:pt>
              <c:pt idx="14">
                <c:v>Nord-ovest</c:v>
              </c:pt>
              <c:pt idx="15">
                <c:v>Nord-est</c:v>
              </c:pt>
              <c:pt idx="16">
                <c:v>Centro</c:v>
              </c:pt>
              <c:pt idx="17">
                <c:v>Sud</c:v>
              </c:pt>
            </c:strLit>
          </c:cat>
          <c:val>
            <c:numRef>
              <c:f>'[OdG results.xlsx]results'!$I$1026:$Z$1026</c:f>
              <c:numCache>
                <c:formatCode>General</c:formatCode>
                <c:ptCount val="18"/>
                <c:pt idx="0" formatCode="0.0%">
                  <c:v>0.34500000000000008</c:v>
                </c:pt>
                <c:pt idx="2" formatCode="0%">
                  <c:v>0.36100000000000032</c:v>
                </c:pt>
                <c:pt idx="3" formatCode="0%">
                  <c:v>0.3250000000000004</c:v>
                </c:pt>
                <c:pt idx="4" formatCode="0%">
                  <c:v>0.31600000000000039</c:v>
                </c:pt>
                <c:pt idx="6" formatCode="0%">
                  <c:v>0.42100000000000032</c:v>
                </c:pt>
                <c:pt idx="7" formatCode="0%">
                  <c:v>0.36500000000000032</c:v>
                </c:pt>
                <c:pt idx="8" formatCode="0%">
                  <c:v>0.30900000000000033</c:v>
                </c:pt>
                <c:pt idx="9" formatCode="0%">
                  <c:v>0.26300000000000001</c:v>
                </c:pt>
                <c:pt idx="11" formatCode="0%">
                  <c:v>0.34600000000000031</c:v>
                </c:pt>
                <c:pt idx="12" formatCode="0%">
                  <c:v>0.34300000000000008</c:v>
                </c:pt>
                <c:pt idx="14" formatCode="0%">
                  <c:v>0.34400000000000008</c:v>
                </c:pt>
                <c:pt idx="15" formatCode="0%">
                  <c:v>0.41100000000000031</c:v>
                </c:pt>
                <c:pt idx="16" formatCode="0%">
                  <c:v>0.34700000000000031</c:v>
                </c:pt>
                <c:pt idx="17" formatCode="0%">
                  <c:v>0.28400000000000031</c:v>
                </c:pt>
              </c:numCache>
            </c:numRef>
          </c:val>
        </c:ser>
        <c:ser>
          <c:idx val="1"/>
          <c:order val="1"/>
          <c:tx>
            <c:strRef>
              <c:f>'[OdG results.xlsx]results'!$H$1027</c:f>
              <c:strCache>
                <c:ptCount val="1"/>
                <c:pt idx="0">
                  <c:v>basso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1"/>
              <c:delete val="1"/>
            </c:dLbl>
            <c:dLbl>
              <c:idx val="5"/>
              <c:delete val="1"/>
            </c:dLbl>
            <c:dLbl>
              <c:idx val="10"/>
              <c:delete val="1"/>
            </c:dLbl>
            <c:dLbl>
              <c:idx val="13"/>
              <c:delete val="1"/>
            </c:dLbl>
            <c:dLblPos val="ctr"/>
            <c:showVal val="1"/>
          </c:dLbls>
          <c:cat>
            <c:strLit>
              <c:ptCount val="18"/>
              <c:pt idx="0">
                <c:v>Totale</c:v>
              </c:pt>
              <c:pt idx="2">
                <c:v>Professionisti</c:v>
              </c:pt>
              <c:pt idx="3">
                <c:v>Pubblicisti</c:v>
              </c:pt>
              <c:pt idx="4">
                <c:v>Praticanti/altro</c:v>
              </c:pt>
              <c:pt idx="6">
                <c:v>&lt;40enni</c:v>
              </c:pt>
              <c:pt idx="7">
                <c:v>40-49enni</c:v>
              </c:pt>
              <c:pt idx="8">
                <c:v>50-59enni</c:v>
              </c:pt>
              <c:pt idx="9">
                <c:v>60+enni</c:v>
              </c:pt>
              <c:pt idx="11">
                <c:v>Uomini</c:v>
              </c:pt>
              <c:pt idx="12">
                <c:v>Donne</c:v>
              </c:pt>
              <c:pt idx="14">
                <c:v>Nord-ovest</c:v>
              </c:pt>
              <c:pt idx="15">
                <c:v>Nord-est</c:v>
              </c:pt>
              <c:pt idx="16">
                <c:v>Centro</c:v>
              </c:pt>
              <c:pt idx="17">
                <c:v>Sud</c:v>
              </c:pt>
            </c:strLit>
          </c:cat>
          <c:val>
            <c:numRef>
              <c:f>'[OdG results.xlsx]results'!$I$1027:$Z$1027</c:f>
              <c:numCache>
                <c:formatCode>General</c:formatCode>
                <c:ptCount val="18"/>
                <c:pt idx="0" formatCode="0.0%">
                  <c:v>0.13200000000000001</c:v>
                </c:pt>
                <c:pt idx="2" formatCode="0%">
                  <c:v>0.14100000000000001</c:v>
                </c:pt>
                <c:pt idx="3" formatCode="0%">
                  <c:v>0.11800000000000002</c:v>
                </c:pt>
                <c:pt idx="4" formatCode="0%">
                  <c:v>0.13200000000000001</c:v>
                </c:pt>
                <c:pt idx="6" formatCode="0%">
                  <c:v>0.15900000000000017</c:v>
                </c:pt>
                <c:pt idx="7" formatCode="0%">
                  <c:v>0.13200000000000001</c:v>
                </c:pt>
                <c:pt idx="8" formatCode="0%">
                  <c:v>0.11800000000000002</c:v>
                </c:pt>
                <c:pt idx="9" formatCode="0%">
                  <c:v>0.1230000000000001</c:v>
                </c:pt>
                <c:pt idx="11" formatCode="0%">
                  <c:v>0.13500000000000001</c:v>
                </c:pt>
                <c:pt idx="12" formatCode="0%">
                  <c:v>0.127</c:v>
                </c:pt>
                <c:pt idx="14" formatCode="0%">
                  <c:v>0.113</c:v>
                </c:pt>
                <c:pt idx="15" formatCode="0%">
                  <c:v>0.13900000000000001</c:v>
                </c:pt>
                <c:pt idx="16" formatCode="0%">
                  <c:v>0.13500000000000001</c:v>
                </c:pt>
                <c:pt idx="17" formatCode="0%">
                  <c:v>0.15500000000000017</c:v>
                </c:pt>
              </c:numCache>
            </c:numRef>
          </c:val>
        </c:ser>
        <c:ser>
          <c:idx val="2"/>
          <c:order val="2"/>
          <c:tx>
            <c:strRef>
              <c:f>'[OdG results.xlsx]results'!$H$1028</c:f>
              <c:strCache>
                <c:ptCount val="1"/>
                <c:pt idx="0">
                  <c:v>medio</c:v>
                </c:pt>
              </c:strCache>
            </c:strRef>
          </c:tx>
          <c:spPr>
            <a:solidFill>
              <a:srgbClr val="93D050"/>
            </a:solidFill>
          </c:spPr>
          <c:dLbls>
            <c:dLbl>
              <c:idx val="1"/>
              <c:delete val="1"/>
            </c:dLbl>
            <c:dLbl>
              <c:idx val="5"/>
              <c:delete val="1"/>
            </c:dLbl>
            <c:dLbl>
              <c:idx val="10"/>
              <c:delete val="1"/>
            </c:dLbl>
            <c:dLbl>
              <c:idx val="13"/>
              <c:delete val="1"/>
            </c:dLbl>
            <c:dLblPos val="ctr"/>
            <c:showVal val="1"/>
          </c:dLbls>
          <c:cat>
            <c:strLit>
              <c:ptCount val="18"/>
              <c:pt idx="0">
                <c:v>Totale</c:v>
              </c:pt>
              <c:pt idx="2">
                <c:v>Professionisti</c:v>
              </c:pt>
              <c:pt idx="3">
                <c:v>Pubblicisti</c:v>
              </c:pt>
              <c:pt idx="4">
                <c:v>Praticanti/altro</c:v>
              </c:pt>
              <c:pt idx="6">
                <c:v>&lt;40enni</c:v>
              </c:pt>
              <c:pt idx="7">
                <c:v>40-49enni</c:v>
              </c:pt>
              <c:pt idx="8">
                <c:v>50-59enni</c:v>
              </c:pt>
              <c:pt idx="9">
                <c:v>60+enni</c:v>
              </c:pt>
              <c:pt idx="11">
                <c:v>Uomini</c:v>
              </c:pt>
              <c:pt idx="12">
                <c:v>Donne</c:v>
              </c:pt>
              <c:pt idx="14">
                <c:v>Nord-ovest</c:v>
              </c:pt>
              <c:pt idx="15">
                <c:v>Nord-est</c:v>
              </c:pt>
              <c:pt idx="16">
                <c:v>Centro</c:v>
              </c:pt>
              <c:pt idx="17">
                <c:v>Sud</c:v>
              </c:pt>
            </c:strLit>
          </c:cat>
          <c:val>
            <c:numRef>
              <c:f>'[OdG results.xlsx]results'!$I$1028:$Z$1028</c:f>
              <c:numCache>
                <c:formatCode>General</c:formatCode>
                <c:ptCount val="18"/>
                <c:pt idx="0" formatCode="0.0%">
                  <c:v>0.23500000000000001</c:v>
                </c:pt>
                <c:pt idx="2" formatCode="0%">
                  <c:v>0.23600000000000004</c:v>
                </c:pt>
                <c:pt idx="3" formatCode="0%">
                  <c:v>0.222</c:v>
                </c:pt>
                <c:pt idx="4" formatCode="0%">
                  <c:v>0.28900000000000031</c:v>
                </c:pt>
                <c:pt idx="6" formatCode="0%">
                  <c:v>0.23</c:v>
                </c:pt>
                <c:pt idx="7" formatCode="0%">
                  <c:v>0.23100000000000001</c:v>
                </c:pt>
                <c:pt idx="8" formatCode="0%">
                  <c:v>0.25600000000000001</c:v>
                </c:pt>
                <c:pt idx="9" formatCode="0%">
                  <c:v>0.20300000000000001</c:v>
                </c:pt>
                <c:pt idx="11" formatCode="0%">
                  <c:v>0.24900000000000017</c:v>
                </c:pt>
                <c:pt idx="12" formatCode="0%">
                  <c:v>0.21000000000000016</c:v>
                </c:pt>
                <c:pt idx="14" formatCode="0%">
                  <c:v>0.23700000000000004</c:v>
                </c:pt>
                <c:pt idx="15" formatCode="0%">
                  <c:v>0.23200000000000001</c:v>
                </c:pt>
                <c:pt idx="16" formatCode="0%">
                  <c:v>0.221</c:v>
                </c:pt>
                <c:pt idx="17" formatCode="0%">
                  <c:v>0.25800000000000001</c:v>
                </c:pt>
              </c:numCache>
            </c:numRef>
          </c:val>
        </c:ser>
        <c:ser>
          <c:idx val="3"/>
          <c:order val="3"/>
          <c:tx>
            <c:strRef>
              <c:f>'[OdG results.xlsx]results'!$H$1029</c:f>
              <c:strCache>
                <c:ptCount val="1"/>
                <c:pt idx="0">
                  <c:v>alto</c:v>
                </c:pt>
              </c:strCache>
            </c:strRef>
          </c:tx>
          <c:spPr>
            <a:solidFill>
              <a:srgbClr val="006600"/>
            </a:solidFill>
          </c:spPr>
          <c:dLbls>
            <c:dLbl>
              <c:idx val="1"/>
              <c:delete val="1"/>
            </c:dLbl>
            <c:dLbl>
              <c:idx val="5"/>
              <c:delete val="1"/>
            </c:dLbl>
            <c:dLbl>
              <c:idx val="10"/>
              <c:delete val="1"/>
            </c:dLbl>
            <c:dLbl>
              <c:idx val="13"/>
              <c:delete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it-IT"/>
              </a:p>
            </c:txPr>
            <c:dLblPos val="ctr"/>
            <c:showVal val="1"/>
          </c:dLbls>
          <c:cat>
            <c:strLit>
              <c:ptCount val="18"/>
              <c:pt idx="0">
                <c:v>Totale</c:v>
              </c:pt>
              <c:pt idx="2">
                <c:v>Professionisti</c:v>
              </c:pt>
              <c:pt idx="3">
                <c:v>Pubblicisti</c:v>
              </c:pt>
              <c:pt idx="4">
                <c:v>Praticanti/altro</c:v>
              </c:pt>
              <c:pt idx="6">
                <c:v>&lt;40enni</c:v>
              </c:pt>
              <c:pt idx="7">
                <c:v>40-49enni</c:v>
              </c:pt>
              <c:pt idx="8">
                <c:v>50-59enni</c:v>
              </c:pt>
              <c:pt idx="9">
                <c:v>60+enni</c:v>
              </c:pt>
              <c:pt idx="11">
                <c:v>Uomini</c:v>
              </c:pt>
              <c:pt idx="12">
                <c:v>Donne</c:v>
              </c:pt>
              <c:pt idx="14">
                <c:v>Nord-ovest</c:v>
              </c:pt>
              <c:pt idx="15">
                <c:v>Nord-est</c:v>
              </c:pt>
              <c:pt idx="16">
                <c:v>Centro</c:v>
              </c:pt>
              <c:pt idx="17">
                <c:v>Sud</c:v>
              </c:pt>
            </c:strLit>
          </c:cat>
          <c:val>
            <c:numRef>
              <c:f>'[OdG results.xlsx]results'!$I$1029:$Z$1029</c:f>
              <c:numCache>
                <c:formatCode>General</c:formatCode>
                <c:ptCount val="18"/>
                <c:pt idx="0" formatCode="0.0%">
                  <c:v>0.28800000000000031</c:v>
                </c:pt>
                <c:pt idx="2" formatCode="0%">
                  <c:v>0.26200000000000001</c:v>
                </c:pt>
                <c:pt idx="3" formatCode="0%">
                  <c:v>0.33500000000000046</c:v>
                </c:pt>
                <c:pt idx="4" formatCode="0%">
                  <c:v>0.26300000000000001</c:v>
                </c:pt>
                <c:pt idx="6" formatCode="0%">
                  <c:v>0.19</c:v>
                </c:pt>
                <c:pt idx="7" formatCode="0%">
                  <c:v>0.27200000000000002</c:v>
                </c:pt>
                <c:pt idx="8" formatCode="0%">
                  <c:v>0.31800000000000039</c:v>
                </c:pt>
                <c:pt idx="9" formatCode="0%">
                  <c:v>0.41100000000000031</c:v>
                </c:pt>
                <c:pt idx="11" formatCode="0%">
                  <c:v>0.27</c:v>
                </c:pt>
                <c:pt idx="12" formatCode="0%">
                  <c:v>0.3200000000000004</c:v>
                </c:pt>
                <c:pt idx="14" formatCode="0%">
                  <c:v>0.30600000000000038</c:v>
                </c:pt>
                <c:pt idx="15" formatCode="0%">
                  <c:v>0.21800000000000017</c:v>
                </c:pt>
                <c:pt idx="16" formatCode="0%">
                  <c:v>0.29700000000000032</c:v>
                </c:pt>
                <c:pt idx="17" formatCode="0%">
                  <c:v>0.30300000000000032</c:v>
                </c:pt>
              </c:numCache>
            </c:numRef>
          </c:val>
        </c:ser>
        <c:dLbls>
          <c:showVal val="1"/>
        </c:dLbls>
        <c:gapWidth val="10"/>
        <c:overlap val="100"/>
        <c:axId val="90191744"/>
        <c:axId val="90193280"/>
      </c:barChart>
      <c:catAx>
        <c:axId val="90191744"/>
        <c:scaling>
          <c:orientation val="minMax"/>
        </c:scaling>
        <c:axPos val="b"/>
        <c:tickLblPos val="nextTo"/>
        <c:txPr>
          <a:bodyPr rot="-2700000"/>
          <a:lstStyle/>
          <a:p>
            <a:pPr>
              <a:defRPr sz="1100" b="1"/>
            </a:pPr>
            <a:endParaRPr lang="it-IT"/>
          </a:p>
        </c:txPr>
        <c:crossAx val="90193280"/>
        <c:crosses val="autoZero"/>
        <c:auto val="1"/>
        <c:lblAlgn val="ctr"/>
        <c:lblOffset val="100"/>
      </c:catAx>
      <c:valAx>
        <c:axId val="90193280"/>
        <c:scaling>
          <c:orientation val="minMax"/>
          <c:max val="1"/>
          <c:min val="0"/>
        </c:scaling>
        <c:axPos val="l"/>
        <c:majorGridlines/>
        <c:numFmt formatCode="0%" sourceLinked="0"/>
        <c:tickLblPos val="nextTo"/>
        <c:crossAx val="90191744"/>
        <c:crosses val="autoZero"/>
        <c:crossBetween val="between"/>
        <c:majorUnit val="0.2"/>
        <c:minorUnit val="0.1"/>
      </c:valAx>
    </c:plotArea>
    <c:legend>
      <c:legendPos val="b"/>
      <c:layout>
        <c:manualLayout>
          <c:xMode val="edge"/>
          <c:yMode val="edge"/>
          <c:x val="4.6287279753746823E-2"/>
          <c:y val="0.84684092559134794"/>
          <c:w val="0.94298663644288183"/>
          <c:h val="0.14059430690714309"/>
        </c:manualLayout>
      </c:layout>
      <c:txPr>
        <a:bodyPr/>
        <a:lstStyle/>
        <a:p>
          <a:pPr>
            <a:defRPr b="1"/>
          </a:pPr>
          <a:endParaRPr lang="it-IT"/>
        </a:p>
      </c:txPr>
    </c:legend>
    <c:plotVisOnly val="1"/>
    <c:dispBlanksAs val="gap"/>
  </c:chart>
  <c:spPr>
    <a:ln>
      <a:noFill/>
    </a:ln>
  </c:spPr>
  <c:txPr>
    <a:bodyPr/>
    <a:lstStyle/>
    <a:p>
      <a:pPr>
        <a:defRPr>
          <a:latin typeface="Bookman Old Style" pitchFamily="18" charset="0"/>
        </a:defRPr>
      </a:pPr>
      <a:endParaRPr lang="it-IT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lrMapOvr bg1="lt1" tx1="dk1" bg2="lt2" tx2="dk2" accent1="accent1" accent2="accent2" accent3="accent3" accent4="accent4" accent5="accent5" accent6="accent6" hlink="hlink" folHlink="folHlink"/>
  <c:chart>
    <c:view3D>
      <c:rotX val="35"/>
      <c:hPercent val="70"/>
      <c:depthPercent val="100"/>
      <c:perspective val="30"/>
    </c:view3D>
    <c:plotArea>
      <c:layout>
        <c:manualLayout>
          <c:layoutTarget val="inner"/>
          <c:xMode val="edge"/>
          <c:yMode val="edge"/>
          <c:x val="0.23336471798835035"/>
          <c:y val="0.26036774846306854"/>
          <c:w val="0.51995296814948233"/>
          <c:h val="0.52064629012871111"/>
        </c:manualLayout>
      </c:layout>
      <c:pie3DChart>
        <c:varyColors val="1"/>
        <c:ser>
          <c:idx val="0"/>
          <c:order val="0"/>
          <c:spPr>
            <a:ln w="25400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plastic">
              <a:bevelT w="152400" h="152400"/>
              <a:bevelB w="152400" h="152400"/>
            </a:sp3d>
          </c:spPr>
          <c:explosion val="4"/>
          <c:dPt>
            <c:idx val="0"/>
            <c:spPr>
              <a:solidFill>
                <a:srgbClr val="006600"/>
              </a:solidFill>
              <a:ln w="254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52400" h="152400"/>
                <a:bevelB w="152400" h="152400"/>
              </a:sp3d>
            </c:spPr>
          </c:dPt>
          <c:dPt>
            <c:idx val="1"/>
            <c:spPr>
              <a:solidFill>
                <a:srgbClr val="93D050"/>
              </a:solidFill>
              <a:ln w="254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52400" h="152400"/>
                <a:bevelB w="152400" h="152400"/>
              </a:sp3d>
            </c:spPr>
          </c:dPt>
          <c:dPt>
            <c:idx val="2"/>
            <c:spPr>
              <a:solidFill>
                <a:srgbClr val="B8DEE8"/>
              </a:solidFill>
              <a:ln w="254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52400" h="152400"/>
                <a:bevelB w="152400" h="152400"/>
              </a:sp3d>
            </c:spPr>
          </c:dPt>
          <c:dPt>
            <c:idx val="3"/>
            <c:spPr>
              <a:solidFill>
                <a:srgbClr val="002060"/>
              </a:solidFill>
              <a:ln w="254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52400" h="152400"/>
                <a:bevelB w="152400" h="152400"/>
              </a:sp3d>
            </c:spPr>
          </c:dPt>
          <c:dPt>
            <c:idx val="4"/>
            <c:spPr>
              <a:solidFill>
                <a:srgbClr val="002060"/>
              </a:solidFill>
              <a:ln w="254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52400" h="152400"/>
                <a:bevelB w="152400" h="152400"/>
              </a:sp3d>
            </c:spPr>
          </c:dPt>
          <c:dLbls>
            <c:numFmt formatCode="0.0%" sourceLinked="0"/>
            <c:spPr>
              <a:effectLst/>
            </c:spPr>
            <c:txPr>
              <a:bodyPr/>
              <a:lstStyle/>
              <a:p>
                <a:pPr>
                  <a:defRPr sz="1400" b="1" u="none" strike="noStrike" baseline="0">
                    <a:latin typeface="Bookman Old Style"/>
                    <a:ea typeface="Bookman Old Style"/>
                    <a:cs typeface="Bookman Old Style"/>
                  </a:defRPr>
                </a:pPr>
                <a:endParaRPr lang="it-IT"/>
              </a:p>
            </c:txPr>
            <c:dLblPos val="outEnd"/>
            <c:showCatName val="1"/>
            <c:showPercent val="1"/>
            <c:separator>
</c:separator>
            <c:showLeaderLines val="1"/>
          </c:dLbls>
          <c:cat>
            <c:strRef>
              <c:f>results!$F$1369:$F$1372</c:f>
              <c:strCache>
                <c:ptCount val="4"/>
                <c:pt idx="0">
                  <c:v>&lt;40</c:v>
                </c:pt>
                <c:pt idx="1">
                  <c:v>40-49</c:v>
                </c:pt>
                <c:pt idx="2">
                  <c:v>50-59</c:v>
                </c:pt>
                <c:pt idx="3">
                  <c:v>60+</c:v>
                </c:pt>
              </c:strCache>
            </c:strRef>
          </c:cat>
          <c:val>
            <c:numRef>
              <c:f>results!$G$1369:$G$1372</c:f>
              <c:numCache>
                <c:formatCode>0.0%</c:formatCode>
                <c:ptCount val="4"/>
                <c:pt idx="0">
                  <c:v>0.22500000000000001</c:v>
                </c:pt>
                <c:pt idx="1">
                  <c:v>0.31100000000000033</c:v>
                </c:pt>
                <c:pt idx="2">
                  <c:v>0.3240000000000004</c:v>
                </c:pt>
                <c:pt idx="3">
                  <c:v>0.14000000000000001</c:v>
                </c:pt>
              </c:numCache>
            </c:numRef>
          </c:val>
        </c:ser>
      </c:pie3DChart>
      <c:spPr>
        <a:noFill/>
        <a:ln w="25400">
          <a:noFill/>
        </a:ln>
        <a:extLst>
          <a:ext uri="{909E8E84-426E-40DD-AFC4-6F175D3DCCD1}">
            <a14:hiddenFill xmlns="" xmlns:r="http://schemas.openxmlformats.org/officeDocument/2006/relationships" xmlns:a14="http://schemas.microsoft.com/office/drawing/2010/main">
              <a:solidFill>
                <a:srgbClr val="FFFFFF"/>
              </a:solidFill>
            </a14:hiddenFill>
          </a:ext>
        </a:extLst>
      </c:spPr>
    </c:plotArea>
    <c:plotVisOnly val="1"/>
    <c:dispBlanksAs val="zero"/>
  </c:chart>
  <c:spPr>
    <a:noFill/>
    <a:ln>
      <a:noFill/>
    </a:ln>
  </c:spPr>
  <c:externalData r:id="rId2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lrMapOvr bg1="lt1" tx1="dk1" bg2="lt2" tx2="dk2" accent1="accent1" accent2="accent2" accent3="accent3" accent4="accent4" accent5="accent5" accent6="accent6" hlink="hlink" folHlink="folHlink"/>
  <c:chart>
    <c:view3D>
      <c:rotX val="10"/>
      <c:rotY val="0"/>
      <c:perspective val="30"/>
    </c:view3D>
    <c:sideWall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backWall>
    <c:plotArea>
      <c:layout/>
      <c:bar3DChart>
        <c:barDir val="bar"/>
        <c:grouping val="percentStacked"/>
        <c:ser>
          <c:idx val="0"/>
          <c:order val="0"/>
          <c:tx>
            <c:strRef>
              <c:f>Sinottiche!$B$264</c:f>
              <c:strCache>
                <c:ptCount val="1"/>
                <c:pt idx="0">
                  <c:v>alto</c:v>
                </c:pt>
              </c:strCache>
            </c:strRef>
          </c:tx>
          <c:spPr>
            <a:solidFill>
              <a:srgbClr val="008000"/>
            </a:solidFill>
            <a:ln w="12700">
              <a:solidFill>
                <a:srgbClr val="FFFFFF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dLbls>
            <c:dLbl>
              <c:idx val="7"/>
              <c:delete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it-IT"/>
              </a:p>
            </c:txPr>
            <c:showVal val="1"/>
          </c:dLbls>
          <c:cat>
            <c:strRef>
              <c:f>Sinottiche!$A$265:$A$272</c:f>
              <c:strCache>
                <c:ptCount val="8"/>
                <c:pt idx="0">
                  <c:v>indice di importanza della comodità</c:v>
                </c:pt>
                <c:pt idx="1">
                  <c:v>indice di importanza della chiarezza</c:v>
                </c:pt>
                <c:pt idx="2">
                  <c:v>indice di importanza dell'etica</c:v>
                </c:pt>
                <c:pt idx="3">
                  <c:v>indice di importanza della verità</c:v>
                </c:pt>
                <c:pt idx="4">
                  <c:v>indice di importanza dell'utilità</c:v>
                </c:pt>
                <c:pt idx="5">
                  <c:v>indice di importanza dell'approfondimento</c:v>
                </c:pt>
                <c:pt idx="6">
                  <c:v>indice di importanza della validità per me</c:v>
                </c:pt>
                <c:pt idx="7">
                  <c:v>indice di importanza dello stile</c:v>
                </c:pt>
              </c:strCache>
            </c:strRef>
          </c:cat>
          <c:val>
            <c:numRef>
              <c:f>Sinottiche!$B$265:$B$272</c:f>
              <c:numCache>
                <c:formatCode>0.0%</c:formatCode>
                <c:ptCount val="8"/>
                <c:pt idx="0">
                  <c:v>0.33800000000000047</c:v>
                </c:pt>
                <c:pt idx="1">
                  <c:v>0.31900000000000039</c:v>
                </c:pt>
                <c:pt idx="2">
                  <c:v>0.28800000000000031</c:v>
                </c:pt>
                <c:pt idx="3">
                  <c:v>0.27400000000000002</c:v>
                </c:pt>
                <c:pt idx="4">
                  <c:v>0.1230000000000001</c:v>
                </c:pt>
                <c:pt idx="5">
                  <c:v>0.1080000000000001</c:v>
                </c:pt>
                <c:pt idx="6">
                  <c:v>9.3000000000000138E-2</c:v>
                </c:pt>
                <c:pt idx="7">
                  <c:v>1.3000000000000001E-2</c:v>
                </c:pt>
              </c:numCache>
            </c:numRef>
          </c:val>
        </c:ser>
        <c:ser>
          <c:idx val="1"/>
          <c:order val="1"/>
          <c:tx>
            <c:strRef>
              <c:f>Sinottiche!$C$264</c:f>
              <c:strCache>
                <c:ptCount val="1"/>
                <c:pt idx="0">
                  <c:v>medio</c:v>
                </c:pt>
              </c:strCache>
            </c:strRef>
          </c:tx>
          <c:spPr>
            <a:solidFill>
              <a:srgbClr val="99CC00"/>
            </a:solidFill>
            <a:ln w="12700">
              <a:solidFill>
                <a:srgbClr val="FFFFFF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cat>
            <c:strRef>
              <c:f>Sinottiche!$A$265:$A$272</c:f>
              <c:strCache>
                <c:ptCount val="8"/>
                <c:pt idx="0">
                  <c:v>indice di importanza della comodità</c:v>
                </c:pt>
                <c:pt idx="1">
                  <c:v>indice di importanza della chiarezza</c:v>
                </c:pt>
                <c:pt idx="2">
                  <c:v>indice di importanza dell'etica</c:v>
                </c:pt>
                <c:pt idx="3">
                  <c:v>indice di importanza della verità</c:v>
                </c:pt>
                <c:pt idx="4">
                  <c:v>indice di importanza dell'utilità</c:v>
                </c:pt>
                <c:pt idx="5">
                  <c:v>indice di importanza dell'approfondimento</c:v>
                </c:pt>
                <c:pt idx="6">
                  <c:v>indice di importanza della validità per me</c:v>
                </c:pt>
                <c:pt idx="7">
                  <c:v>indice di importanza dello stile</c:v>
                </c:pt>
              </c:strCache>
            </c:strRef>
          </c:cat>
          <c:val>
            <c:numRef>
              <c:f>Sinottiche!$C$265:$C$272</c:f>
              <c:numCache>
                <c:formatCode>0.0%</c:formatCode>
                <c:ptCount val="8"/>
                <c:pt idx="0">
                  <c:v>0.42400000000000032</c:v>
                </c:pt>
                <c:pt idx="1">
                  <c:v>0.32900000000000046</c:v>
                </c:pt>
                <c:pt idx="2">
                  <c:v>0.23500000000000001</c:v>
                </c:pt>
                <c:pt idx="3">
                  <c:v>0.20800000000000018</c:v>
                </c:pt>
                <c:pt idx="4">
                  <c:v>0.35200000000000031</c:v>
                </c:pt>
                <c:pt idx="5">
                  <c:v>0.23100000000000001</c:v>
                </c:pt>
                <c:pt idx="6">
                  <c:v>0.16200000000000001</c:v>
                </c:pt>
                <c:pt idx="7">
                  <c:v>0.15800000000000017</c:v>
                </c:pt>
              </c:numCache>
            </c:numRef>
          </c:val>
        </c:ser>
        <c:ser>
          <c:idx val="2"/>
          <c:order val="2"/>
          <c:tx>
            <c:strRef>
              <c:f>Sinottiche!$D$264</c:f>
              <c:strCache>
                <c:ptCount val="1"/>
                <c:pt idx="0">
                  <c:v>basso</c:v>
                </c:pt>
              </c:strCache>
            </c:strRef>
          </c:tx>
          <c:spPr>
            <a:solidFill>
              <a:srgbClr val="FFC000"/>
            </a:solidFill>
            <a:ln w="12700">
              <a:solidFill>
                <a:srgbClr val="FFFFFF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cat>
            <c:strRef>
              <c:f>Sinottiche!$A$265:$A$272</c:f>
              <c:strCache>
                <c:ptCount val="8"/>
                <c:pt idx="0">
                  <c:v>indice di importanza della comodità</c:v>
                </c:pt>
                <c:pt idx="1">
                  <c:v>indice di importanza della chiarezza</c:v>
                </c:pt>
                <c:pt idx="2">
                  <c:v>indice di importanza dell'etica</c:v>
                </c:pt>
                <c:pt idx="3">
                  <c:v>indice di importanza della verità</c:v>
                </c:pt>
                <c:pt idx="4">
                  <c:v>indice di importanza dell'utilità</c:v>
                </c:pt>
                <c:pt idx="5">
                  <c:v>indice di importanza dell'approfondimento</c:v>
                </c:pt>
                <c:pt idx="6">
                  <c:v>indice di importanza della validità per me</c:v>
                </c:pt>
                <c:pt idx="7">
                  <c:v>indice di importanza dello stile</c:v>
                </c:pt>
              </c:strCache>
            </c:strRef>
          </c:cat>
          <c:val>
            <c:numRef>
              <c:f>Sinottiche!$D$265:$D$272</c:f>
              <c:numCache>
                <c:formatCode>0.0%</c:formatCode>
                <c:ptCount val="8"/>
                <c:pt idx="0">
                  <c:v>0.12000000000000002</c:v>
                </c:pt>
                <c:pt idx="1">
                  <c:v>0.24400000000000016</c:v>
                </c:pt>
                <c:pt idx="2">
                  <c:v>0.13200000000000001</c:v>
                </c:pt>
                <c:pt idx="3">
                  <c:v>0.14700000000000016</c:v>
                </c:pt>
                <c:pt idx="4">
                  <c:v>0.33700000000000047</c:v>
                </c:pt>
                <c:pt idx="5">
                  <c:v>0.24300000000000016</c:v>
                </c:pt>
                <c:pt idx="6">
                  <c:v>0.254</c:v>
                </c:pt>
                <c:pt idx="7">
                  <c:v>0.31100000000000033</c:v>
                </c:pt>
              </c:numCache>
            </c:numRef>
          </c:val>
        </c:ser>
        <c:ser>
          <c:idx val="3"/>
          <c:order val="3"/>
          <c:tx>
            <c:strRef>
              <c:f>Sinottiche!$E$264</c:f>
              <c:strCache>
                <c:ptCount val="1"/>
                <c:pt idx="0">
                  <c:v>nullo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FFFFFF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cat>
            <c:strRef>
              <c:f>Sinottiche!$A$265:$A$272</c:f>
              <c:strCache>
                <c:ptCount val="8"/>
                <c:pt idx="0">
                  <c:v>indice di importanza della comodità</c:v>
                </c:pt>
                <c:pt idx="1">
                  <c:v>indice di importanza della chiarezza</c:v>
                </c:pt>
                <c:pt idx="2">
                  <c:v>indice di importanza dell'etica</c:v>
                </c:pt>
                <c:pt idx="3">
                  <c:v>indice di importanza della verità</c:v>
                </c:pt>
                <c:pt idx="4">
                  <c:v>indice di importanza dell'utilità</c:v>
                </c:pt>
                <c:pt idx="5">
                  <c:v>indice di importanza dell'approfondimento</c:v>
                </c:pt>
                <c:pt idx="6">
                  <c:v>indice di importanza della validità per me</c:v>
                </c:pt>
                <c:pt idx="7">
                  <c:v>indice di importanza dello stile</c:v>
                </c:pt>
              </c:strCache>
            </c:strRef>
          </c:cat>
          <c:val>
            <c:numRef>
              <c:f>Sinottiche!$E$265:$E$272</c:f>
              <c:numCache>
                <c:formatCode>0.0%</c:formatCode>
                <c:ptCount val="8"/>
                <c:pt idx="0">
                  <c:v>0.11800000000000002</c:v>
                </c:pt>
                <c:pt idx="1">
                  <c:v>0.10700000000000008</c:v>
                </c:pt>
                <c:pt idx="2">
                  <c:v>0.34500000000000008</c:v>
                </c:pt>
                <c:pt idx="3">
                  <c:v>0.37100000000000033</c:v>
                </c:pt>
                <c:pt idx="4">
                  <c:v>0.18700000000000017</c:v>
                </c:pt>
                <c:pt idx="5">
                  <c:v>0.41800000000000032</c:v>
                </c:pt>
                <c:pt idx="6">
                  <c:v>0.49000000000000032</c:v>
                </c:pt>
                <c:pt idx="7">
                  <c:v>0.51800000000000002</c:v>
                </c:pt>
              </c:numCache>
            </c:numRef>
          </c:val>
        </c:ser>
        <c:dLbls>
          <c:showVal val="1"/>
        </c:dLbls>
        <c:gapWidth val="90"/>
        <c:shape val="box"/>
        <c:axId val="90361216"/>
        <c:axId val="90371200"/>
        <c:axId val="0"/>
      </c:bar3DChart>
      <c:catAx>
        <c:axId val="90361216"/>
        <c:scaling>
          <c:orientation val="maxMin"/>
        </c:scaling>
        <c:axPos val="l"/>
        <c:tickLblPos val="nextTo"/>
        <c:txPr>
          <a:bodyPr rot="0" vert="horz"/>
          <a:lstStyle/>
          <a:p>
            <a:pPr>
              <a:defRPr b="1"/>
            </a:pPr>
            <a:endParaRPr lang="it-IT"/>
          </a:p>
        </c:txPr>
        <c:crossAx val="90371200"/>
        <c:crosses val="autoZero"/>
        <c:auto val="1"/>
        <c:lblAlgn val="ctr"/>
        <c:lblOffset val="100"/>
        <c:tickLblSkip val="1"/>
        <c:tickMarkSkip val="1"/>
      </c:catAx>
      <c:valAx>
        <c:axId val="90371200"/>
        <c:scaling>
          <c:orientation val="minMax"/>
          <c:max val="1"/>
          <c:min val="0"/>
        </c:scaling>
        <c:axPos val="t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minorGridlines>
          <c:spPr>
            <a:ln w="3175">
              <a:solidFill>
                <a:srgbClr val="75DD75"/>
              </a:solidFill>
              <a:prstDash val="sysDash"/>
            </a:ln>
          </c:spPr>
        </c:minorGridlines>
        <c:numFmt formatCode="0%" sourceLinked="1"/>
        <c:tickLblPos val="nextTo"/>
        <c:spPr>
          <a:effectLst/>
        </c:spPr>
        <c:txPr>
          <a:bodyPr/>
          <a:lstStyle/>
          <a:p>
            <a:pPr>
              <a:defRPr sz="1200" u="none" strike="noStrike" baseline="0">
                <a:latin typeface="Bookman Old Style"/>
                <a:ea typeface="Bookman Old Style"/>
                <a:cs typeface="Bookman Old Style"/>
              </a:defRPr>
            </a:pPr>
            <a:endParaRPr lang="it-IT"/>
          </a:p>
        </c:txPr>
        <c:crossAx val="90361216"/>
        <c:crossesAt val="1"/>
        <c:crossBetween val="between"/>
        <c:majorUnit val="0.5"/>
        <c:minorUnit val="0.2"/>
      </c:valAx>
    </c:plotArea>
    <c:legend>
      <c:legendPos val="b"/>
      <c:layout>
        <c:manualLayout>
          <c:xMode val="edge"/>
          <c:yMode val="edge"/>
          <c:x val="5.3223532172781661E-2"/>
          <c:y val="0.94253622796272263"/>
          <c:w val="0.88705886954636048"/>
          <c:h val="4.4968261074187638E-2"/>
        </c:manualLayout>
      </c:layout>
      <c:txPr>
        <a:bodyPr/>
        <a:lstStyle/>
        <a:p>
          <a:pPr>
            <a:defRPr b="1"/>
          </a:pPr>
          <a:endParaRPr lang="it-IT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 sz="1400" u="none" strike="noStrike" baseline="0">
          <a:latin typeface="Bookman Old Style"/>
          <a:ea typeface="Bookman Old Style"/>
          <a:cs typeface="Bookman Old Style"/>
        </a:defRPr>
      </a:pPr>
      <a:endParaRPr lang="it-IT"/>
    </a:p>
  </c:txPr>
  <c:externalData r:id="rId2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lrMapOvr bg1="lt1" tx1="dk1" bg2="lt2" tx2="dk2" accent1="accent1" accent2="accent2" accent3="accent3" accent4="accent4" accent5="accent5" accent6="accent6" hlink="hlink" folHlink="folHlink"/>
  <c:chart>
    <c:title>
      <c:overlay val="1"/>
      <c:txPr>
        <a:bodyPr/>
        <a:lstStyle/>
        <a:p>
          <a:pPr>
            <a:defRPr sz="1400" u="sng">
              <a:solidFill>
                <a:srgbClr val="002060"/>
              </a:solidFill>
              <a:latin typeface="Bookman Old Style" pitchFamily="18" charset="0"/>
            </a:defRPr>
          </a:pPr>
          <a:endParaRPr lang="it-IT"/>
        </a:p>
      </c:txPr>
    </c:title>
    <c:plotArea>
      <c:layout>
        <c:manualLayout>
          <c:layoutTarget val="inner"/>
          <c:xMode val="edge"/>
          <c:yMode val="edge"/>
          <c:x val="5.4773601729802515E-2"/>
          <c:y val="0.14988890146092557"/>
          <c:w val="0.93021463278556682"/>
          <c:h val="0.59925830451330642"/>
        </c:manualLayout>
      </c:layout>
      <c:barChart>
        <c:barDir val="col"/>
        <c:grouping val="clustered"/>
        <c:ser>
          <c:idx val="0"/>
          <c:order val="0"/>
          <c:tx>
            <c:strRef>
              <c:f>Sinottiche!$A$146</c:f>
              <c:strCache>
                <c:ptCount val="1"/>
                <c:pt idx="0">
                  <c:v>CON COMMENTI AUTOREVOLI, QUALIFICATI</c:v>
                </c:pt>
              </c:strCache>
            </c:strRef>
          </c:tx>
          <c:spPr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rgbClr val="0066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spPr>
              <a:solidFill>
                <a:srgbClr val="93D05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spPr>
              <a:solidFill>
                <a:srgbClr val="00206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spPr>
              <a:solidFill>
                <a:srgbClr val="FFC0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4"/>
            <c:spPr>
              <a:solidFill>
                <a:srgbClr val="C000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5"/>
            <c:spPr>
              <a:solidFill>
                <a:srgbClr val="0074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6"/>
            <c:spPr>
              <a:solidFill>
                <a:srgbClr val="9CD45E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7"/>
            <c:spPr>
              <a:solidFill>
                <a:srgbClr val="C4D79D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8"/>
            <c:spPr>
              <a:solidFill>
                <a:srgbClr val="B0C7E2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9"/>
            <c:spPr>
              <a:solidFill>
                <a:srgbClr val="17375D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1"/>
            <c:spPr>
              <a:solidFill>
                <a:srgbClr val="A6BFDE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2"/>
            <c:spPr>
              <a:solidFill>
                <a:srgbClr val="2E507A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3"/>
            <c:spPr>
              <a:solidFill>
                <a:srgbClr val="8FCE4A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4"/>
            <c:spPr>
              <a:solidFill>
                <a:srgbClr val="F2B8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5"/>
            <c:spPr>
              <a:solidFill>
                <a:srgbClr val="C75F09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7"/>
            <c:spPr>
              <a:solidFill>
                <a:srgbClr val="F86F08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8"/>
            <c:spPr>
              <a:solidFill>
                <a:srgbClr val="92CE5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9"/>
            <c:spPr>
              <a:solidFill>
                <a:srgbClr val="0068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0"/>
            <c:spPr>
              <a:solidFill>
                <a:srgbClr val="F2DBDB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1"/>
            <c:spPr>
              <a:solidFill>
                <a:srgbClr val="C001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2"/>
            <c:spPr>
              <a:solidFill>
                <a:srgbClr val="C4D69B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3"/>
            <c:spPr>
              <a:solidFill>
                <a:srgbClr val="0168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spPr>
              <a:solidFill>
                <a:schemeClr val="bg1"/>
              </a:solidFill>
              <a:ln>
                <a:solidFill>
                  <a:srgbClr val="0070C0"/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c:spPr>
            <c:txPr>
              <a:bodyPr/>
              <a:lstStyle/>
              <a:p>
                <a:pPr>
                  <a:defRPr sz="900">
                    <a:latin typeface="Bookman Old Style" pitchFamily="18" charset="0"/>
                  </a:defRPr>
                </a:pPr>
                <a:endParaRPr lang="it-IT"/>
              </a:p>
            </c:txPr>
            <c:dLblPos val="outEnd"/>
            <c:showVal val="1"/>
          </c:dLbls>
          <c:cat>
            <c:strRef>
              <c:f>Sinottiche!$B$145:$F$145</c:f>
              <c:strCache>
                <c:ptCount val="5"/>
                <c:pt idx="0">
                  <c:v>STAMPA QUOTIDIANA</c:v>
                </c:pt>
                <c:pt idx="1">
                  <c:v>STAMPA PERIODICA</c:v>
                </c:pt>
                <c:pt idx="2">
                  <c:v>TELEVISIONE</c:v>
                </c:pt>
                <c:pt idx="3">
                  <c:v>RADIO</c:v>
                </c:pt>
                <c:pt idx="4">
                  <c:v>INTERNET</c:v>
                </c:pt>
              </c:strCache>
            </c:strRef>
          </c:cat>
          <c:val>
            <c:numRef>
              <c:f>Sinottiche!$B$146:$F$146</c:f>
              <c:numCache>
                <c:formatCode>0.0%</c:formatCode>
                <c:ptCount val="5"/>
                <c:pt idx="0">
                  <c:v>0.69244499206542964</c:v>
                </c:pt>
                <c:pt idx="1">
                  <c:v>0.45151695251464902</c:v>
                </c:pt>
                <c:pt idx="2">
                  <c:v>0.22010707855224609</c:v>
                </c:pt>
                <c:pt idx="3">
                  <c:v>0.23259963989257842</c:v>
                </c:pt>
                <c:pt idx="4">
                  <c:v>9.8750743865967022E-2</c:v>
                </c:pt>
              </c:numCache>
            </c:numRef>
          </c:val>
        </c:ser>
        <c:dLbls>
          <c:showVal val="1"/>
        </c:dLbls>
        <c:gapWidth val="10"/>
        <c:axId val="90383872"/>
        <c:axId val="90385408"/>
      </c:barChart>
      <c:catAx>
        <c:axId val="90383872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>
                <a:latin typeface="Bookman Old Style" pitchFamily="18" charset="0"/>
              </a:defRPr>
            </a:pPr>
            <a:endParaRPr lang="it-IT"/>
          </a:p>
        </c:txPr>
        <c:crossAx val="90385408"/>
        <c:crosses val="autoZero"/>
        <c:auto val="1"/>
        <c:lblAlgn val="ctr"/>
        <c:lblOffset val="100"/>
      </c:catAx>
      <c:valAx>
        <c:axId val="90385408"/>
        <c:scaling>
          <c:orientation val="minMax"/>
          <c:max val="1"/>
          <c:min val="0"/>
        </c:scaling>
        <c:axPos val="l"/>
        <c:majorGridlines>
          <c:spPr>
            <a:ln w="9525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</a:ln>
            <a:effectLst/>
          </c:spPr>
        </c:majorGridlines>
        <c:numFmt formatCode="0%" sourceLinked="0"/>
        <c:tickLblPos val="nextTo"/>
        <c:txPr>
          <a:bodyPr/>
          <a:lstStyle/>
          <a:p>
            <a:pPr>
              <a:defRPr>
                <a:latin typeface="Bookman Old Style" pitchFamily="18" charset="0"/>
              </a:defRPr>
            </a:pPr>
            <a:endParaRPr lang="it-IT"/>
          </a:p>
        </c:txPr>
        <c:crossAx val="90383872"/>
        <c:crosses val="autoZero"/>
        <c:crossBetween val="between"/>
        <c:majorUnit val="0.2"/>
        <c:minorUnit val="0.1"/>
      </c:valAx>
    </c:plotArea>
    <c:plotVisOnly val="1"/>
    <c:dispBlanksAs val="gap"/>
  </c:chart>
  <c:spPr>
    <a:noFill/>
    <a:ln>
      <a:noFill/>
    </a:ln>
  </c:spPr>
  <c:externalData r:id="rId2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lrMapOvr bg1="lt1" tx1="dk1" bg2="lt2" tx2="dk2" accent1="accent1" accent2="accent2" accent3="accent3" accent4="accent4" accent5="accent5" accent6="accent6" hlink="hlink" folHlink="folHlink"/>
  <c:chart>
    <c:title>
      <c:overlay val="1"/>
      <c:txPr>
        <a:bodyPr/>
        <a:lstStyle/>
        <a:p>
          <a:pPr>
            <a:defRPr sz="1400" u="sng">
              <a:solidFill>
                <a:srgbClr val="002060"/>
              </a:solidFill>
              <a:latin typeface="Bookman Old Style" pitchFamily="18" charset="0"/>
            </a:defRPr>
          </a:pPr>
          <a:endParaRPr lang="it-IT"/>
        </a:p>
      </c:txPr>
    </c:title>
    <c:plotArea>
      <c:layout>
        <c:manualLayout>
          <c:layoutTarget val="inner"/>
          <c:xMode val="edge"/>
          <c:yMode val="edge"/>
          <c:x val="5.4773601729802515E-2"/>
          <c:y val="0.14988890146092557"/>
          <c:w val="0.93021463278556682"/>
          <c:h val="0.59925830451330642"/>
        </c:manualLayout>
      </c:layout>
      <c:barChart>
        <c:barDir val="col"/>
        <c:grouping val="clustered"/>
        <c:ser>
          <c:idx val="0"/>
          <c:order val="0"/>
          <c:tx>
            <c:strRef>
              <c:f>Sinottiche!$A$147</c:f>
              <c:strCache>
                <c:ptCount val="1"/>
                <c:pt idx="0">
                  <c:v>VERE, VERIFICATE</c:v>
                </c:pt>
              </c:strCache>
            </c:strRef>
          </c:tx>
          <c:spPr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rgbClr val="0066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spPr>
              <a:solidFill>
                <a:srgbClr val="93D05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spPr>
              <a:solidFill>
                <a:srgbClr val="00206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spPr>
              <a:solidFill>
                <a:srgbClr val="FFC0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4"/>
            <c:spPr>
              <a:solidFill>
                <a:srgbClr val="C000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5"/>
            <c:spPr>
              <a:solidFill>
                <a:srgbClr val="0074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6"/>
            <c:spPr>
              <a:solidFill>
                <a:srgbClr val="9CD45E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7"/>
            <c:spPr>
              <a:solidFill>
                <a:srgbClr val="C4D79D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8"/>
            <c:spPr>
              <a:solidFill>
                <a:srgbClr val="B0C7E2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9"/>
            <c:spPr>
              <a:solidFill>
                <a:srgbClr val="17375D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1"/>
            <c:spPr>
              <a:solidFill>
                <a:srgbClr val="A6BFDE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2"/>
            <c:spPr>
              <a:solidFill>
                <a:srgbClr val="2E507A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3"/>
            <c:spPr>
              <a:solidFill>
                <a:srgbClr val="8FCE4A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4"/>
            <c:spPr>
              <a:solidFill>
                <a:srgbClr val="F2B8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5"/>
            <c:spPr>
              <a:solidFill>
                <a:srgbClr val="C75F09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7"/>
            <c:spPr>
              <a:solidFill>
                <a:srgbClr val="F86F08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8"/>
            <c:spPr>
              <a:solidFill>
                <a:srgbClr val="92CE5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9"/>
            <c:spPr>
              <a:solidFill>
                <a:srgbClr val="0068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0"/>
            <c:spPr>
              <a:solidFill>
                <a:srgbClr val="F2DBDB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1"/>
            <c:spPr>
              <a:solidFill>
                <a:srgbClr val="C001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2"/>
            <c:spPr>
              <a:solidFill>
                <a:srgbClr val="C4D69B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3"/>
            <c:spPr>
              <a:solidFill>
                <a:srgbClr val="0168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spPr>
              <a:solidFill>
                <a:schemeClr val="bg1"/>
              </a:solidFill>
              <a:ln>
                <a:solidFill>
                  <a:srgbClr val="0070C0"/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c:spPr>
            <c:txPr>
              <a:bodyPr/>
              <a:lstStyle/>
              <a:p>
                <a:pPr>
                  <a:defRPr sz="900">
                    <a:latin typeface="Bookman Old Style" pitchFamily="18" charset="0"/>
                  </a:defRPr>
                </a:pPr>
                <a:endParaRPr lang="it-IT"/>
              </a:p>
            </c:txPr>
            <c:dLblPos val="outEnd"/>
            <c:showVal val="1"/>
          </c:dLbls>
          <c:cat>
            <c:strRef>
              <c:f>Sinottiche!$B$145:$F$145</c:f>
              <c:strCache>
                <c:ptCount val="5"/>
                <c:pt idx="0">
                  <c:v>STAMPA QUOTIDIANA</c:v>
                </c:pt>
                <c:pt idx="1">
                  <c:v>STAMPA PERIODICA</c:v>
                </c:pt>
                <c:pt idx="2">
                  <c:v>TELEVISIONE</c:v>
                </c:pt>
                <c:pt idx="3">
                  <c:v>RADIO</c:v>
                </c:pt>
                <c:pt idx="4">
                  <c:v>INTERNET</c:v>
                </c:pt>
              </c:strCache>
            </c:strRef>
          </c:cat>
          <c:val>
            <c:numRef>
              <c:f>Sinottiche!$B$147:$F$147</c:f>
              <c:numCache>
                <c:formatCode>0.0%</c:formatCode>
                <c:ptCount val="5"/>
                <c:pt idx="0">
                  <c:v>0.65080307006836058</c:v>
                </c:pt>
                <c:pt idx="1">
                  <c:v>0.42236763000488342</c:v>
                </c:pt>
                <c:pt idx="2">
                  <c:v>0.28554431915283257</c:v>
                </c:pt>
                <c:pt idx="3">
                  <c:v>0.32837596893310633</c:v>
                </c:pt>
                <c:pt idx="4">
                  <c:v>0.10945865631103516</c:v>
                </c:pt>
              </c:numCache>
            </c:numRef>
          </c:val>
        </c:ser>
        <c:dLbls>
          <c:showVal val="1"/>
        </c:dLbls>
        <c:gapWidth val="10"/>
        <c:axId val="90611712"/>
        <c:axId val="90613248"/>
      </c:barChart>
      <c:catAx>
        <c:axId val="90611712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>
                <a:latin typeface="Bookman Old Style" pitchFamily="18" charset="0"/>
              </a:defRPr>
            </a:pPr>
            <a:endParaRPr lang="it-IT"/>
          </a:p>
        </c:txPr>
        <c:crossAx val="90613248"/>
        <c:crosses val="autoZero"/>
        <c:auto val="1"/>
        <c:lblAlgn val="ctr"/>
        <c:lblOffset val="100"/>
      </c:catAx>
      <c:valAx>
        <c:axId val="90613248"/>
        <c:scaling>
          <c:orientation val="minMax"/>
          <c:max val="1"/>
          <c:min val="0"/>
        </c:scaling>
        <c:axPos val="l"/>
        <c:majorGridlines>
          <c:spPr>
            <a:ln w="9525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</a:ln>
            <a:effectLst/>
          </c:spPr>
        </c:majorGridlines>
        <c:numFmt formatCode="0%" sourceLinked="0"/>
        <c:tickLblPos val="nextTo"/>
        <c:txPr>
          <a:bodyPr/>
          <a:lstStyle/>
          <a:p>
            <a:pPr>
              <a:defRPr>
                <a:latin typeface="Bookman Old Style" pitchFamily="18" charset="0"/>
              </a:defRPr>
            </a:pPr>
            <a:endParaRPr lang="it-IT"/>
          </a:p>
        </c:txPr>
        <c:crossAx val="90611712"/>
        <c:crosses val="autoZero"/>
        <c:crossBetween val="between"/>
        <c:majorUnit val="0.2"/>
        <c:minorUnit val="0.1"/>
      </c:valAx>
    </c:plotArea>
    <c:plotVisOnly val="1"/>
    <c:dispBlanksAs val="gap"/>
  </c:chart>
  <c:spPr>
    <a:noFill/>
    <a:ln>
      <a:noFill/>
    </a:ln>
  </c:spPr>
  <c:externalData r:id="rId2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lrMapOvr bg1="lt1" tx1="dk1" bg2="lt2" tx2="dk2" accent1="accent1" accent2="accent2" accent3="accent3" accent4="accent4" accent5="accent5" accent6="accent6" hlink="hlink" folHlink="folHlink"/>
  <c:chart>
    <c:title>
      <c:overlay val="1"/>
      <c:txPr>
        <a:bodyPr/>
        <a:lstStyle/>
        <a:p>
          <a:pPr>
            <a:defRPr sz="1400" u="sng">
              <a:solidFill>
                <a:srgbClr val="002060"/>
              </a:solidFill>
              <a:latin typeface="Bookman Old Style" pitchFamily="18" charset="0"/>
            </a:defRPr>
          </a:pPr>
          <a:endParaRPr lang="it-IT"/>
        </a:p>
      </c:txPr>
    </c:title>
    <c:plotArea>
      <c:layout>
        <c:manualLayout>
          <c:layoutTarget val="inner"/>
          <c:xMode val="edge"/>
          <c:yMode val="edge"/>
          <c:x val="5.4773601729802515E-2"/>
          <c:y val="0.14988890146092557"/>
          <c:w val="0.93021463278556682"/>
          <c:h val="0.59925830451330642"/>
        </c:manualLayout>
      </c:layout>
      <c:barChart>
        <c:barDir val="col"/>
        <c:grouping val="clustered"/>
        <c:ser>
          <c:idx val="0"/>
          <c:order val="0"/>
          <c:tx>
            <c:strRef>
              <c:f>Sinottiche!$A$148</c:f>
              <c:strCache>
                <c:ptCount val="1"/>
                <c:pt idx="0">
                  <c:v>COMPETENTI, PROFESSIONALI</c:v>
                </c:pt>
              </c:strCache>
            </c:strRef>
          </c:tx>
          <c:spPr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rgbClr val="0066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spPr>
              <a:solidFill>
                <a:srgbClr val="93D05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spPr>
              <a:solidFill>
                <a:srgbClr val="00206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spPr>
              <a:solidFill>
                <a:srgbClr val="FFC0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4"/>
            <c:spPr>
              <a:solidFill>
                <a:srgbClr val="C000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5"/>
            <c:spPr>
              <a:solidFill>
                <a:srgbClr val="0074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6"/>
            <c:spPr>
              <a:solidFill>
                <a:srgbClr val="9CD45E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7"/>
            <c:spPr>
              <a:solidFill>
                <a:srgbClr val="C4D79D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8"/>
            <c:spPr>
              <a:solidFill>
                <a:srgbClr val="B0C7E2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9"/>
            <c:spPr>
              <a:solidFill>
                <a:srgbClr val="17375D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1"/>
            <c:spPr>
              <a:solidFill>
                <a:srgbClr val="A6BFDE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2"/>
            <c:spPr>
              <a:solidFill>
                <a:srgbClr val="2E507A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3"/>
            <c:spPr>
              <a:solidFill>
                <a:srgbClr val="8FCE4A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4"/>
            <c:spPr>
              <a:solidFill>
                <a:srgbClr val="F2B8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5"/>
            <c:spPr>
              <a:solidFill>
                <a:srgbClr val="C75F09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7"/>
            <c:spPr>
              <a:solidFill>
                <a:srgbClr val="F86F08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8"/>
            <c:spPr>
              <a:solidFill>
                <a:srgbClr val="92CE5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9"/>
            <c:spPr>
              <a:solidFill>
                <a:srgbClr val="0068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0"/>
            <c:spPr>
              <a:solidFill>
                <a:srgbClr val="F2DBDB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1"/>
            <c:spPr>
              <a:solidFill>
                <a:srgbClr val="C001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2"/>
            <c:spPr>
              <a:solidFill>
                <a:srgbClr val="C4D69B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3"/>
            <c:spPr>
              <a:solidFill>
                <a:srgbClr val="0168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spPr>
              <a:solidFill>
                <a:schemeClr val="bg1"/>
              </a:solidFill>
              <a:ln>
                <a:solidFill>
                  <a:srgbClr val="0070C0"/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c:spPr>
            <c:txPr>
              <a:bodyPr/>
              <a:lstStyle/>
              <a:p>
                <a:pPr>
                  <a:defRPr sz="900">
                    <a:latin typeface="Bookman Old Style" pitchFamily="18" charset="0"/>
                  </a:defRPr>
                </a:pPr>
                <a:endParaRPr lang="it-IT"/>
              </a:p>
            </c:txPr>
            <c:dLblPos val="outEnd"/>
            <c:showVal val="1"/>
          </c:dLbls>
          <c:cat>
            <c:strRef>
              <c:f>Sinottiche!$B$145:$F$145</c:f>
              <c:strCache>
                <c:ptCount val="5"/>
                <c:pt idx="0">
                  <c:v>STAMPA QUOTIDIANA</c:v>
                </c:pt>
                <c:pt idx="1">
                  <c:v>STAMPA PERIODICA</c:v>
                </c:pt>
                <c:pt idx="2">
                  <c:v>TELEVISIONE</c:v>
                </c:pt>
                <c:pt idx="3">
                  <c:v>RADIO</c:v>
                </c:pt>
                <c:pt idx="4">
                  <c:v>INTERNET</c:v>
                </c:pt>
              </c:strCache>
            </c:strRef>
          </c:cat>
          <c:val>
            <c:numRef>
              <c:f>Sinottiche!$B$148:$F$148</c:f>
              <c:numCache>
                <c:formatCode>0.0%</c:formatCode>
                <c:ptCount val="5"/>
                <c:pt idx="0">
                  <c:v>0.64247474670410165</c:v>
                </c:pt>
                <c:pt idx="1">
                  <c:v>0.47590721130371139</c:v>
                </c:pt>
                <c:pt idx="2">
                  <c:v>0.25163593292236325</c:v>
                </c:pt>
                <c:pt idx="3">
                  <c:v>0.32302200317382912</c:v>
                </c:pt>
                <c:pt idx="4">
                  <c:v>0.11897680282592774</c:v>
                </c:pt>
              </c:numCache>
            </c:numRef>
          </c:val>
        </c:ser>
        <c:dLbls>
          <c:showVal val="1"/>
        </c:dLbls>
        <c:gapWidth val="10"/>
        <c:axId val="90482944"/>
        <c:axId val="90488832"/>
      </c:barChart>
      <c:catAx>
        <c:axId val="90482944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>
                <a:latin typeface="Bookman Old Style" pitchFamily="18" charset="0"/>
              </a:defRPr>
            </a:pPr>
            <a:endParaRPr lang="it-IT"/>
          </a:p>
        </c:txPr>
        <c:crossAx val="90488832"/>
        <c:crosses val="autoZero"/>
        <c:auto val="1"/>
        <c:lblAlgn val="ctr"/>
        <c:lblOffset val="100"/>
      </c:catAx>
      <c:valAx>
        <c:axId val="90488832"/>
        <c:scaling>
          <c:orientation val="minMax"/>
          <c:max val="1"/>
          <c:min val="0"/>
        </c:scaling>
        <c:axPos val="l"/>
        <c:majorGridlines>
          <c:spPr>
            <a:ln w="9525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</a:ln>
            <a:effectLst/>
          </c:spPr>
        </c:majorGridlines>
        <c:numFmt formatCode="0%" sourceLinked="0"/>
        <c:tickLblPos val="nextTo"/>
        <c:txPr>
          <a:bodyPr/>
          <a:lstStyle/>
          <a:p>
            <a:pPr>
              <a:defRPr>
                <a:latin typeface="Bookman Old Style" pitchFamily="18" charset="0"/>
              </a:defRPr>
            </a:pPr>
            <a:endParaRPr lang="it-IT"/>
          </a:p>
        </c:txPr>
        <c:crossAx val="90482944"/>
        <c:crosses val="autoZero"/>
        <c:crossBetween val="between"/>
        <c:majorUnit val="0.2"/>
        <c:minorUnit val="0.1"/>
      </c:valAx>
    </c:plotArea>
    <c:plotVisOnly val="1"/>
    <c:dispBlanksAs val="gap"/>
  </c:chart>
  <c:spPr>
    <a:noFill/>
    <a:ln>
      <a:noFill/>
    </a:ln>
  </c:spPr>
  <c:externalData r:id="rId2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lrMapOvr bg1="lt1" tx1="dk1" bg2="lt2" tx2="dk2" accent1="accent1" accent2="accent2" accent3="accent3" accent4="accent4" accent5="accent5" accent6="accent6" hlink="hlink" folHlink="folHlink"/>
  <c:chart>
    <c:title>
      <c:overlay val="1"/>
      <c:txPr>
        <a:bodyPr/>
        <a:lstStyle/>
        <a:p>
          <a:pPr>
            <a:defRPr sz="1400" u="sng">
              <a:solidFill>
                <a:srgbClr val="002060"/>
              </a:solidFill>
              <a:latin typeface="Bookman Old Style" pitchFamily="18" charset="0"/>
            </a:defRPr>
          </a:pPr>
          <a:endParaRPr lang="it-IT"/>
        </a:p>
      </c:txPr>
    </c:title>
    <c:plotArea>
      <c:layout>
        <c:manualLayout>
          <c:layoutTarget val="inner"/>
          <c:xMode val="edge"/>
          <c:yMode val="edge"/>
          <c:x val="5.4773601729802515E-2"/>
          <c:y val="0.14988890146092557"/>
          <c:w val="0.93021463278556682"/>
          <c:h val="0.59925830451330642"/>
        </c:manualLayout>
      </c:layout>
      <c:barChart>
        <c:barDir val="col"/>
        <c:grouping val="clustered"/>
        <c:ser>
          <c:idx val="0"/>
          <c:order val="0"/>
          <c:tx>
            <c:strRef>
              <c:f>Sinottiche!$A$149</c:f>
              <c:strCache>
                <c:ptCount val="1"/>
                <c:pt idx="0">
                  <c:v>BEN SCRITTE</c:v>
                </c:pt>
              </c:strCache>
            </c:strRef>
          </c:tx>
          <c:spPr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rgbClr val="0066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spPr>
              <a:solidFill>
                <a:srgbClr val="93D05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spPr>
              <a:solidFill>
                <a:srgbClr val="00206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spPr>
              <a:solidFill>
                <a:srgbClr val="FFC0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4"/>
            <c:spPr>
              <a:solidFill>
                <a:srgbClr val="C000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5"/>
            <c:spPr>
              <a:solidFill>
                <a:srgbClr val="0074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6"/>
            <c:spPr>
              <a:solidFill>
                <a:srgbClr val="9CD45E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7"/>
            <c:spPr>
              <a:solidFill>
                <a:srgbClr val="C4D79D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8"/>
            <c:spPr>
              <a:solidFill>
                <a:srgbClr val="B0C7E2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9"/>
            <c:spPr>
              <a:solidFill>
                <a:srgbClr val="17375D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1"/>
            <c:spPr>
              <a:solidFill>
                <a:srgbClr val="A6BFDE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2"/>
            <c:spPr>
              <a:solidFill>
                <a:srgbClr val="2E507A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3"/>
            <c:spPr>
              <a:solidFill>
                <a:srgbClr val="8FCE4A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4"/>
            <c:spPr>
              <a:solidFill>
                <a:srgbClr val="F2B8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5"/>
            <c:spPr>
              <a:solidFill>
                <a:srgbClr val="C75F09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7"/>
            <c:spPr>
              <a:solidFill>
                <a:srgbClr val="F86F08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8"/>
            <c:spPr>
              <a:solidFill>
                <a:srgbClr val="92CE5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9"/>
            <c:spPr>
              <a:solidFill>
                <a:srgbClr val="0068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0"/>
            <c:spPr>
              <a:solidFill>
                <a:srgbClr val="F2DBDB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1"/>
            <c:spPr>
              <a:solidFill>
                <a:srgbClr val="C001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2"/>
            <c:spPr>
              <a:solidFill>
                <a:srgbClr val="C4D69B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3"/>
            <c:spPr>
              <a:solidFill>
                <a:srgbClr val="0168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spPr>
              <a:solidFill>
                <a:schemeClr val="bg1"/>
              </a:solidFill>
              <a:ln>
                <a:solidFill>
                  <a:srgbClr val="0070C0"/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c:spPr>
            <c:txPr>
              <a:bodyPr/>
              <a:lstStyle/>
              <a:p>
                <a:pPr>
                  <a:defRPr sz="900">
                    <a:latin typeface="Bookman Old Style" pitchFamily="18" charset="0"/>
                  </a:defRPr>
                </a:pPr>
                <a:endParaRPr lang="it-IT"/>
              </a:p>
            </c:txPr>
            <c:dLblPos val="outEnd"/>
            <c:showVal val="1"/>
          </c:dLbls>
          <c:cat>
            <c:strRef>
              <c:f>Sinottiche!$B$145:$F$145</c:f>
              <c:strCache>
                <c:ptCount val="5"/>
                <c:pt idx="0">
                  <c:v>STAMPA QUOTIDIANA</c:v>
                </c:pt>
                <c:pt idx="1">
                  <c:v>STAMPA PERIODICA</c:v>
                </c:pt>
                <c:pt idx="2">
                  <c:v>TELEVISIONE</c:v>
                </c:pt>
                <c:pt idx="3">
                  <c:v>RADIO</c:v>
                </c:pt>
                <c:pt idx="4">
                  <c:v>INTERNET</c:v>
                </c:pt>
              </c:strCache>
            </c:strRef>
          </c:cat>
          <c:val>
            <c:numRef>
              <c:f>Sinottiche!$B$149:$F$149</c:f>
              <c:numCache>
                <c:formatCode>0.0%</c:formatCode>
                <c:ptCount val="5"/>
                <c:pt idx="0">
                  <c:v>0.63950031280517694</c:v>
                </c:pt>
                <c:pt idx="1">
                  <c:v>0.5449137496948242</c:v>
                </c:pt>
                <c:pt idx="2">
                  <c:v>6.6627006530761715E-2</c:v>
                </c:pt>
                <c:pt idx="3">
                  <c:v>0.11302796363830556</c:v>
                </c:pt>
                <c:pt idx="4">
                  <c:v>7.1980962753295893E-2</c:v>
                </c:pt>
              </c:numCache>
            </c:numRef>
          </c:val>
        </c:ser>
        <c:dLbls>
          <c:showVal val="1"/>
        </c:dLbls>
        <c:gapWidth val="10"/>
        <c:axId val="90723072"/>
        <c:axId val="90724608"/>
      </c:barChart>
      <c:catAx>
        <c:axId val="90723072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>
                <a:latin typeface="Bookman Old Style" pitchFamily="18" charset="0"/>
              </a:defRPr>
            </a:pPr>
            <a:endParaRPr lang="it-IT"/>
          </a:p>
        </c:txPr>
        <c:crossAx val="90724608"/>
        <c:crosses val="autoZero"/>
        <c:auto val="1"/>
        <c:lblAlgn val="ctr"/>
        <c:lblOffset val="100"/>
      </c:catAx>
      <c:valAx>
        <c:axId val="90724608"/>
        <c:scaling>
          <c:orientation val="minMax"/>
          <c:max val="1"/>
          <c:min val="0"/>
        </c:scaling>
        <c:axPos val="l"/>
        <c:majorGridlines>
          <c:spPr>
            <a:ln w="9525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</a:ln>
            <a:effectLst/>
          </c:spPr>
        </c:majorGridlines>
        <c:numFmt formatCode="0%" sourceLinked="0"/>
        <c:tickLblPos val="nextTo"/>
        <c:txPr>
          <a:bodyPr/>
          <a:lstStyle/>
          <a:p>
            <a:pPr>
              <a:defRPr>
                <a:latin typeface="Bookman Old Style" pitchFamily="18" charset="0"/>
              </a:defRPr>
            </a:pPr>
            <a:endParaRPr lang="it-IT"/>
          </a:p>
        </c:txPr>
        <c:crossAx val="90723072"/>
        <c:crosses val="autoZero"/>
        <c:crossBetween val="between"/>
        <c:majorUnit val="0.2"/>
        <c:minorUnit val="0.1"/>
      </c:valAx>
    </c:plotArea>
    <c:plotVisOnly val="1"/>
    <c:dispBlanksAs val="gap"/>
  </c:chart>
  <c:spPr>
    <a:noFill/>
    <a:ln>
      <a:noFill/>
    </a:ln>
  </c:spPr>
  <c:externalData r:id="rId2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lrMapOvr bg1="lt1" tx1="dk1" bg2="lt2" tx2="dk2" accent1="accent1" accent2="accent2" accent3="accent3" accent4="accent4" accent5="accent5" accent6="accent6" hlink="hlink" folHlink="folHlink"/>
  <c:chart>
    <c:title>
      <c:overlay val="1"/>
      <c:txPr>
        <a:bodyPr/>
        <a:lstStyle/>
        <a:p>
          <a:pPr>
            <a:defRPr sz="1400" u="sng">
              <a:solidFill>
                <a:srgbClr val="002060"/>
              </a:solidFill>
              <a:latin typeface="Bookman Old Style" pitchFamily="18" charset="0"/>
            </a:defRPr>
          </a:pPr>
          <a:endParaRPr lang="it-IT"/>
        </a:p>
      </c:txPr>
    </c:title>
    <c:plotArea>
      <c:layout>
        <c:manualLayout>
          <c:layoutTarget val="inner"/>
          <c:xMode val="edge"/>
          <c:yMode val="edge"/>
          <c:x val="5.4773601729802515E-2"/>
          <c:y val="0.14988890146092557"/>
          <c:w val="0.93021463278556682"/>
          <c:h val="0.59925830451330642"/>
        </c:manualLayout>
      </c:layout>
      <c:barChart>
        <c:barDir val="col"/>
        <c:grouping val="clustered"/>
        <c:ser>
          <c:idx val="0"/>
          <c:order val="0"/>
          <c:tx>
            <c:strRef>
              <c:f>Sinottiche!$A$150</c:f>
              <c:strCache>
                <c:ptCount val="1"/>
                <c:pt idx="0">
                  <c:v>SERIE, AFFIDABILI</c:v>
                </c:pt>
              </c:strCache>
            </c:strRef>
          </c:tx>
          <c:spPr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rgbClr val="0066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spPr>
              <a:solidFill>
                <a:srgbClr val="93D05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spPr>
              <a:solidFill>
                <a:srgbClr val="00206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spPr>
              <a:solidFill>
                <a:srgbClr val="FFC0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4"/>
            <c:spPr>
              <a:solidFill>
                <a:srgbClr val="C000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5"/>
            <c:spPr>
              <a:solidFill>
                <a:srgbClr val="0074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6"/>
            <c:spPr>
              <a:solidFill>
                <a:srgbClr val="9CD45E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7"/>
            <c:spPr>
              <a:solidFill>
                <a:srgbClr val="C4D79D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8"/>
            <c:spPr>
              <a:solidFill>
                <a:srgbClr val="B0C7E2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9"/>
            <c:spPr>
              <a:solidFill>
                <a:srgbClr val="17375D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1"/>
            <c:spPr>
              <a:solidFill>
                <a:srgbClr val="A6BFDE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2"/>
            <c:spPr>
              <a:solidFill>
                <a:srgbClr val="2E507A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3"/>
            <c:spPr>
              <a:solidFill>
                <a:srgbClr val="8FCE4A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4"/>
            <c:spPr>
              <a:solidFill>
                <a:srgbClr val="F2B8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5"/>
            <c:spPr>
              <a:solidFill>
                <a:srgbClr val="C75F09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7"/>
            <c:spPr>
              <a:solidFill>
                <a:srgbClr val="F86F08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8"/>
            <c:spPr>
              <a:solidFill>
                <a:srgbClr val="92CE5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9"/>
            <c:spPr>
              <a:solidFill>
                <a:srgbClr val="0068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0"/>
            <c:spPr>
              <a:solidFill>
                <a:srgbClr val="F2DBDB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1"/>
            <c:spPr>
              <a:solidFill>
                <a:srgbClr val="C001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2"/>
            <c:spPr>
              <a:solidFill>
                <a:srgbClr val="C4D69B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3"/>
            <c:spPr>
              <a:solidFill>
                <a:srgbClr val="0168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spPr>
              <a:solidFill>
                <a:schemeClr val="bg1"/>
              </a:solidFill>
              <a:ln>
                <a:solidFill>
                  <a:srgbClr val="0070C0"/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c:spPr>
            <c:txPr>
              <a:bodyPr/>
              <a:lstStyle/>
              <a:p>
                <a:pPr>
                  <a:defRPr sz="900">
                    <a:latin typeface="Bookman Old Style" pitchFamily="18" charset="0"/>
                  </a:defRPr>
                </a:pPr>
                <a:endParaRPr lang="it-IT"/>
              </a:p>
            </c:txPr>
            <c:dLblPos val="outEnd"/>
            <c:showVal val="1"/>
          </c:dLbls>
          <c:cat>
            <c:strRef>
              <c:f>Sinottiche!$B$145:$F$145</c:f>
              <c:strCache>
                <c:ptCount val="5"/>
                <c:pt idx="0">
                  <c:v>STAMPA QUOTIDIANA</c:v>
                </c:pt>
                <c:pt idx="1">
                  <c:v>STAMPA PERIODICA</c:v>
                </c:pt>
                <c:pt idx="2">
                  <c:v>TELEVISIONE</c:v>
                </c:pt>
                <c:pt idx="3">
                  <c:v>RADIO</c:v>
                </c:pt>
                <c:pt idx="4">
                  <c:v>INTERNET</c:v>
                </c:pt>
              </c:strCache>
            </c:strRef>
          </c:cat>
          <c:val>
            <c:numRef>
              <c:f>Sinottiche!$B$150:$F$150</c:f>
              <c:numCache>
                <c:formatCode>0.0%</c:formatCode>
                <c:ptCount val="5"/>
                <c:pt idx="0">
                  <c:v>0.57465793609619298</c:v>
                </c:pt>
                <c:pt idx="1">
                  <c:v>0.36585365295410188</c:v>
                </c:pt>
                <c:pt idx="2">
                  <c:v>0.17608566284179691</c:v>
                </c:pt>
                <c:pt idx="3">
                  <c:v>0.27602617263793988</c:v>
                </c:pt>
                <c:pt idx="4">
                  <c:v>9.6371212005615159E-2</c:v>
                </c:pt>
              </c:numCache>
            </c:numRef>
          </c:val>
        </c:ser>
        <c:dLbls>
          <c:showVal val="1"/>
        </c:dLbls>
        <c:gapWidth val="10"/>
        <c:axId val="92838912"/>
        <c:axId val="92852992"/>
      </c:barChart>
      <c:catAx>
        <c:axId val="92838912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>
                <a:latin typeface="Bookman Old Style" pitchFamily="18" charset="0"/>
              </a:defRPr>
            </a:pPr>
            <a:endParaRPr lang="it-IT"/>
          </a:p>
        </c:txPr>
        <c:crossAx val="92852992"/>
        <c:crosses val="autoZero"/>
        <c:auto val="1"/>
        <c:lblAlgn val="ctr"/>
        <c:lblOffset val="100"/>
      </c:catAx>
      <c:valAx>
        <c:axId val="92852992"/>
        <c:scaling>
          <c:orientation val="minMax"/>
          <c:max val="1"/>
          <c:min val="0"/>
        </c:scaling>
        <c:axPos val="l"/>
        <c:majorGridlines>
          <c:spPr>
            <a:ln w="9525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</a:ln>
            <a:effectLst/>
          </c:spPr>
        </c:majorGridlines>
        <c:numFmt formatCode="0%" sourceLinked="0"/>
        <c:tickLblPos val="nextTo"/>
        <c:txPr>
          <a:bodyPr/>
          <a:lstStyle/>
          <a:p>
            <a:pPr>
              <a:defRPr>
                <a:latin typeface="Bookman Old Style" pitchFamily="18" charset="0"/>
              </a:defRPr>
            </a:pPr>
            <a:endParaRPr lang="it-IT"/>
          </a:p>
        </c:txPr>
        <c:crossAx val="92838912"/>
        <c:crosses val="autoZero"/>
        <c:crossBetween val="between"/>
        <c:majorUnit val="0.2"/>
        <c:minorUnit val="0.1"/>
      </c:valAx>
    </c:plotArea>
    <c:plotVisOnly val="1"/>
    <c:dispBlanksAs val="gap"/>
  </c:chart>
  <c:spPr>
    <a:noFill/>
    <a:ln>
      <a:noFill/>
    </a:ln>
  </c:spPr>
  <c:externalData r:id="rId2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lrMapOvr bg1="lt1" tx1="dk1" bg2="lt2" tx2="dk2" accent1="accent1" accent2="accent2" accent3="accent3" accent4="accent4" accent5="accent5" accent6="accent6" hlink="hlink" folHlink="folHlink"/>
  <c:chart>
    <c:title>
      <c:overlay val="1"/>
      <c:txPr>
        <a:bodyPr/>
        <a:lstStyle/>
        <a:p>
          <a:pPr>
            <a:defRPr sz="1400" u="sng">
              <a:solidFill>
                <a:srgbClr val="002060"/>
              </a:solidFill>
              <a:latin typeface="Bookman Old Style" pitchFamily="18" charset="0"/>
            </a:defRPr>
          </a:pPr>
          <a:endParaRPr lang="it-IT"/>
        </a:p>
      </c:txPr>
    </c:title>
    <c:plotArea>
      <c:layout>
        <c:manualLayout>
          <c:layoutTarget val="inner"/>
          <c:xMode val="edge"/>
          <c:yMode val="edge"/>
          <c:x val="5.4773601729802515E-2"/>
          <c:y val="0.14988890146092557"/>
          <c:w val="0.93021463278556682"/>
          <c:h val="0.59925830451330642"/>
        </c:manualLayout>
      </c:layout>
      <c:barChart>
        <c:barDir val="col"/>
        <c:grouping val="clustered"/>
        <c:ser>
          <c:idx val="0"/>
          <c:order val="0"/>
          <c:tx>
            <c:strRef>
              <c:f>Sinottiche!$A$151</c:f>
              <c:strCache>
                <c:ptCount val="1"/>
                <c:pt idx="0">
                  <c:v>COERENTI CON I PROPRI VALORI</c:v>
                </c:pt>
              </c:strCache>
            </c:strRef>
          </c:tx>
          <c:spPr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rgbClr val="0066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spPr>
              <a:solidFill>
                <a:srgbClr val="93D05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spPr>
              <a:solidFill>
                <a:srgbClr val="00206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spPr>
              <a:solidFill>
                <a:srgbClr val="FFC0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4"/>
            <c:spPr>
              <a:solidFill>
                <a:srgbClr val="C000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5"/>
            <c:spPr>
              <a:solidFill>
                <a:srgbClr val="0074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6"/>
            <c:spPr>
              <a:solidFill>
                <a:srgbClr val="9CD45E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7"/>
            <c:spPr>
              <a:solidFill>
                <a:srgbClr val="C4D79D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8"/>
            <c:spPr>
              <a:solidFill>
                <a:srgbClr val="B0C7E2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9"/>
            <c:spPr>
              <a:solidFill>
                <a:srgbClr val="17375D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1"/>
            <c:spPr>
              <a:solidFill>
                <a:srgbClr val="A6BFDE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2"/>
            <c:spPr>
              <a:solidFill>
                <a:srgbClr val="2E507A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3"/>
            <c:spPr>
              <a:solidFill>
                <a:srgbClr val="8FCE4A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4"/>
            <c:spPr>
              <a:solidFill>
                <a:srgbClr val="F2B8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5"/>
            <c:spPr>
              <a:solidFill>
                <a:srgbClr val="C75F09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7"/>
            <c:spPr>
              <a:solidFill>
                <a:srgbClr val="F86F08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8"/>
            <c:spPr>
              <a:solidFill>
                <a:srgbClr val="92CE5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9"/>
            <c:spPr>
              <a:solidFill>
                <a:srgbClr val="0068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0"/>
            <c:spPr>
              <a:solidFill>
                <a:srgbClr val="F2DBDB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1"/>
            <c:spPr>
              <a:solidFill>
                <a:srgbClr val="C001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2"/>
            <c:spPr>
              <a:solidFill>
                <a:srgbClr val="C4D69B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3"/>
            <c:spPr>
              <a:solidFill>
                <a:srgbClr val="0168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spPr>
              <a:solidFill>
                <a:schemeClr val="bg1"/>
              </a:solidFill>
              <a:ln>
                <a:solidFill>
                  <a:srgbClr val="0070C0"/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c:spPr>
            <c:txPr>
              <a:bodyPr/>
              <a:lstStyle/>
              <a:p>
                <a:pPr>
                  <a:defRPr sz="900">
                    <a:latin typeface="Bookman Old Style" pitchFamily="18" charset="0"/>
                  </a:defRPr>
                </a:pPr>
                <a:endParaRPr lang="it-IT"/>
              </a:p>
            </c:txPr>
            <c:dLblPos val="outEnd"/>
            <c:showVal val="1"/>
          </c:dLbls>
          <c:cat>
            <c:strRef>
              <c:f>Sinottiche!$B$145:$F$145</c:f>
              <c:strCache>
                <c:ptCount val="5"/>
                <c:pt idx="0">
                  <c:v>STAMPA QUOTIDIANA</c:v>
                </c:pt>
                <c:pt idx="1">
                  <c:v>STAMPA PERIODICA</c:v>
                </c:pt>
                <c:pt idx="2">
                  <c:v>TELEVISIONE</c:v>
                </c:pt>
                <c:pt idx="3">
                  <c:v>RADIO</c:v>
                </c:pt>
                <c:pt idx="4">
                  <c:v>INTERNET</c:v>
                </c:pt>
              </c:strCache>
            </c:strRef>
          </c:cat>
          <c:val>
            <c:numRef>
              <c:f>Sinottiche!$B$151:$F$151</c:f>
              <c:numCache>
                <c:formatCode>0.0%</c:formatCode>
                <c:ptCount val="5"/>
                <c:pt idx="0">
                  <c:v>0.54848304748535159</c:v>
                </c:pt>
                <c:pt idx="1">
                  <c:v>0.28256990432739282</c:v>
                </c:pt>
                <c:pt idx="2">
                  <c:v>0.13860796928405736</c:v>
                </c:pt>
                <c:pt idx="3">
                  <c:v>0.16775728225708034</c:v>
                </c:pt>
                <c:pt idx="4">
                  <c:v>0.15229030609130903</c:v>
                </c:pt>
              </c:numCache>
            </c:numRef>
          </c:val>
        </c:ser>
        <c:dLbls>
          <c:showVal val="1"/>
        </c:dLbls>
        <c:gapWidth val="10"/>
        <c:axId val="92923392"/>
        <c:axId val="92924928"/>
      </c:barChart>
      <c:catAx>
        <c:axId val="92923392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>
                <a:latin typeface="Bookman Old Style" pitchFamily="18" charset="0"/>
              </a:defRPr>
            </a:pPr>
            <a:endParaRPr lang="it-IT"/>
          </a:p>
        </c:txPr>
        <c:crossAx val="92924928"/>
        <c:crosses val="autoZero"/>
        <c:auto val="1"/>
        <c:lblAlgn val="ctr"/>
        <c:lblOffset val="100"/>
      </c:catAx>
      <c:valAx>
        <c:axId val="92924928"/>
        <c:scaling>
          <c:orientation val="minMax"/>
          <c:max val="1"/>
          <c:min val="0"/>
        </c:scaling>
        <c:axPos val="l"/>
        <c:majorGridlines>
          <c:spPr>
            <a:ln w="9525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</a:ln>
            <a:effectLst/>
          </c:spPr>
        </c:majorGridlines>
        <c:numFmt formatCode="0%" sourceLinked="0"/>
        <c:tickLblPos val="nextTo"/>
        <c:txPr>
          <a:bodyPr/>
          <a:lstStyle/>
          <a:p>
            <a:pPr>
              <a:defRPr>
                <a:latin typeface="Bookman Old Style" pitchFamily="18" charset="0"/>
              </a:defRPr>
            </a:pPr>
            <a:endParaRPr lang="it-IT"/>
          </a:p>
        </c:txPr>
        <c:crossAx val="92923392"/>
        <c:crosses val="autoZero"/>
        <c:crossBetween val="between"/>
        <c:majorUnit val="0.2"/>
        <c:minorUnit val="0.1"/>
      </c:valAx>
    </c:plotArea>
    <c:plotVisOnly val="1"/>
    <c:dispBlanksAs val="gap"/>
  </c:chart>
  <c:spPr>
    <a:noFill/>
    <a:ln>
      <a:noFill/>
    </a:ln>
  </c:spPr>
  <c:externalData r:id="rId2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lrMapOvr bg1="lt1" tx1="dk1" bg2="lt2" tx2="dk2" accent1="accent1" accent2="accent2" accent3="accent3" accent4="accent4" accent5="accent5" accent6="accent6" hlink="hlink" folHlink="folHlink"/>
  <c:chart>
    <c:title>
      <c:overlay val="1"/>
      <c:txPr>
        <a:bodyPr/>
        <a:lstStyle/>
        <a:p>
          <a:pPr>
            <a:defRPr sz="1400" u="sng">
              <a:solidFill>
                <a:srgbClr val="002060"/>
              </a:solidFill>
              <a:latin typeface="Bookman Old Style" pitchFamily="18" charset="0"/>
            </a:defRPr>
          </a:pPr>
          <a:endParaRPr lang="it-IT"/>
        </a:p>
      </c:txPr>
    </c:title>
    <c:plotArea>
      <c:layout>
        <c:manualLayout>
          <c:layoutTarget val="inner"/>
          <c:xMode val="edge"/>
          <c:yMode val="edge"/>
          <c:x val="5.4773601729802515E-2"/>
          <c:y val="0.14988890146092557"/>
          <c:w val="0.93021463278556682"/>
          <c:h val="0.59925830451330642"/>
        </c:manualLayout>
      </c:layout>
      <c:barChart>
        <c:barDir val="col"/>
        <c:grouping val="clustered"/>
        <c:ser>
          <c:idx val="0"/>
          <c:order val="0"/>
          <c:tx>
            <c:strRef>
              <c:f>Sinottiche!$A$152</c:f>
              <c:strCache>
                <c:ptCount val="1"/>
                <c:pt idx="0">
                  <c:v>SELEZIONATE PER LA LORO IMPORTANZA</c:v>
                </c:pt>
              </c:strCache>
            </c:strRef>
          </c:tx>
          <c:spPr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rgbClr val="0066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spPr>
              <a:solidFill>
                <a:srgbClr val="93D05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spPr>
              <a:solidFill>
                <a:srgbClr val="00206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spPr>
              <a:solidFill>
                <a:srgbClr val="FFC0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4"/>
            <c:spPr>
              <a:solidFill>
                <a:srgbClr val="C000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5"/>
            <c:spPr>
              <a:solidFill>
                <a:srgbClr val="0074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6"/>
            <c:spPr>
              <a:solidFill>
                <a:srgbClr val="9CD45E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7"/>
            <c:spPr>
              <a:solidFill>
                <a:srgbClr val="C4D79D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8"/>
            <c:spPr>
              <a:solidFill>
                <a:srgbClr val="B0C7E2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9"/>
            <c:spPr>
              <a:solidFill>
                <a:srgbClr val="17375D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1"/>
            <c:spPr>
              <a:solidFill>
                <a:srgbClr val="A6BFDE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2"/>
            <c:spPr>
              <a:solidFill>
                <a:srgbClr val="2E507A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3"/>
            <c:spPr>
              <a:solidFill>
                <a:srgbClr val="8FCE4A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4"/>
            <c:spPr>
              <a:solidFill>
                <a:srgbClr val="F2B8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5"/>
            <c:spPr>
              <a:solidFill>
                <a:srgbClr val="C75F09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7"/>
            <c:spPr>
              <a:solidFill>
                <a:srgbClr val="F86F08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8"/>
            <c:spPr>
              <a:solidFill>
                <a:srgbClr val="92CE5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9"/>
            <c:spPr>
              <a:solidFill>
                <a:srgbClr val="0068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0"/>
            <c:spPr>
              <a:solidFill>
                <a:srgbClr val="F2DBDB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1"/>
            <c:spPr>
              <a:solidFill>
                <a:srgbClr val="C001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2"/>
            <c:spPr>
              <a:solidFill>
                <a:srgbClr val="C4D69B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3"/>
            <c:spPr>
              <a:solidFill>
                <a:srgbClr val="0168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spPr>
              <a:solidFill>
                <a:schemeClr val="bg1"/>
              </a:solidFill>
              <a:ln>
                <a:solidFill>
                  <a:srgbClr val="0070C0"/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c:spPr>
            <c:txPr>
              <a:bodyPr/>
              <a:lstStyle/>
              <a:p>
                <a:pPr>
                  <a:defRPr sz="900">
                    <a:latin typeface="Bookman Old Style" pitchFamily="18" charset="0"/>
                  </a:defRPr>
                </a:pPr>
                <a:endParaRPr lang="it-IT"/>
              </a:p>
            </c:txPr>
            <c:dLblPos val="outEnd"/>
            <c:showVal val="1"/>
          </c:dLbls>
          <c:cat>
            <c:strRef>
              <c:f>Sinottiche!$B$145:$F$145</c:f>
              <c:strCache>
                <c:ptCount val="5"/>
                <c:pt idx="0">
                  <c:v>STAMPA QUOTIDIANA</c:v>
                </c:pt>
                <c:pt idx="1">
                  <c:v>STAMPA PERIODICA</c:v>
                </c:pt>
                <c:pt idx="2">
                  <c:v>TELEVISIONE</c:v>
                </c:pt>
                <c:pt idx="3">
                  <c:v>RADIO</c:v>
                </c:pt>
                <c:pt idx="4">
                  <c:v>INTERNET</c:v>
                </c:pt>
              </c:strCache>
            </c:strRef>
          </c:cat>
          <c:val>
            <c:numRef>
              <c:f>Sinottiche!$B$152:$F$152</c:f>
              <c:numCache>
                <c:formatCode>0.0%</c:formatCode>
                <c:ptCount val="5"/>
                <c:pt idx="0">
                  <c:v>0.52944675445556644</c:v>
                </c:pt>
                <c:pt idx="1">
                  <c:v>0.28138013839721754</c:v>
                </c:pt>
                <c:pt idx="2">
                  <c:v>0.26353361129760788</c:v>
                </c:pt>
                <c:pt idx="3">
                  <c:v>0.25580011367797895</c:v>
                </c:pt>
                <c:pt idx="4">
                  <c:v>0.20107078552246133</c:v>
                </c:pt>
              </c:numCache>
            </c:numRef>
          </c:val>
        </c:ser>
        <c:dLbls>
          <c:showVal val="1"/>
        </c:dLbls>
        <c:gapWidth val="10"/>
        <c:axId val="92934144"/>
        <c:axId val="92935680"/>
      </c:barChart>
      <c:catAx>
        <c:axId val="92934144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>
                <a:latin typeface="Bookman Old Style" pitchFamily="18" charset="0"/>
              </a:defRPr>
            </a:pPr>
            <a:endParaRPr lang="it-IT"/>
          </a:p>
        </c:txPr>
        <c:crossAx val="92935680"/>
        <c:crosses val="autoZero"/>
        <c:auto val="1"/>
        <c:lblAlgn val="ctr"/>
        <c:lblOffset val="100"/>
      </c:catAx>
      <c:valAx>
        <c:axId val="92935680"/>
        <c:scaling>
          <c:orientation val="minMax"/>
          <c:max val="1"/>
          <c:min val="0"/>
        </c:scaling>
        <c:axPos val="l"/>
        <c:majorGridlines>
          <c:spPr>
            <a:ln w="9525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</a:ln>
            <a:effectLst/>
          </c:spPr>
        </c:majorGridlines>
        <c:numFmt formatCode="0%" sourceLinked="0"/>
        <c:tickLblPos val="nextTo"/>
        <c:txPr>
          <a:bodyPr/>
          <a:lstStyle/>
          <a:p>
            <a:pPr>
              <a:defRPr>
                <a:latin typeface="Bookman Old Style" pitchFamily="18" charset="0"/>
              </a:defRPr>
            </a:pPr>
            <a:endParaRPr lang="it-IT"/>
          </a:p>
        </c:txPr>
        <c:crossAx val="92934144"/>
        <c:crosses val="autoZero"/>
        <c:crossBetween val="between"/>
        <c:majorUnit val="0.2"/>
        <c:minorUnit val="0.1"/>
      </c:valAx>
    </c:plotArea>
    <c:plotVisOnly val="1"/>
    <c:dispBlanksAs val="gap"/>
  </c:chart>
  <c:spPr>
    <a:noFill/>
    <a:ln>
      <a:noFill/>
    </a:ln>
  </c:spPr>
  <c:externalData r:id="rId2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lrMapOvr bg1="lt1" tx1="dk1" bg2="lt2" tx2="dk2" accent1="accent1" accent2="accent2" accent3="accent3" accent4="accent4" accent5="accent5" accent6="accent6" hlink="hlink" folHlink="folHlink"/>
  <c:chart>
    <c:title>
      <c:overlay val="1"/>
      <c:txPr>
        <a:bodyPr/>
        <a:lstStyle/>
        <a:p>
          <a:pPr>
            <a:defRPr sz="1400" u="sng">
              <a:solidFill>
                <a:srgbClr val="002060"/>
              </a:solidFill>
              <a:latin typeface="Bookman Old Style" pitchFamily="18" charset="0"/>
            </a:defRPr>
          </a:pPr>
          <a:endParaRPr lang="it-IT"/>
        </a:p>
      </c:txPr>
    </c:title>
    <c:plotArea>
      <c:layout>
        <c:manualLayout>
          <c:layoutTarget val="inner"/>
          <c:xMode val="edge"/>
          <c:yMode val="edge"/>
          <c:x val="5.4773601729802515E-2"/>
          <c:y val="0.14988890146092557"/>
          <c:w val="0.93021463278556682"/>
          <c:h val="0.59925830451330642"/>
        </c:manualLayout>
      </c:layout>
      <c:barChart>
        <c:barDir val="col"/>
        <c:grouping val="clustered"/>
        <c:ser>
          <c:idx val="0"/>
          <c:order val="0"/>
          <c:tx>
            <c:strRef>
              <c:f>Sinottiche!$A$153</c:f>
              <c:strCache>
                <c:ptCount val="1"/>
                <c:pt idx="0">
                  <c:v>AMPIE, APPROFONDITE</c:v>
                </c:pt>
              </c:strCache>
            </c:strRef>
          </c:tx>
          <c:spPr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rgbClr val="0066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spPr>
              <a:solidFill>
                <a:srgbClr val="93D05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spPr>
              <a:solidFill>
                <a:srgbClr val="00206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spPr>
              <a:solidFill>
                <a:srgbClr val="FFC0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4"/>
            <c:spPr>
              <a:solidFill>
                <a:srgbClr val="C000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5"/>
            <c:spPr>
              <a:solidFill>
                <a:srgbClr val="0074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6"/>
            <c:spPr>
              <a:solidFill>
                <a:srgbClr val="9CD45E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7"/>
            <c:spPr>
              <a:solidFill>
                <a:srgbClr val="C4D79D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8"/>
            <c:spPr>
              <a:solidFill>
                <a:srgbClr val="B0C7E2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9"/>
            <c:spPr>
              <a:solidFill>
                <a:srgbClr val="17375D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1"/>
            <c:spPr>
              <a:solidFill>
                <a:srgbClr val="A6BFDE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2"/>
            <c:spPr>
              <a:solidFill>
                <a:srgbClr val="2E507A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3"/>
            <c:spPr>
              <a:solidFill>
                <a:srgbClr val="8FCE4A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4"/>
            <c:spPr>
              <a:solidFill>
                <a:srgbClr val="F2B8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5"/>
            <c:spPr>
              <a:solidFill>
                <a:srgbClr val="C75F09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7"/>
            <c:spPr>
              <a:solidFill>
                <a:srgbClr val="F86F08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8"/>
            <c:spPr>
              <a:solidFill>
                <a:srgbClr val="92CE5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9"/>
            <c:spPr>
              <a:solidFill>
                <a:srgbClr val="0068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0"/>
            <c:spPr>
              <a:solidFill>
                <a:srgbClr val="F2DBDB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1"/>
            <c:spPr>
              <a:solidFill>
                <a:srgbClr val="C001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2"/>
            <c:spPr>
              <a:solidFill>
                <a:srgbClr val="C4D69B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3"/>
            <c:spPr>
              <a:solidFill>
                <a:srgbClr val="0168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spPr>
              <a:solidFill>
                <a:schemeClr val="bg1"/>
              </a:solidFill>
              <a:ln>
                <a:solidFill>
                  <a:srgbClr val="0070C0"/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c:spPr>
            <c:txPr>
              <a:bodyPr/>
              <a:lstStyle/>
              <a:p>
                <a:pPr>
                  <a:defRPr sz="900">
                    <a:latin typeface="Bookman Old Style" pitchFamily="18" charset="0"/>
                  </a:defRPr>
                </a:pPr>
                <a:endParaRPr lang="it-IT"/>
              </a:p>
            </c:txPr>
            <c:dLblPos val="outEnd"/>
            <c:showVal val="1"/>
          </c:dLbls>
          <c:cat>
            <c:strRef>
              <c:f>Sinottiche!$B$145:$F$145</c:f>
              <c:strCache>
                <c:ptCount val="5"/>
                <c:pt idx="0">
                  <c:v>STAMPA QUOTIDIANA</c:v>
                </c:pt>
                <c:pt idx="1">
                  <c:v>STAMPA PERIODICA</c:v>
                </c:pt>
                <c:pt idx="2">
                  <c:v>TELEVISIONE</c:v>
                </c:pt>
                <c:pt idx="3">
                  <c:v>RADIO</c:v>
                </c:pt>
                <c:pt idx="4">
                  <c:v>INTERNET</c:v>
                </c:pt>
              </c:strCache>
            </c:strRef>
          </c:cat>
          <c:val>
            <c:numRef>
              <c:f>Sinottiche!$B$153:$F$153</c:f>
              <c:numCache>
                <c:formatCode>0.0%</c:formatCode>
                <c:ptCount val="5"/>
                <c:pt idx="0">
                  <c:v>0.5014871978759754</c:v>
                </c:pt>
                <c:pt idx="1">
                  <c:v>0.59369422912597669</c:v>
                </c:pt>
                <c:pt idx="2">
                  <c:v>0.11957168579101569</c:v>
                </c:pt>
                <c:pt idx="3">
                  <c:v>8.3878641128540044E-2</c:v>
                </c:pt>
                <c:pt idx="4">
                  <c:v>0.1570493793487549</c:v>
                </c:pt>
              </c:numCache>
            </c:numRef>
          </c:val>
        </c:ser>
        <c:dLbls>
          <c:showVal val="1"/>
        </c:dLbls>
        <c:gapWidth val="10"/>
        <c:axId val="93112576"/>
        <c:axId val="93122560"/>
      </c:barChart>
      <c:catAx>
        <c:axId val="93112576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>
                <a:latin typeface="Bookman Old Style" pitchFamily="18" charset="0"/>
              </a:defRPr>
            </a:pPr>
            <a:endParaRPr lang="it-IT"/>
          </a:p>
        </c:txPr>
        <c:crossAx val="93122560"/>
        <c:crosses val="autoZero"/>
        <c:auto val="1"/>
        <c:lblAlgn val="ctr"/>
        <c:lblOffset val="100"/>
      </c:catAx>
      <c:valAx>
        <c:axId val="93122560"/>
        <c:scaling>
          <c:orientation val="minMax"/>
          <c:max val="1"/>
          <c:min val="0"/>
        </c:scaling>
        <c:axPos val="l"/>
        <c:majorGridlines>
          <c:spPr>
            <a:ln w="9525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</a:ln>
            <a:effectLst/>
          </c:spPr>
        </c:majorGridlines>
        <c:numFmt formatCode="0%" sourceLinked="0"/>
        <c:tickLblPos val="nextTo"/>
        <c:txPr>
          <a:bodyPr/>
          <a:lstStyle/>
          <a:p>
            <a:pPr>
              <a:defRPr>
                <a:latin typeface="Bookman Old Style" pitchFamily="18" charset="0"/>
              </a:defRPr>
            </a:pPr>
            <a:endParaRPr lang="it-IT"/>
          </a:p>
        </c:txPr>
        <c:crossAx val="93112576"/>
        <c:crosses val="autoZero"/>
        <c:crossBetween val="between"/>
        <c:majorUnit val="0.2"/>
        <c:minorUnit val="0.1"/>
      </c:valAx>
    </c:plotArea>
    <c:plotVisOnly val="1"/>
    <c:dispBlanksAs val="gap"/>
  </c:chart>
  <c:spPr>
    <a:noFill/>
    <a:ln>
      <a:noFill/>
    </a:ln>
  </c:spPr>
  <c:externalData r:id="rId2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lrMapOvr bg1="lt1" tx1="dk1" bg2="lt2" tx2="dk2" accent1="accent1" accent2="accent2" accent3="accent3" accent4="accent4" accent5="accent5" accent6="accent6" hlink="hlink" folHlink="folHlink"/>
  <c:chart>
    <c:title>
      <c:overlay val="1"/>
      <c:txPr>
        <a:bodyPr/>
        <a:lstStyle/>
        <a:p>
          <a:pPr>
            <a:defRPr sz="1400" u="sng">
              <a:solidFill>
                <a:srgbClr val="002060"/>
              </a:solidFill>
              <a:latin typeface="Bookman Old Style" pitchFamily="18" charset="0"/>
            </a:defRPr>
          </a:pPr>
          <a:endParaRPr lang="it-IT"/>
        </a:p>
      </c:txPr>
    </c:title>
    <c:plotArea>
      <c:layout>
        <c:manualLayout>
          <c:layoutTarget val="inner"/>
          <c:xMode val="edge"/>
          <c:yMode val="edge"/>
          <c:x val="5.4773601729802515E-2"/>
          <c:y val="0.14988890146092557"/>
          <c:w val="0.93021463278556682"/>
          <c:h val="0.59925830451330642"/>
        </c:manualLayout>
      </c:layout>
      <c:barChart>
        <c:barDir val="col"/>
        <c:grouping val="clustered"/>
        <c:ser>
          <c:idx val="0"/>
          <c:order val="0"/>
          <c:tx>
            <c:strRef>
              <c:f>Sinottiche!$A$154</c:f>
              <c:strCache>
                <c:ptCount val="1"/>
                <c:pt idx="0">
                  <c:v>ESPRESSIONE DELLA PROPRIA COMUNITÀ LOCALE</c:v>
                </c:pt>
              </c:strCache>
            </c:strRef>
          </c:tx>
          <c:spPr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rgbClr val="0066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spPr>
              <a:solidFill>
                <a:srgbClr val="93D05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spPr>
              <a:solidFill>
                <a:srgbClr val="00206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spPr>
              <a:solidFill>
                <a:srgbClr val="FFC0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4"/>
            <c:spPr>
              <a:solidFill>
                <a:srgbClr val="C000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5"/>
            <c:spPr>
              <a:solidFill>
                <a:srgbClr val="0074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6"/>
            <c:spPr>
              <a:solidFill>
                <a:srgbClr val="9CD45E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7"/>
            <c:spPr>
              <a:solidFill>
                <a:srgbClr val="C4D79D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8"/>
            <c:spPr>
              <a:solidFill>
                <a:srgbClr val="B0C7E2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9"/>
            <c:spPr>
              <a:solidFill>
                <a:srgbClr val="17375D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1"/>
            <c:spPr>
              <a:solidFill>
                <a:srgbClr val="A6BFDE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2"/>
            <c:spPr>
              <a:solidFill>
                <a:srgbClr val="2E507A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3"/>
            <c:spPr>
              <a:solidFill>
                <a:srgbClr val="8FCE4A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4"/>
            <c:spPr>
              <a:solidFill>
                <a:srgbClr val="F2B8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5"/>
            <c:spPr>
              <a:solidFill>
                <a:srgbClr val="C75F09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7"/>
            <c:spPr>
              <a:solidFill>
                <a:srgbClr val="F86F08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8"/>
            <c:spPr>
              <a:solidFill>
                <a:srgbClr val="92CE5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9"/>
            <c:spPr>
              <a:solidFill>
                <a:srgbClr val="0068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0"/>
            <c:spPr>
              <a:solidFill>
                <a:srgbClr val="F2DBDB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1"/>
            <c:spPr>
              <a:solidFill>
                <a:srgbClr val="C001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2"/>
            <c:spPr>
              <a:solidFill>
                <a:srgbClr val="C4D69B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3"/>
            <c:spPr>
              <a:solidFill>
                <a:srgbClr val="0168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spPr>
              <a:solidFill>
                <a:schemeClr val="bg1"/>
              </a:solidFill>
              <a:ln>
                <a:solidFill>
                  <a:srgbClr val="0070C0"/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c:spPr>
            <c:txPr>
              <a:bodyPr/>
              <a:lstStyle/>
              <a:p>
                <a:pPr>
                  <a:defRPr sz="900">
                    <a:latin typeface="Bookman Old Style" pitchFamily="18" charset="0"/>
                  </a:defRPr>
                </a:pPr>
                <a:endParaRPr lang="it-IT"/>
              </a:p>
            </c:txPr>
            <c:dLblPos val="outEnd"/>
            <c:showVal val="1"/>
          </c:dLbls>
          <c:cat>
            <c:strRef>
              <c:f>Sinottiche!$B$145:$F$145</c:f>
              <c:strCache>
                <c:ptCount val="5"/>
                <c:pt idx="0">
                  <c:v>STAMPA QUOTIDIANA</c:v>
                </c:pt>
                <c:pt idx="1">
                  <c:v>STAMPA PERIODICA</c:v>
                </c:pt>
                <c:pt idx="2">
                  <c:v>TELEVISIONE</c:v>
                </c:pt>
                <c:pt idx="3">
                  <c:v>RADIO</c:v>
                </c:pt>
                <c:pt idx="4">
                  <c:v>INTERNET</c:v>
                </c:pt>
              </c:strCache>
            </c:strRef>
          </c:cat>
          <c:val>
            <c:numRef>
              <c:f>Sinottiche!$B$154:$F$154</c:f>
              <c:numCache>
                <c:formatCode>0.0%</c:formatCode>
                <c:ptCount val="5"/>
                <c:pt idx="0">
                  <c:v>0.50089233398437505</c:v>
                </c:pt>
                <c:pt idx="1">
                  <c:v>0.12671029090881347</c:v>
                </c:pt>
                <c:pt idx="2">
                  <c:v>0.22724569320678711</c:v>
                </c:pt>
                <c:pt idx="3">
                  <c:v>0.30458061218261812</c:v>
                </c:pt>
                <c:pt idx="4">
                  <c:v>0.25520523071289064</c:v>
                </c:pt>
              </c:numCache>
            </c:numRef>
          </c:val>
        </c:ser>
        <c:dLbls>
          <c:showVal val="1"/>
        </c:dLbls>
        <c:gapWidth val="10"/>
        <c:axId val="93139712"/>
        <c:axId val="93141248"/>
      </c:barChart>
      <c:catAx>
        <c:axId val="93139712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>
                <a:latin typeface="Bookman Old Style" pitchFamily="18" charset="0"/>
              </a:defRPr>
            </a:pPr>
            <a:endParaRPr lang="it-IT"/>
          </a:p>
        </c:txPr>
        <c:crossAx val="93141248"/>
        <c:crosses val="autoZero"/>
        <c:auto val="1"/>
        <c:lblAlgn val="ctr"/>
        <c:lblOffset val="100"/>
      </c:catAx>
      <c:valAx>
        <c:axId val="93141248"/>
        <c:scaling>
          <c:orientation val="minMax"/>
          <c:max val="1"/>
          <c:min val="0"/>
        </c:scaling>
        <c:axPos val="l"/>
        <c:majorGridlines>
          <c:spPr>
            <a:ln w="9525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</a:ln>
            <a:effectLst/>
          </c:spPr>
        </c:majorGridlines>
        <c:numFmt formatCode="0%" sourceLinked="0"/>
        <c:tickLblPos val="nextTo"/>
        <c:txPr>
          <a:bodyPr/>
          <a:lstStyle/>
          <a:p>
            <a:pPr>
              <a:defRPr>
                <a:latin typeface="Bookman Old Style" pitchFamily="18" charset="0"/>
              </a:defRPr>
            </a:pPr>
            <a:endParaRPr lang="it-IT"/>
          </a:p>
        </c:txPr>
        <c:crossAx val="93139712"/>
        <c:crosses val="autoZero"/>
        <c:crossBetween val="between"/>
        <c:majorUnit val="0.2"/>
        <c:minorUnit val="0.1"/>
      </c:valAx>
    </c:plotArea>
    <c:plotVisOnly val="1"/>
    <c:dispBlanksAs val="gap"/>
  </c:chart>
  <c:spPr>
    <a:noFill/>
    <a:ln>
      <a:noFill/>
    </a:ln>
  </c:sp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lrMapOvr bg1="lt1" tx1="dk1" bg2="lt2" tx2="dk2" accent1="accent1" accent2="accent2" accent3="accent3" accent4="accent4" accent5="accent5" accent6="accent6" hlink="hlink" folHlink="folHlink"/>
  <c:chart>
    <c:view3D>
      <c:rotX val="35"/>
      <c:hPercent val="75"/>
      <c:depthPercent val="100"/>
      <c:perspective val="30"/>
    </c:view3D>
    <c:plotArea>
      <c:layout>
        <c:manualLayout>
          <c:xMode val="edge"/>
          <c:yMode val="edge"/>
          <c:x val="0.23336471798835035"/>
          <c:y val="0.23116695281714741"/>
          <c:w val="0.51995296814948233"/>
          <c:h val="0.520646290128711"/>
        </c:manualLayout>
      </c:layout>
      <c:pie3DChart>
        <c:varyColors val="1"/>
        <c:ser>
          <c:idx val="0"/>
          <c:order val="0"/>
          <c:spPr>
            <a:ln w="25400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plastic">
              <a:bevelT w="152400" h="152400"/>
              <a:bevelB w="152400" h="152400"/>
            </a:sp3d>
          </c:spPr>
          <c:explosion val="4"/>
          <c:dPt>
            <c:idx val="0"/>
            <c:spPr>
              <a:solidFill>
                <a:srgbClr val="B8DEE8"/>
              </a:solidFill>
              <a:ln w="254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52400" h="152400"/>
                <a:bevelB w="152400" h="152400"/>
              </a:sp3d>
            </c:spPr>
          </c:dPt>
          <c:dPt>
            <c:idx val="1"/>
            <c:spPr>
              <a:solidFill>
                <a:srgbClr val="002060"/>
              </a:solidFill>
              <a:ln w="254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52400" h="152400"/>
                <a:bevelB w="152400" h="152400"/>
              </a:sp3d>
            </c:spPr>
          </c:dPt>
          <c:dPt>
            <c:idx val="2"/>
            <c:spPr>
              <a:solidFill>
                <a:srgbClr val="93D050"/>
              </a:solidFill>
              <a:ln w="254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52400" h="152400"/>
                <a:bevelB w="152400" h="152400"/>
              </a:sp3d>
            </c:spPr>
          </c:dPt>
          <c:dPt>
            <c:idx val="3"/>
            <c:spPr>
              <a:solidFill>
                <a:srgbClr val="B45A00"/>
              </a:solidFill>
              <a:ln w="254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52400" h="152400"/>
                <a:bevelB w="152400" h="152400"/>
              </a:sp3d>
            </c:spPr>
          </c:dPt>
          <c:dPt>
            <c:idx val="4"/>
            <c:spPr>
              <a:gradFill flip="none" rotWithShape="1">
                <a:gsLst>
                  <a:gs pos="0">
                    <a:sysClr val="windowText" lastClr="000000">
                      <a:lumMod val="75000"/>
                      <a:lumOff val="25000"/>
                    </a:sysClr>
                  </a:gs>
                  <a:gs pos="61000">
                    <a:sysClr val="window" lastClr="FFFFFF">
                      <a:lumMod val="50000"/>
                    </a:sysClr>
                  </a:gs>
                  <a:gs pos="100000">
                    <a:sysClr val="window" lastClr="FFFFFF">
                      <a:lumMod val="65000"/>
                    </a:sysClr>
                  </a:gs>
                </a:gsLst>
                <a:lin ang="5400000" scaled="1"/>
                <a:tileRect/>
              </a:gradFill>
              <a:ln w="254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52400" h="152400"/>
                <a:bevelB w="152400" h="152400"/>
              </a:sp3d>
            </c:spPr>
          </c:dPt>
          <c:dLbls>
            <c:numFmt formatCode="0.0%" sourceLinked="0"/>
            <c:spPr>
              <a:effectLst/>
            </c:spPr>
            <c:txPr>
              <a:bodyPr/>
              <a:lstStyle/>
              <a:p>
                <a:pPr>
                  <a:defRPr sz="1400" b="1" u="none" strike="noStrike" baseline="0">
                    <a:latin typeface="Bookman Old Style"/>
                    <a:ea typeface="Bookman Old Style"/>
                    <a:cs typeface="Bookman Old Style"/>
                  </a:defRPr>
                </a:pPr>
                <a:endParaRPr lang="it-IT"/>
              </a:p>
            </c:txPr>
            <c:dLblPos val="outEnd"/>
            <c:showCatName val="1"/>
            <c:showPercent val="1"/>
            <c:separator>
</c:separator>
            <c:showLeaderLines val="1"/>
          </c:dLbls>
          <c:cat>
            <c:strRef>
              <c:f>results!$F$1369:$F$1372</c:f>
              <c:strCache>
                <c:ptCount val="4"/>
                <c:pt idx="0">
                  <c:v>Nord-ovest</c:v>
                </c:pt>
                <c:pt idx="1">
                  <c:v>Nord-est</c:v>
                </c:pt>
                <c:pt idx="2">
                  <c:v>Centro</c:v>
                </c:pt>
                <c:pt idx="3">
                  <c:v>Sud</c:v>
                </c:pt>
              </c:strCache>
            </c:strRef>
          </c:cat>
          <c:val>
            <c:numRef>
              <c:f>results!$G$1369:$G$1372</c:f>
              <c:numCache>
                <c:formatCode>0.0%</c:formatCode>
                <c:ptCount val="4"/>
                <c:pt idx="0">
                  <c:v>0.3270000000000004</c:v>
                </c:pt>
                <c:pt idx="1">
                  <c:v>0.16700000000000001</c:v>
                </c:pt>
                <c:pt idx="2">
                  <c:v>0.3220000000000004</c:v>
                </c:pt>
                <c:pt idx="3">
                  <c:v>0.18400000000000016</c:v>
                </c:pt>
              </c:numCache>
            </c:numRef>
          </c:val>
        </c:ser>
      </c:pie3DChart>
      <c:spPr>
        <a:noFill/>
        <a:ln w="25400">
          <a:noFill/>
        </a:ln>
        <a:extLst>
          <a:ext uri="{909E8E84-426E-40DD-AFC4-6F175D3DCCD1}">
            <a14:hiddenFill xmlns="" xmlns:r="http://schemas.openxmlformats.org/officeDocument/2006/relationships" xmlns:a14="http://schemas.microsoft.com/office/drawing/2010/main">
              <a:solidFill>
                <a:srgbClr val="FFFFFF"/>
              </a:solidFill>
            </a14:hiddenFill>
          </a:ext>
        </a:extLst>
      </c:spPr>
    </c:plotArea>
    <c:plotVisOnly val="1"/>
    <c:dispBlanksAs val="zero"/>
  </c:chart>
  <c:spPr>
    <a:noFill/>
    <a:ln>
      <a:noFill/>
    </a:ln>
  </c:spPr>
  <c:externalData r:id="rId2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lrMapOvr bg1="lt1" tx1="dk1" bg2="lt2" tx2="dk2" accent1="accent1" accent2="accent2" accent3="accent3" accent4="accent4" accent5="accent5" accent6="accent6" hlink="hlink" folHlink="folHlink"/>
  <c:chart>
    <c:title>
      <c:overlay val="1"/>
      <c:txPr>
        <a:bodyPr/>
        <a:lstStyle/>
        <a:p>
          <a:pPr>
            <a:defRPr sz="1400" u="sng">
              <a:solidFill>
                <a:srgbClr val="002060"/>
              </a:solidFill>
              <a:latin typeface="Bookman Old Style" pitchFamily="18" charset="0"/>
            </a:defRPr>
          </a:pPr>
          <a:endParaRPr lang="it-IT"/>
        </a:p>
      </c:txPr>
    </c:title>
    <c:plotArea>
      <c:layout>
        <c:manualLayout>
          <c:layoutTarget val="inner"/>
          <c:xMode val="edge"/>
          <c:yMode val="edge"/>
          <c:x val="5.4773601729802515E-2"/>
          <c:y val="0.14988890146092557"/>
          <c:w val="0.93021463278556682"/>
          <c:h val="0.59925830451330642"/>
        </c:manualLayout>
      </c:layout>
      <c:barChart>
        <c:barDir val="col"/>
        <c:grouping val="clustered"/>
        <c:ser>
          <c:idx val="0"/>
          <c:order val="0"/>
          <c:tx>
            <c:strRef>
              <c:f>Sinottiche!$A$155</c:f>
              <c:strCache>
                <c:ptCount val="1"/>
                <c:pt idx="0">
                  <c:v>PRECISE, DOCUMENTATE</c:v>
                </c:pt>
              </c:strCache>
            </c:strRef>
          </c:tx>
          <c:spPr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rgbClr val="0066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spPr>
              <a:solidFill>
                <a:srgbClr val="93D05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spPr>
              <a:solidFill>
                <a:srgbClr val="00206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spPr>
              <a:solidFill>
                <a:srgbClr val="FFC0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4"/>
            <c:spPr>
              <a:solidFill>
                <a:srgbClr val="C000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5"/>
            <c:spPr>
              <a:solidFill>
                <a:srgbClr val="0074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6"/>
            <c:spPr>
              <a:solidFill>
                <a:srgbClr val="9CD45E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7"/>
            <c:spPr>
              <a:solidFill>
                <a:srgbClr val="C4D79D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8"/>
            <c:spPr>
              <a:solidFill>
                <a:srgbClr val="B0C7E2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9"/>
            <c:spPr>
              <a:solidFill>
                <a:srgbClr val="17375D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1"/>
            <c:spPr>
              <a:solidFill>
                <a:srgbClr val="A6BFDE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2"/>
            <c:spPr>
              <a:solidFill>
                <a:srgbClr val="2E507A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3"/>
            <c:spPr>
              <a:solidFill>
                <a:srgbClr val="8FCE4A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4"/>
            <c:spPr>
              <a:solidFill>
                <a:srgbClr val="F2B8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5"/>
            <c:spPr>
              <a:solidFill>
                <a:srgbClr val="C75F09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7"/>
            <c:spPr>
              <a:solidFill>
                <a:srgbClr val="F86F08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8"/>
            <c:spPr>
              <a:solidFill>
                <a:srgbClr val="92CE5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9"/>
            <c:spPr>
              <a:solidFill>
                <a:srgbClr val="0068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0"/>
            <c:spPr>
              <a:solidFill>
                <a:srgbClr val="F2DBDB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1"/>
            <c:spPr>
              <a:solidFill>
                <a:srgbClr val="C001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2"/>
            <c:spPr>
              <a:solidFill>
                <a:srgbClr val="C4D69B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3"/>
            <c:spPr>
              <a:solidFill>
                <a:srgbClr val="0168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spPr>
              <a:solidFill>
                <a:schemeClr val="bg1"/>
              </a:solidFill>
              <a:ln>
                <a:solidFill>
                  <a:srgbClr val="0070C0"/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c:spPr>
            <c:txPr>
              <a:bodyPr/>
              <a:lstStyle/>
              <a:p>
                <a:pPr>
                  <a:defRPr sz="900">
                    <a:latin typeface="Bookman Old Style" pitchFamily="18" charset="0"/>
                  </a:defRPr>
                </a:pPr>
                <a:endParaRPr lang="it-IT"/>
              </a:p>
            </c:txPr>
            <c:dLblPos val="outEnd"/>
            <c:showVal val="1"/>
          </c:dLbls>
          <c:cat>
            <c:strRef>
              <c:f>Sinottiche!$B$145:$F$145</c:f>
              <c:strCache>
                <c:ptCount val="5"/>
                <c:pt idx="0">
                  <c:v>STAMPA QUOTIDIANA</c:v>
                </c:pt>
                <c:pt idx="1">
                  <c:v>STAMPA PERIODICA</c:v>
                </c:pt>
                <c:pt idx="2">
                  <c:v>TELEVISIONE</c:v>
                </c:pt>
                <c:pt idx="3">
                  <c:v>RADIO</c:v>
                </c:pt>
                <c:pt idx="4">
                  <c:v>INTERNET</c:v>
                </c:pt>
              </c:strCache>
            </c:strRef>
          </c:cat>
          <c:val>
            <c:numRef>
              <c:f>Sinottiche!$B$155:$F$155</c:f>
              <c:numCache>
                <c:formatCode>0.0%</c:formatCode>
                <c:ptCount val="5"/>
                <c:pt idx="0">
                  <c:v>0.49791790008545023</c:v>
                </c:pt>
                <c:pt idx="1">
                  <c:v>0.44140392303466852</c:v>
                </c:pt>
                <c:pt idx="2">
                  <c:v>0.14693634986877474</c:v>
                </c:pt>
                <c:pt idx="3">
                  <c:v>0.17370613098144569</c:v>
                </c:pt>
                <c:pt idx="4">
                  <c:v>0.11719214439392107</c:v>
                </c:pt>
              </c:numCache>
            </c:numRef>
          </c:val>
        </c:ser>
        <c:dLbls>
          <c:showVal val="1"/>
        </c:dLbls>
        <c:gapWidth val="10"/>
        <c:axId val="93297664"/>
        <c:axId val="93299456"/>
      </c:barChart>
      <c:catAx>
        <c:axId val="93297664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>
                <a:latin typeface="Bookman Old Style" pitchFamily="18" charset="0"/>
              </a:defRPr>
            </a:pPr>
            <a:endParaRPr lang="it-IT"/>
          </a:p>
        </c:txPr>
        <c:crossAx val="93299456"/>
        <c:crosses val="autoZero"/>
        <c:auto val="1"/>
        <c:lblAlgn val="ctr"/>
        <c:lblOffset val="100"/>
      </c:catAx>
      <c:valAx>
        <c:axId val="93299456"/>
        <c:scaling>
          <c:orientation val="minMax"/>
          <c:max val="1"/>
          <c:min val="0"/>
        </c:scaling>
        <c:axPos val="l"/>
        <c:majorGridlines>
          <c:spPr>
            <a:ln w="9525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</a:ln>
            <a:effectLst/>
          </c:spPr>
        </c:majorGridlines>
        <c:numFmt formatCode="0%" sourceLinked="0"/>
        <c:tickLblPos val="nextTo"/>
        <c:txPr>
          <a:bodyPr/>
          <a:lstStyle/>
          <a:p>
            <a:pPr>
              <a:defRPr>
                <a:latin typeface="Bookman Old Style" pitchFamily="18" charset="0"/>
              </a:defRPr>
            </a:pPr>
            <a:endParaRPr lang="it-IT"/>
          </a:p>
        </c:txPr>
        <c:crossAx val="93297664"/>
        <c:crosses val="autoZero"/>
        <c:crossBetween val="between"/>
        <c:majorUnit val="0.2"/>
        <c:minorUnit val="0.1"/>
      </c:valAx>
    </c:plotArea>
    <c:plotVisOnly val="1"/>
    <c:dispBlanksAs val="gap"/>
  </c:chart>
  <c:spPr>
    <a:noFill/>
    <a:ln>
      <a:noFill/>
    </a:ln>
  </c:spPr>
  <c:externalData r:id="rId2"/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lrMapOvr bg1="lt1" tx1="dk1" bg2="lt2" tx2="dk2" accent1="accent1" accent2="accent2" accent3="accent3" accent4="accent4" accent5="accent5" accent6="accent6" hlink="hlink" folHlink="folHlink"/>
  <c:chart>
    <c:title>
      <c:overlay val="1"/>
      <c:txPr>
        <a:bodyPr/>
        <a:lstStyle/>
        <a:p>
          <a:pPr>
            <a:defRPr sz="1400" u="sng">
              <a:solidFill>
                <a:srgbClr val="002060"/>
              </a:solidFill>
              <a:latin typeface="Bookman Old Style" pitchFamily="18" charset="0"/>
            </a:defRPr>
          </a:pPr>
          <a:endParaRPr lang="it-IT"/>
        </a:p>
      </c:txPr>
    </c:title>
    <c:plotArea>
      <c:layout>
        <c:manualLayout>
          <c:layoutTarget val="inner"/>
          <c:xMode val="edge"/>
          <c:yMode val="edge"/>
          <c:x val="5.4773601729802515E-2"/>
          <c:y val="0.14988890146092557"/>
          <c:w val="0.93021463278556682"/>
          <c:h val="0.59925830451330642"/>
        </c:manualLayout>
      </c:layout>
      <c:barChart>
        <c:barDir val="col"/>
        <c:grouping val="clustered"/>
        <c:ser>
          <c:idx val="0"/>
          <c:order val="0"/>
          <c:tx>
            <c:strRef>
              <c:f>Sinottiche!$A$156</c:f>
              <c:strCache>
                <c:ptCount val="1"/>
                <c:pt idx="0">
                  <c:v>CHIARE, COMPRENSIBILI</c:v>
                </c:pt>
              </c:strCache>
            </c:strRef>
          </c:tx>
          <c:spPr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rgbClr val="0066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spPr>
              <a:solidFill>
                <a:srgbClr val="93D05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spPr>
              <a:solidFill>
                <a:srgbClr val="00206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spPr>
              <a:solidFill>
                <a:srgbClr val="FFC0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4"/>
            <c:spPr>
              <a:solidFill>
                <a:srgbClr val="C000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5"/>
            <c:spPr>
              <a:solidFill>
                <a:srgbClr val="0074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6"/>
            <c:spPr>
              <a:solidFill>
                <a:srgbClr val="9CD45E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7"/>
            <c:spPr>
              <a:solidFill>
                <a:srgbClr val="C4D79D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8"/>
            <c:spPr>
              <a:solidFill>
                <a:srgbClr val="B0C7E2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9"/>
            <c:spPr>
              <a:solidFill>
                <a:srgbClr val="17375D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1"/>
            <c:spPr>
              <a:solidFill>
                <a:srgbClr val="A6BFDE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2"/>
            <c:spPr>
              <a:solidFill>
                <a:srgbClr val="2E507A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3"/>
            <c:spPr>
              <a:solidFill>
                <a:srgbClr val="8FCE4A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4"/>
            <c:spPr>
              <a:solidFill>
                <a:srgbClr val="F2B8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5"/>
            <c:spPr>
              <a:solidFill>
                <a:srgbClr val="C75F09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7"/>
            <c:spPr>
              <a:solidFill>
                <a:srgbClr val="F86F08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8"/>
            <c:spPr>
              <a:solidFill>
                <a:srgbClr val="92CE5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9"/>
            <c:spPr>
              <a:solidFill>
                <a:srgbClr val="0068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0"/>
            <c:spPr>
              <a:solidFill>
                <a:srgbClr val="F2DBDB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1"/>
            <c:spPr>
              <a:solidFill>
                <a:srgbClr val="C001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2"/>
            <c:spPr>
              <a:solidFill>
                <a:srgbClr val="C4D69B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3"/>
            <c:spPr>
              <a:solidFill>
                <a:srgbClr val="0168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spPr>
              <a:solidFill>
                <a:schemeClr val="bg1"/>
              </a:solidFill>
              <a:ln>
                <a:solidFill>
                  <a:srgbClr val="0070C0"/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c:spPr>
            <c:txPr>
              <a:bodyPr/>
              <a:lstStyle/>
              <a:p>
                <a:pPr>
                  <a:defRPr sz="900">
                    <a:latin typeface="Bookman Old Style" pitchFamily="18" charset="0"/>
                  </a:defRPr>
                </a:pPr>
                <a:endParaRPr lang="it-IT"/>
              </a:p>
            </c:txPr>
            <c:dLblPos val="outEnd"/>
            <c:showVal val="1"/>
          </c:dLbls>
          <c:cat>
            <c:strRef>
              <c:f>Sinottiche!$B$145:$F$145</c:f>
              <c:strCache>
                <c:ptCount val="5"/>
                <c:pt idx="0">
                  <c:v>STAMPA QUOTIDIANA</c:v>
                </c:pt>
                <c:pt idx="1">
                  <c:v>STAMPA PERIODICA</c:v>
                </c:pt>
                <c:pt idx="2">
                  <c:v>TELEVISIONE</c:v>
                </c:pt>
                <c:pt idx="3">
                  <c:v>RADIO</c:v>
                </c:pt>
                <c:pt idx="4">
                  <c:v>INTERNET</c:v>
                </c:pt>
              </c:strCache>
            </c:strRef>
          </c:cat>
          <c:val>
            <c:numRef>
              <c:f>Sinottiche!$B$156:$F$156</c:f>
              <c:numCache>
                <c:formatCode>0.0%</c:formatCode>
                <c:ptCount val="5"/>
                <c:pt idx="0">
                  <c:v>0.49018440246582085</c:v>
                </c:pt>
                <c:pt idx="1">
                  <c:v>0.28078525543212879</c:v>
                </c:pt>
                <c:pt idx="2">
                  <c:v>0.32956573486328167</c:v>
                </c:pt>
                <c:pt idx="3">
                  <c:v>0.38845924377441488</c:v>
                </c:pt>
                <c:pt idx="4">
                  <c:v>0.2903033828735353</c:v>
                </c:pt>
              </c:numCache>
            </c:numRef>
          </c:val>
        </c:ser>
        <c:dLbls>
          <c:showVal val="1"/>
        </c:dLbls>
        <c:gapWidth val="10"/>
        <c:axId val="94447104"/>
        <c:axId val="94448640"/>
      </c:barChart>
      <c:catAx>
        <c:axId val="94447104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>
                <a:latin typeface="Bookman Old Style" pitchFamily="18" charset="0"/>
              </a:defRPr>
            </a:pPr>
            <a:endParaRPr lang="it-IT"/>
          </a:p>
        </c:txPr>
        <c:crossAx val="94448640"/>
        <c:crosses val="autoZero"/>
        <c:auto val="1"/>
        <c:lblAlgn val="ctr"/>
        <c:lblOffset val="100"/>
      </c:catAx>
      <c:valAx>
        <c:axId val="94448640"/>
        <c:scaling>
          <c:orientation val="minMax"/>
          <c:max val="1"/>
          <c:min val="0"/>
        </c:scaling>
        <c:axPos val="l"/>
        <c:majorGridlines>
          <c:spPr>
            <a:ln w="9525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</a:ln>
            <a:effectLst/>
          </c:spPr>
        </c:majorGridlines>
        <c:numFmt formatCode="0%" sourceLinked="0"/>
        <c:tickLblPos val="nextTo"/>
        <c:txPr>
          <a:bodyPr/>
          <a:lstStyle/>
          <a:p>
            <a:pPr>
              <a:defRPr>
                <a:latin typeface="Bookman Old Style" pitchFamily="18" charset="0"/>
              </a:defRPr>
            </a:pPr>
            <a:endParaRPr lang="it-IT"/>
          </a:p>
        </c:txPr>
        <c:crossAx val="94447104"/>
        <c:crosses val="autoZero"/>
        <c:crossBetween val="between"/>
        <c:majorUnit val="0.2"/>
        <c:minorUnit val="0.1"/>
      </c:valAx>
    </c:plotArea>
    <c:plotVisOnly val="1"/>
    <c:dispBlanksAs val="gap"/>
  </c:chart>
  <c:spPr>
    <a:noFill/>
    <a:ln>
      <a:noFill/>
    </a:ln>
  </c:spPr>
  <c:externalData r:id="rId2"/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lrMapOvr bg1="lt1" tx1="dk1" bg2="lt2" tx2="dk2" accent1="accent1" accent2="accent2" accent3="accent3" accent4="accent4" accent5="accent5" accent6="accent6" hlink="hlink" folHlink="folHlink"/>
  <c:chart>
    <c:title>
      <c:overlay val="1"/>
      <c:txPr>
        <a:bodyPr/>
        <a:lstStyle/>
        <a:p>
          <a:pPr>
            <a:defRPr sz="1400" u="sng">
              <a:solidFill>
                <a:srgbClr val="002060"/>
              </a:solidFill>
              <a:latin typeface="Bookman Old Style" pitchFamily="18" charset="0"/>
            </a:defRPr>
          </a:pPr>
          <a:endParaRPr lang="it-IT"/>
        </a:p>
      </c:txPr>
    </c:title>
    <c:plotArea>
      <c:layout>
        <c:manualLayout>
          <c:layoutTarget val="inner"/>
          <c:xMode val="edge"/>
          <c:yMode val="edge"/>
          <c:x val="5.4773601729802515E-2"/>
          <c:y val="0.14988890146092557"/>
          <c:w val="0.93021463278556682"/>
          <c:h val="0.59925830451330642"/>
        </c:manualLayout>
      </c:layout>
      <c:barChart>
        <c:barDir val="col"/>
        <c:grouping val="clustered"/>
        <c:ser>
          <c:idx val="0"/>
          <c:order val="0"/>
          <c:tx>
            <c:strRef>
              <c:f>Sinottiche!$A$157</c:f>
              <c:strCache>
                <c:ptCount val="1"/>
                <c:pt idx="0">
                  <c:v>UTILI, CONCRETE</c:v>
                </c:pt>
              </c:strCache>
            </c:strRef>
          </c:tx>
          <c:spPr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rgbClr val="0066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spPr>
              <a:solidFill>
                <a:srgbClr val="93D05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spPr>
              <a:solidFill>
                <a:srgbClr val="00206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spPr>
              <a:solidFill>
                <a:srgbClr val="FFC0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4"/>
            <c:spPr>
              <a:solidFill>
                <a:srgbClr val="C000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5"/>
            <c:spPr>
              <a:solidFill>
                <a:srgbClr val="0074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6"/>
            <c:spPr>
              <a:solidFill>
                <a:srgbClr val="9CD45E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7"/>
            <c:spPr>
              <a:solidFill>
                <a:srgbClr val="C4D79D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8"/>
            <c:spPr>
              <a:solidFill>
                <a:srgbClr val="B0C7E2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9"/>
            <c:spPr>
              <a:solidFill>
                <a:srgbClr val="17375D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1"/>
            <c:spPr>
              <a:solidFill>
                <a:srgbClr val="A6BFDE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2"/>
            <c:spPr>
              <a:solidFill>
                <a:srgbClr val="2E507A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3"/>
            <c:spPr>
              <a:solidFill>
                <a:srgbClr val="8FCE4A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4"/>
            <c:spPr>
              <a:solidFill>
                <a:srgbClr val="F2B8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5"/>
            <c:spPr>
              <a:solidFill>
                <a:srgbClr val="C75F09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7"/>
            <c:spPr>
              <a:solidFill>
                <a:srgbClr val="F86F08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8"/>
            <c:spPr>
              <a:solidFill>
                <a:srgbClr val="92CE5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9"/>
            <c:spPr>
              <a:solidFill>
                <a:srgbClr val="0068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0"/>
            <c:spPr>
              <a:solidFill>
                <a:srgbClr val="F2DBDB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1"/>
            <c:spPr>
              <a:solidFill>
                <a:srgbClr val="C001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2"/>
            <c:spPr>
              <a:solidFill>
                <a:srgbClr val="C4D69B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3"/>
            <c:spPr>
              <a:solidFill>
                <a:srgbClr val="0168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spPr>
              <a:solidFill>
                <a:schemeClr val="bg1"/>
              </a:solidFill>
              <a:ln>
                <a:solidFill>
                  <a:srgbClr val="0070C0"/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c:spPr>
            <c:txPr>
              <a:bodyPr/>
              <a:lstStyle/>
              <a:p>
                <a:pPr>
                  <a:defRPr sz="900">
                    <a:latin typeface="Bookman Old Style" pitchFamily="18" charset="0"/>
                  </a:defRPr>
                </a:pPr>
                <a:endParaRPr lang="it-IT"/>
              </a:p>
            </c:txPr>
            <c:dLblPos val="outEnd"/>
            <c:showVal val="1"/>
          </c:dLbls>
          <c:cat>
            <c:strRef>
              <c:f>Sinottiche!$B$145:$F$145</c:f>
              <c:strCache>
                <c:ptCount val="5"/>
                <c:pt idx="0">
                  <c:v>STAMPA QUOTIDIANA</c:v>
                </c:pt>
                <c:pt idx="1">
                  <c:v>STAMPA PERIODICA</c:v>
                </c:pt>
                <c:pt idx="2">
                  <c:v>TELEVISIONE</c:v>
                </c:pt>
                <c:pt idx="3">
                  <c:v>RADIO</c:v>
                </c:pt>
                <c:pt idx="4">
                  <c:v>INTERNET</c:v>
                </c:pt>
              </c:strCache>
            </c:strRef>
          </c:cat>
          <c:val>
            <c:numRef>
              <c:f>Sinottiche!$B$157:$F$157</c:f>
              <c:numCache>
                <c:formatCode>0.0%</c:formatCode>
                <c:ptCount val="5"/>
                <c:pt idx="0">
                  <c:v>0.47293277740478568</c:v>
                </c:pt>
                <c:pt idx="1">
                  <c:v>0.33016063690185626</c:v>
                </c:pt>
                <c:pt idx="2">
                  <c:v>0.21475313186645556</c:v>
                </c:pt>
                <c:pt idx="3">
                  <c:v>0.31409875869750981</c:v>
                </c:pt>
                <c:pt idx="4">
                  <c:v>0.45032718658447324</c:v>
                </c:pt>
              </c:numCache>
            </c:numRef>
          </c:val>
        </c:ser>
        <c:dLbls>
          <c:showVal val="1"/>
        </c:dLbls>
        <c:gapWidth val="10"/>
        <c:axId val="94613504"/>
        <c:axId val="94615040"/>
      </c:barChart>
      <c:catAx>
        <c:axId val="94613504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>
                <a:latin typeface="Bookman Old Style" pitchFamily="18" charset="0"/>
              </a:defRPr>
            </a:pPr>
            <a:endParaRPr lang="it-IT"/>
          </a:p>
        </c:txPr>
        <c:crossAx val="94615040"/>
        <c:crosses val="autoZero"/>
        <c:auto val="1"/>
        <c:lblAlgn val="ctr"/>
        <c:lblOffset val="100"/>
      </c:catAx>
      <c:valAx>
        <c:axId val="94615040"/>
        <c:scaling>
          <c:orientation val="minMax"/>
          <c:max val="1"/>
          <c:min val="0"/>
        </c:scaling>
        <c:axPos val="l"/>
        <c:majorGridlines>
          <c:spPr>
            <a:ln w="9525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</a:ln>
            <a:effectLst/>
          </c:spPr>
        </c:majorGridlines>
        <c:numFmt formatCode="0%" sourceLinked="0"/>
        <c:tickLblPos val="nextTo"/>
        <c:txPr>
          <a:bodyPr/>
          <a:lstStyle/>
          <a:p>
            <a:pPr>
              <a:defRPr>
                <a:latin typeface="Bookman Old Style" pitchFamily="18" charset="0"/>
              </a:defRPr>
            </a:pPr>
            <a:endParaRPr lang="it-IT"/>
          </a:p>
        </c:txPr>
        <c:crossAx val="94613504"/>
        <c:crosses val="autoZero"/>
        <c:crossBetween val="between"/>
        <c:majorUnit val="0.2"/>
        <c:minorUnit val="0.1"/>
      </c:valAx>
    </c:plotArea>
    <c:plotVisOnly val="1"/>
    <c:dispBlanksAs val="gap"/>
  </c:chart>
  <c:spPr>
    <a:noFill/>
    <a:ln>
      <a:noFill/>
    </a:ln>
  </c:spPr>
  <c:externalData r:id="rId2"/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lrMapOvr bg1="lt1" tx1="dk1" bg2="lt2" tx2="dk2" accent1="accent1" accent2="accent2" accent3="accent3" accent4="accent4" accent5="accent5" accent6="accent6" hlink="hlink" folHlink="folHlink"/>
  <c:chart>
    <c:title>
      <c:overlay val="1"/>
      <c:txPr>
        <a:bodyPr/>
        <a:lstStyle/>
        <a:p>
          <a:pPr>
            <a:defRPr sz="1400" u="sng">
              <a:solidFill>
                <a:srgbClr val="002060"/>
              </a:solidFill>
              <a:latin typeface="Bookman Old Style" pitchFamily="18" charset="0"/>
            </a:defRPr>
          </a:pPr>
          <a:endParaRPr lang="it-IT"/>
        </a:p>
      </c:txPr>
    </c:title>
    <c:plotArea>
      <c:layout>
        <c:manualLayout>
          <c:layoutTarget val="inner"/>
          <c:xMode val="edge"/>
          <c:yMode val="edge"/>
          <c:x val="5.4773601729802515E-2"/>
          <c:y val="0.14988890146092557"/>
          <c:w val="0.93021463278556682"/>
          <c:h val="0.59925830451330642"/>
        </c:manualLayout>
      </c:layout>
      <c:barChart>
        <c:barDir val="col"/>
        <c:grouping val="clustered"/>
        <c:ser>
          <c:idx val="0"/>
          <c:order val="0"/>
          <c:tx>
            <c:strRef>
              <c:f>Sinottiche!$A$158</c:f>
              <c:strCache>
                <c:ptCount val="1"/>
                <c:pt idx="0">
                  <c:v>CON PIÙ VOCI E TESI A CONFRONTO</c:v>
                </c:pt>
              </c:strCache>
            </c:strRef>
          </c:tx>
          <c:spPr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rgbClr val="0066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spPr>
              <a:solidFill>
                <a:srgbClr val="93D05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spPr>
              <a:solidFill>
                <a:srgbClr val="00206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spPr>
              <a:solidFill>
                <a:srgbClr val="FFC0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4"/>
            <c:spPr>
              <a:solidFill>
                <a:srgbClr val="C000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5"/>
            <c:spPr>
              <a:solidFill>
                <a:srgbClr val="0074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6"/>
            <c:spPr>
              <a:solidFill>
                <a:srgbClr val="9CD45E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7"/>
            <c:spPr>
              <a:solidFill>
                <a:srgbClr val="C4D79D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8"/>
            <c:spPr>
              <a:solidFill>
                <a:srgbClr val="B0C7E2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9"/>
            <c:spPr>
              <a:solidFill>
                <a:srgbClr val="17375D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1"/>
            <c:spPr>
              <a:solidFill>
                <a:srgbClr val="A6BFDE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2"/>
            <c:spPr>
              <a:solidFill>
                <a:srgbClr val="2E507A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3"/>
            <c:spPr>
              <a:solidFill>
                <a:srgbClr val="8FCE4A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4"/>
            <c:spPr>
              <a:solidFill>
                <a:srgbClr val="F2B8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5"/>
            <c:spPr>
              <a:solidFill>
                <a:srgbClr val="C75F09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7"/>
            <c:spPr>
              <a:solidFill>
                <a:srgbClr val="F86F08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8"/>
            <c:spPr>
              <a:solidFill>
                <a:srgbClr val="92CE5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9"/>
            <c:spPr>
              <a:solidFill>
                <a:srgbClr val="0068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0"/>
            <c:spPr>
              <a:solidFill>
                <a:srgbClr val="F2DBDB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1"/>
            <c:spPr>
              <a:solidFill>
                <a:srgbClr val="C001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2"/>
            <c:spPr>
              <a:solidFill>
                <a:srgbClr val="C4D69B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3"/>
            <c:spPr>
              <a:solidFill>
                <a:srgbClr val="0168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spPr>
              <a:solidFill>
                <a:schemeClr val="bg1"/>
              </a:solidFill>
              <a:ln>
                <a:solidFill>
                  <a:srgbClr val="0070C0"/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c:spPr>
            <c:txPr>
              <a:bodyPr/>
              <a:lstStyle/>
              <a:p>
                <a:pPr>
                  <a:defRPr sz="900">
                    <a:latin typeface="Bookman Old Style" pitchFamily="18" charset="0"/>
                  </a:defRPr>
                </a:pPr>
                <a:endParaRPr lang="it-IT"/>
              </a:p>
            </c:txPr>
            <c:dLblPos val="outEnd"/>
            <c:showVal val="1"/>
          </c:dLbls>
          <c:cat>
            <c:strRef>
              <c:f>Sinottiche!$B$145:$F$145</c:f>
              <c:strCache>
                <c:ptCount val="5"/>
                <c:pt idx="0">
                  <c:v>STAMPA QUOTIDIANA</c:v>
                </c:pt>
                <c:pt idx="1">
                  <c:v>STAMPA PERIODICA</c:v>
                </c:pt>
                <c:pt idx="2">
                  <c:v>TELEVISIONE</c:v>
                </c:pt>
                <c:pt idx="3">
                  <c:v>RADIO</c:v>
                </c:pt>
                <c:pt idx="4">
                  <c:v>INTERNET</c:v>
                </c:pt>
              </c:strCache>
            </c:strRef>
          </c:cat>
          <c:val>
            <c:numRef>
              <c:f>Sinottiche!$B$158:$F$158</c:f>
              <c:numCache>
                <c:formatCode>0.0%</c:formatCode>
                <c:ptCount val="5"/>
                <c:pt idx="0">
                  <c:v>0.46757881164550835</c:v>
                </c:pt>
                <c:pt idx="1">
                  <c:v>0.339678764343263</c:v>
                </c:pt>
                <c:pt idx="2">
                  <c:v>0.26888755798339842</c:v>
                </c:pt>
                <c:pt idx="3">
                  <c:v>0.22843545913696336</c:v>
                </c:pt>
                <c:pt idx="4">
                  <c:v>0.22486614227294921</c:v>
                </c:pt>
              </c:numCache>
            </c:numRef>
          </c:val>
        </c:ser>
        <c:dLbls>
          <c:showVal val="1"/>
        </c:dLbls>
        <c:gapWidth val="10"/>
        <c:axId val="94509312"/>
        <c:axId val="94527488"/>
      </c:barChart>
      <c:catAx>
        <c:axId val="94509312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>
                <a:latin typeface="Bookman Old Style" pitchFamily="18" charset="0"/>
              </a:defRPr>
            </a:pPr>
            <a:endParaRPr lang="it-IT"/>
          </a:p>
        </c:txPr>
        <c:crossAx val="94527488"/>
        <c:crosses val="autoZero"/>
        <c:auto val="1"/>
        <c:lblAlgn val="ctr"/>
        <c:lblOffset val="100"/>
      </c:catAx>
      <c:valAx>
        <c:axId val="94527488"/>
        <c:scaling>
          <c:orientation val="minMax"/>
          <c:max val="1"/>
          <c:min val="0"/>
        </c:scaling>
        <c:axPos val="l"/>
        <c:majorGridlines>
          <c:spPr>
            <a:ln w="9525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</a:ln>
            <a:effectLst/>
          </c:spPr>
        </c:majorGridlines>
        <c:numFmt formatCode="0%" sourceLinked="0"/>
        <c:tickLblPos val="nextTo"/>
        <c:txPr>
          <a:bodyPr/>
          <a:lstStyle/>
          <a:p>
            <a:pPr>
              <a:defRPr>
                <a:latin typeface="Bookman Old Style" pitchFamily="18" charset="0"/>
              </a:defRPr>
            </a:pPr>
            <a:endParaRPr lang="it-IT"/>
          </a:p>
        </c:txPr>
        <c:crossAx val="94509312"/>
        <c:crosses val="autoZero"/>
        <c:crossBetween val="between"/>
        <c:majorUnit val="0.2"/>
        <c:minorUnit val="0.1"/>
      </c:valAx>
    </c:plotArea>
    <c:plotVisOnly val="1"/>
    <c:dispBlanksAs val="gap"/>
  </c:chart>
  <c:spPr>
    <a:noFill/>
    <a:ln>
      <a:noFill/>
    </a:ln>
  </c:spPr>
  <c:externalData r:id="rId2"/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lrMapOvr bg1="lt1" tx1="dk1" bg2="lt2" tx2="dk2" accent1="accent1" accent2="accent2" accent3="accent3" accent4="accent4" accent5="accent5" accent6="accent6" hlink="hlink" folHlink="folHlink"/>
  <c:chart>
    <c:title>
      <c:overlay val="1"/>
      <c:txPr>
        <a:bodyPr/>
        <a:lstStyle/>
        <a:p>
          <a:pPr>
            <a:defRPr sz="1400" u="sng">
              <a:solidFill>
                <a:srgbClr val="002060"/>
              </a:solidFill>
              <a:latin typeface="Bookman Old Style" pitchFamily="18" charset="0"/>
            </a:defRPr>
          </a:pPr>
          <a:endParaRPr lang="it-IT"/>
        </a:p>
      </c:txPr>
    </c:title>
    <c:plotArea>
      <c:layout>
        <c:manualLayout>
          <c:layoutTarget val="inner"/>
          <c:xMode val="edge"/>
          <c:yMode val="edge"/>
          <c:x val="5.4773601729802515E-2"/>
          <c:y val="0.14988890146092557"/>
          <c:w val="0.93021463278556682"/>
          <c:h val="0.59925830451330642"/>
        </c:manualLayout>
      </c:layout>
      <c:barChart>
        <c:barDir val="col"/>
        <c:grouping val="clustered"/>
        <c:ser>
          <c:idx val="0"/>
          <c:order val="0"/>
          <c:tx>
            <c:strRef>
              <c:f>Sinottiche!$A$159</c:f>
              <c:strCache>
                <c:ptCount val="1"/>
                <c:pt idx="0">
                  <c:v>COERENTI CON LE PROPRIE CONVINZIONI</c:v>
                </c:pt>
              </c:strCache>
            </c:strRef>
          </c:tx>
          <c:spPr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rgbClr val="0066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spPr>
              <a:solidFill>
                <a:srgbClr val="93D05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spPr>
              <a:solidFill>
                <a:srgbClr val="00206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spPr>
              <a:solidFill>
                <a:srgbClr val="FFC0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4"/>
            <c:spPr>
              <a:solidFill>
                <a:srgbClr val="C000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5"/>
            <c:spPr>
              <a:solidFill>
                <a:srgbClr val="0074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6"/>
            <c:spPr>
              <a:solidFill>
                <a:srgbClr val="9CD45E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7"/>
            <c:spPr>
              <a:solidFill>
                <a:srgbClr val="C4D79D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8"/>
            <c:spPr>
              <a:solidFill>
                <a:srgbClr val="B0C7E2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9"/>
            <c:spPr>
              <a:solidFill>
                <a:srgbClr val="17375D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1"/>
            <c:spPr>
              <a:solidFill>
                <a:srgbClr val="A6BFDE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2"/>
            <c:spPr>
              <a:solidFill>
                <a:srgbClr val="2E507A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3"/>
            <c:spPr>
              <a:solidFill>
                <a:srgbClr val="8FCE4A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4"/>
            <c:spPr>
              <a:solidFill>
                <a:srgbClr val="F2B8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5"/>
            <c:spPr>
              <a:solidFill>
                <a:srgbClr val="C75F09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7"/>
            <c:spPr>
              <a:solidFill>
                <a:srgbClr val="F86F08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8"/>
            <c:spPr>
              <a:solidFill>
                <a:srgbClr val="92CE5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9"/>
            <c:spPr>
              <a:solidFill>
                <a:srgbClr val="0068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0"/>
            <c:spPr>
              <a:solidFill>
                <a:srgbClr val="F2DBDB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1"/>
            <c:spPr>
              <a:solidFill>
                <a:srgbClr val="C001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2"/>
            <c:spPr>
              <a:solidFill>
                <a:srgbClr val="C4D69B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3"/>
            <c:spPr>
              <a:solidFill>
                <a:srgbClr val="0168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spPr>
              <a:solidFill>
                <a:schemeClr val="bg1"/>
              </a:solidFill>
              <a:ln>
                <a:solidFill>
                  <a:srgbClr val="0070C0"/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c:spPr>
            <c:txPr>
              <a:bodyPr/>
              <a:lstStyle/>
              <a:p>
                <a:pPr>
                  <a:defRPr sz="900">
                    <a:latin typeface="Bookman Old Style" pitchFamily="18" charset="0"/>
                  </a:defRPr>
                </a:pPr>
                <a:endParaRPr lang="it-IT"/>
              </a:p>
            </c:txPr>
            <c:dLblPos val="outEnd"/>
            <c:showVal val="1"/>
          </c:dLbls>
          <c:cat>
            <c:strRef>
              <c:f>Sinottiche!$B$145:$F$145</c:f>
              <c:strCache>
                <c:ptCount val="5"/>
                <c:pt idx="0">
                  <c:v>STAMPA QUOTIDIANA</c:v>
                </c:pt>
                <c:pt idx="1">
                  <c:v>STAMPA PERIODICA</c:v>
                </c:pt>
                <c:pt idx="2">
                  <c:v>TELEVISIONE</c:v>
                </c:pt>
                <c:pt idx="3">
                  <c:v>RADIO</c:v>
                </c:pt>
                <c:pt idx="4">
                  <c:v>INTERNET</c:v>
                </c:pt>
              </c:strCache>
            </c:strRef>
          </c:cat>
          <c:val>
            <c:numRef>
              <c:f>Sinottiche!$B$159:$F$159</c:f>
              <c:numCache>
                <c:formatCode>0.0%</c:formatCode>
                <c:ptCount val="5"/>
                <c:pt idx="0">
                  <c:v>0.44675788879394535</c:v>
                </c:pt>
                <c:pt idx="1">
                  <c:v>0.2212968444824224</c:v>
                </c:pt>
                <c:pt idx="2">
                  <c:v>0.13325401306152343</c:v>
                </c:pt>
                <c:pt idx="3">
                  <c:v>0.13741820335388191</c:v>
                </c:pt>
                <c:pt idx="4">
                  <c:v>0.19155263900756836</c:v>
                </c:pt>
              </c:numCache>
            </c:numRef>
          </c:val>
        </c:ser>
        <c:dLbls>
          <c:showVal val="1"/>
        </c:dLbls>
        <c:gapWidth val="10"/>
        <c:axId val="94798592"/>
        <c:axId val="94800128"/>
      </c:barChart>
      <c:catAx>
        <c:axId val="94798592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>
                <a:latin typeface="Bookman Old Style" pitchFamily="18" charset="0"/>
              </a:defRPr>
            </a:pPr>
            <a:endParaRPr lang="it-IT"/>
          </a:p>
        </c:txPr>
        <c:crossAx val="94800128"/>
        <c:crosses val="autoZero"/>
        <c:auto val="1"/>
        <c:lblAlgn val="ctr"/>
        <c:lblOffset val="100"/>
      </c:catAx>
      <c:valAx>
        <c:axId val="94800128"/>
        <c:scaling>
          <c:orientation val="minMax"/>
          <c:max val="1"/>
          <c:min val="0"/>
        </c:scaling>
        <c:axPos val="l"/>
        <c:majorGridlines>
          <c:spPr>
            <a:ln w="9525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</a:ln>
            <a:effectLst/>
          </c:spPr>
        </c:majorGridlines>
        <c:numFmt formatCode="0%" sourceLinked="0"/>
        <c:tickLblPos val="nextTo"/>
        <c:txPr>
          <a:bodyPr/>
          <a:lstStyle/>
          <a:p>
            <a:pPr>
              <a:defRPr>
                <a:latin typeface="Bookman Old Style" pitchFamily="18" charset="0"/>
              </a:defRPr>
            </a:pPr>
            <a:endParaRPr lang="it-IT"/>
          </a:p>
        </c:txPr>
        <c:crossAx val="94798592"/>
        <c:crosses val="autoZero"/>
        <c:crossBetween val="between"/>
        <c:majorUnit val="0.2"/>
        <c:minorUnit val="0.1"/>
      </c:valAx>
    </c:plotArea>
    <c:plotVisOnly val="1"/>
    <c:dispBlanksAs val="gap"/>
  </c:chart>
  <c:spPr>
    <a:noFill/>
    <a:ln>
      <a:noFill/>
    </a:ln>
  </c:spPr>
  <c:externalData r:id="rId2"/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lrMapOvr bg1="lt1" tx1="dk1" bg2="lt2" tx2="dk2" accent1="accent1" accent2="accent2" accent3="accent3" accent4="accent4" accent5="accent5" accent6="accent6" hlink="hlink" folHlink="folHlink"/>
  <c:chart>
    <c:title>
      <c:overlay val="1"/>
      <c:txPr>
        <a:bodyPr/>
        <a:lstStyle/>
        <a:p>
          <a:pPr>
            <a:defRPr sz="1400" u="sng">
              <a:solidFill>
                <a:srgbClr val="002060"/>
              </a:solidFill>
              <a:latin typeface="Bookman Old Style" pitchFamily="18" charset="0"/>
            </a:defRPr>
          </a:pPr>
          <a:endParaRPr lang="it-IT"/>
        </a:p>
      </c:txPr>
    </c:title>
    <c:plotArea>
      <c:layout>
        <c:manualLayout>
          <c:layoutTarget val="inner"/>
          <c:xMode val="edge"/>
          <c:yMode val="edge"/>
          <c:x val="5.4773601729802515E-2"/>
          <c:y val="0.14988890146092557"/>
          <c:w val="0.93021463278556682"/>
          <c:h val="0.59925830451330642"/>
        </c:manualLayout>
      </c:layout>
      <c:barChart>
        <c:barDir val="col"/>
        <c:grouping val="clustered"/>
        <c:ser>
          <c:idx val="0"/>
          <c:order val="0"/>
          <c:tx>
            <c:strRef>
              <c:f>Sinottiche!$A$160</c:f>
              <c:strCache>
                <c:ptCount val="1"/>
                <c:pt idx="0">
                  <c:v>RISPETTOSE DELLA DIGNITÀ DELLE PERSONE</c:v>
                </c:pt>
              </c:strCache>
            </c:strRef>
          </c:tx>
          <c:spPr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rgbClr val="0066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spPr>
              <a:solidFill>
                <a:srgbClr val="93D05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spPr>
              <a:solidFill>
                <a:srgbClr val="00206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spPr>
              <a:solidFill>
                <a:srgbClr val="FFC0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4"/>
            <c:spPr>
              <a:solidFill>
                <a:srgbClr val="C000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5"/>
            <c:spPr>
              <a:solidFill>
                <a:srgbClr val="0074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6"/>
            <c:spPr>
              <a:solidFill>
                <a:srgbClr val="9CD45E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7"/>
            <c:spPr>
              <a:solidFill>
                <a:srgbClr val="C4D79D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8"/>
            <c:spPr>
              <a:solidFill>
                <a:srgbClr val="B0C7E2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9"/>
            <c:spPr>
              <a:solidFill>
                <a:srgbClr val="17375D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1"/>
            <c:spPr>
              <a:solidFill>
                <a:srgbClr val="A6BFDE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2"/>
            <c:spPr>
              <a:solidFill>
                <a:srgbClr val="2E507A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3"/>
            <c:spPr>
              <a:solidFill>
                <a:srgbClr val="8FCE4A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4"/>
            <c:spPr>
              <a:solidFill>
                <a:srgbClr val="F2B8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5"/>
            <c:spPr>
              <a:solidFill>
                <a:srgbClr val="C75F09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7"/>
            <c:spPr>
              <a:solidFill>
                <a:srgbClr val="F86F08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8"/>
            <c:spPr>
              <a:solidFill>
                <a:srgbClr val="92CE5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9"/>
            <c:spPr>
              <a:solidFill>
                <a:srgbClr val="0068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0"/>
            <c:spPr>
              <a:solidFill>
                <a:srgbClr val="F2DBDB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1"/>
            <c:spPr>
              <a:solidFill>
                <a:srgbClr val="C001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2"/>
            <c:spPr>
              <a:solidFill>
                <a:srgbClr val="C4D69B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3"/>
            <c:spPr>
              <a:solidFill>
                <a:srgbClr val="0168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spPr>
              <a:solidFill>
                <a:schemeClr val="bg1"/>
              </a:solidFill>
              <a:ln>
                <a:solidFill>
                  <a:srgbClr val="0070C0"/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c:spPr>
            <c:txPr>
              <a:bodyPr/>
              <a:lstStyle/>
              <a:p>
                <a:pPr>
                  <a:defRPr sz="900">
                    <a:latin typeface="Bookman Old Style" pitchFamily="18" charset="0"/>
                  </a:defRPr>
                </a:pPr>
                <a:endParaRPr lang="it-IT"/>
              </a:p>
            </c:txPr>
            <c:dLblPos val="outEnd"/>
            <c:showVal val="1"/>
          </c:dLbls>
          <c:cat>
            <c:strRef>
              <c:f>Sinottiche!$B$145:$F$145</c:f>
              <c:strCache>
                <c:ptCount val="5"/>
                <c:pt idx="0">
                  <c:v>STAMPA QUOTIDIANA</c:v>
                </c:pt>
                <c:pt idx="1">
                  <c:v>STAMPA PERIODICA</c:v>
                </c:pt>
                <c:pt idx="2">
                  <c:v>TELEVISIONE</c:v>
                </c:pt>
                <c:pt idx="3">
                  <c:v>RADIO</c:v>
                </c:pt>
                <c:pt idx="4">
                  <c:v>INTERNET</c:v>
                </c:pt>
              </c:strCache>
            </c:strRef>
          </c:cat>
          <c:val>
            <c:numRef>
              <c:f>Sinottiche!$B$160:$F$160</c:f>
              <c:numCache>
                <c:formatCode>0.0%</c:formatCode>
                <c:ptCount val="5"/>
                <c:pt idx="0">
                  <c:v>0.42653182983398436</c:v>
                </c:pt>
                <c:pt idx="1">
                  <c:v>0.25461034774780317</c:v>
                </c:pt>
                <c:pt idx="2">
                  <c:v>0.17430101394653319</c:v>
                </c:pt>
                <c:pt idx="3">
                  <c:v>0.33789409637451273</c:v>
                </c:pt>
                <c:pt idx="4">
                  <c:v>7.8524689674377438E-2</c:v>
                </c:pt>
              </c:numCache>
            </c:numRef>
          </c:val>
        </c:ser>
        <c:dLbls>
          <c:showVal val="1"/>
        </c:dLbls>
        <c:gapWidth val="10"/>
        <c:axId val="94944256"/>
        <c:axId val="94950144"/>
      </c:barChart>
      <c:catAx>
        <c:axId val="94944256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>
                <a:latin typeface="Bookman Old Style" pitchFamily="18" charset="0"/>
              </a:defRPr>
            </a:pPr>
            <a:endParaRPr lang="it-IT"/>
          </a:p>
        </c:txPr>
        <c:crossAx val="94950144"/>
        <c:crosses val="autoZero"/>
        <c:auto val="1"/>
        <c:lblAlgn val="ctr"/>
        <c:lblOffset val="100"/>
      </c:catAx>
      <c:valAx>
        <c:axId val="94950144"/>
        <c:scaling>
          <c:orientation val="minMax"/>
          <c:max val="1"/>
          <c:min val="0"/>
        </c:scaling>
        <c:axPos val="l"/>
        <c:majorGridlines>
          <c:spPr>
            <a:ln w="9525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</a:ln>
            <a:effectLst/>
          </c:spPr>
        </c:majorGridlines>
        <c:numFmt formatCode="0%" sourceLinked="0"/>
        <c:tickLblPos val="nextTo"/>
        <c:txPr>
          <a:bodyPr/>
          <a:lstStyle/>
          <a:p>
            <a:pPr>
              <a:defRPr>
                <a:latin typeface="Bookman Old Style" pitchFamily="18" charset="0"/>
              </a:defRPr>
            </a:pPr>
            <a:endParaRPr lang="it-IT"/>
          </a:p>
        </c:txPr>
        <c:crossAx val="94944256"/>
        <c:crosses val="autoZero"/>
        <c:crossBetween val="between"/>
        <c:majorUnit val="0.2"/>
        <c:minorUnit val="0.1"/>
      </c:valAx>
    </c:plotArea>
    <c:plotVisOnly val="1"/>
    <c:dispBlanksAs val="gap"/>
  </c:chart>
  <c:spPr>
    <a:noFill/>
    <a:ln>
      <a:noFill/>
    </a:ln>
  </c:spPr>
  <c:externalData r:id="rId2"/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lrMapOvr bg1="lt1" tx1="dk1" bg2="lt2" tx2="dk2" accent1="accent1" accent2="accent2" accent3="accent3" accent4="accent4" accent5="accent5" accent6="accent6" hlink="hlink" folHlink="folHlink"/>
  <c:chart>
    <c:title>
      <c:overlay val="1"/>
      <c:txPr>
        <a:bodyPr/>
        <a:lstStyle/>
        <a:p>
          <a:pPr>
            <a:defRPr sz="1400" u="sng">
              <a:solidFill>
                <a:srgbClr val="002060"/>
              </a:solidFill>
              <a:latin typeface="Bookman Old Style" pitchFamily="18" charset="0"/>
            </a:defRPr>
          </a:pPr>
          <a:endParaRPr lang="it-IT"/>
        </a:p>
      </c:txPr>
    </c:title>
    <c:plotArea>
      <c:layout>
        <c:manualLayout>
          <c:layoutTarget val="inner"/>
          <c:xMode val="edge"/>
          <c:yMode val="edge"/>
          <c:x val="5.4773601729802515E-2"/>
          <c:y val="0.14988890146092557"/>
          <c:w val="0.93021463278556682"/>
          <c:h val="0.59925830451330642"/>
        </c:manualLayout>
      </c:layout>
      <c:barChart>
        <c:barDir val="col"/>
        <c:grouping val="clustered"/>
        <c:ser>
          <c:idx val="0"/>
          <c:order val="0"/>
          <c:tx>
            <c:strRef>
              <c:f>Sinottiche!$A$161</c:f>
              <c:strCache>
                <c:ptCount val="1"/>
                <c:pt idx="0">
                  <c:v>COMODE DA LEGGERE</c:v>
                </c:pt>
              </c:strCache>
            </c:strRef>
          </c:tx>
          <c:spPr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rgbClr val="0066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spPr>
              <a:solidFill>
                <a:srgbClr val="93D05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spPr>
              <a:solidFill>
                <a:srgbClr val="00206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spPr>
              <a:solidFill>
                <a:srgbClr val="FFC0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4"/>
            <c:spPr>
              <a:solidFill>
                <a:srgbClr val="C000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5"/>
            <c:spPr>
              <a:solidFill>
                <a:srgbClr val="0074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6"/>
            <c:spPr>
              <a:solidFill>
                <a:srgbClr val="9CD45E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7"/>
            <c:spPr>
              <a:solidFill>
                <a:srgbClr val="C4D79D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8"/>
            <c:spPr>
              <a:solidFill>
                <a:srgbClr val="B0C7E2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9"/>
            <c:spPr>
              <a:solidFill>
                <a:srgbClr val="17375D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1"/>
            <c:spPr>
              <a:solidFill>
                <a:srgbClr val="A6BFDE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2"/>
            <c:spPr>
              <a:solidFill>
                <a:srgbClr val="2E507A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3"/>
            <c:spPr>
              <a:solidFill>
                <a:srgbClr val="8FCE4A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4"/>
            <c:spPr>
              <a:solidFill>
                <a:srgbClr val="F2B8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5"/>
            <c:spPr>
              <a:solidFill>
                <a:srgbClr val="C75F09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7"/>
            <c:spPr>
              <a:solidFill>
                <a:srgbClr val="F86F08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8"/>
            <c:spPr>
              <a:solidFill>
                <a:srgbClr val="92CE5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9"/>
            <c:spPr>
              <a:solidFill>
                <a:srgbClr val="0068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0"/>
            <c:spPr>
              <a:solidFill>
                <a:srgbClr val="F2DBDB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1"/>
            <c:spPr>
              <a:solidFill>
                <a:srgbClr val="C001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2"/>
            <c:spPr>
              <a:solidFill>
                <a:srgbClr val="C4D69B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3"/>
            <c:spPr>
              <a:solidFill>
                <a:srgbClr val="0168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spPr>
              <a:solidFill>
                <a:schemeClr val="bg1"/>
              </a:solidFill>
              <a:ln>
                <a:solidFill>
                  <a:srgbClr val="0070C0"/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c:spPr>
            <c:txPr>
              <a:bodyPr/>
              <a:lstStyle/>
              <a:p>
                <a:pPr>
                  <a:defRPr sz="900">
                    <a:latin typeface="Bookman Old Style" pitchFamily="18" charset="0"/>
                  </a:defRPr>
                </a:pPr>
                <a:endParaRPr lang="it-IT"/>
              </a:p>
            </c:txPr>
            <c:dLblPos val="outEnd"/>
            <c:showVal val="1"/>
          </c:dLbls>
          <c:cat>
            <c:strRef>
              <c:f>Sinottiche!$B$145:$F$145</c:f>
              <c:strCache>
                <c:ptCount val="5"/>
                <c:pt idx="0">
                  <c:v>STAMPA QUOTIDIANA</c:v>
                </c:pt>
                <c:pt idx="1">
                  <c:v>STAMPA PERIODICA</c:v>
                </c:pt>
                <c:pt idx="2">
                  <c:v>TELEVISIONE</c:v>
                </c:pt>
                <c:pt idx="3">
                  <c:v>RADIO</c:v>
                </c:pt>
                <c:pt idx="4">
                  <c:v>INTERNET</c:v>
                </c:pt>
              </c:strCache>
            </c:strRef>
          </c:cat>
          <c:val>
            <c:numRef>
              <c:f>Sinottiche!$B$161:$F$161</c:f>
              <c:numCache>
                <c:formatCode>0.0%</c:formatCode>
                <c:ptCount val="5"/>
                <c:pt idx="0">
                  <c:v>0.36585365295410188</c:v>
                </c:pt>
                <c:pt idx="1">
                  <c:v>0.25877454757690427</c:v>
                </c:pt>
                <c:pt idx="2">
                  <c:v>6.6627006530761715E-2</c:v>
                </c:pt>
                <c:pt idx="3">
                  <c:v>6.0083284378051834E-2</c:v>
                </c:pt>
                <c:pt idx="4">
                  <c:v>0.65139801025390776</c:v>
                </c:pt>
              </c:numCache>
            </c:numRef>
          </c:val>
        </c:ser>
        <c:dLbls>
          <c:showVal val="1"/>
        </c:dLbls>
        <c:gapWidth val="10"/>
        <c:axId val="95106560"/>
        <c:axId val="95108096"/>
      </c:barChart>
      <c:catAx>
        <c:axId val="95106560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>
                <a:latin typeface="Bookman Old Style" pitchFamily="18" charset="0"/>
              </a:defRPr>
            </a:pPr>
            <a:endParaRPr lang="it-IT"/>
          </a:p>
        </c:txPr>
        <c:crossAx val="95108096"/>
        <c:crosses val="autoZero"/>
        <c:auto val="1"/>
        <c:lblAlgn val="ctr"/>
        <c:lblOffset val="100"/>
      </c:catAx>
      <c:valAx>
        <c:axId val="95108096"/>
        <c:scaling>
          <c:orientation val="minMax"/>
          <c:max val="1"/>
          <c:min val="0"/>
        </c:scaling>
        <c:axPos val="l"/>
        <c:majorGridlines>
          <c:spPr>
            <a:ln w="9525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</a:ln>
            <a:effectLst/>
          </c:spPr>
        </c:majorGridlines>
        <c:numFmt formatCode="0%" sourceLinked="0"/>
        <c:tickLblPos val="nextTo"/>
        <c:txPr>
          <a:bodyPr/>
          <a:lstStyle/>
          <a:p>
            <a:pPr>
              <a:defRPr>
                <a:latin typeface="Bookman Old Style" pitchFamily="18" charset="0"/>
              </a:defRPr>
            </a:pPr>
            <a:endParaRPr lang="it-IT"/>
          </a:p>
        </c:txPr>
        <c:crossAx val="95106560"/>
        <c:crosses val="autoZero"/>
        <c:crossBetween val="between"/>
        <c:majorUnit val="0.2"/>
        <c:minorUnit val="0.1"/>
      </c:valAx>
    </c:plotArea>
    <c:plotVisOnly val="1"/>
    <c:dispBlanksAs val="gap"/>
  </c:chart>
  <c:spPr>
    <a:noFill/>
    <a:ln>
      <a:noFill/>
    </a:ln>
  </c:spPr>
  <c:externalData r:id="rId2"/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lrMapOvr bg1="lt1" tx1="dk1" bg2="lt2" tx2="dk2" accent1="accent1" accent2="accent2" accent3="accent3" accent4="accent4" accent5="accent5" accent6="accent6" hlink="hlink" folHlink="folHlink"/>
  <c:chart>
    <c:title>
      <c:overlay val="1"/>
      <c:txPr>
        <a:bodyPr/>
        <a:lstStyle/>
        <a:p>
          <a:pPr>
            <a:defRPr sz="1400" u="sng">
              <a:solidFill>
                <a:srgbClr val="002060"/>
              </a:solidFill>
              <a:latin typeface="Bookman Old Style" pitchFamily="18" charset="0"/>
            </a:defRPr>
          </a:pPr>
          <a:endParaRPr lang="it-IT"/>
        </a:p>
      </c:txPr>
    </c:title>
    <c:plotArea>
      <c:layout>
        <c:manualLayout>
          <c:layoutTarget val="inner"/>
          <c:xMode val="edge"/>
          <c:yMode val="edge"/>
          <c:x val="5.4773601729802515E-2"/>
          <c:y val="0.14988890146092557"/>
          <c:w val="0.93021463278556682"/>
          <c:h val="0.59925830451330642"/>
        </c:manualLayout>
      </c:layout>
      <c:barChart>
        <c:barDir val="col"/>
        <c:grouping val="clustered"/>
        <c:ser>
          <c:idx val="0"/>
          <c:order val="0"/>
          <c:tx>
            <c:strRef>
              <c:f>Sinottiche!$A$162</c:f>
              <c:strCache>
                <c:ptCount val="1"/>
                <c:pt idx="0">
                  <c:v>NON RISTRETTE, NON PROVINCIALI</c:v>
                </c:pt>
              </c:strCache>
            </c:strRef>
          </c:tx>
          <c:spPr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rgbClr val="0066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spPr>
              <a:solidFill>
                <a:srgbClr val="93D05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spPr>
              <a:solidFill>
                <a:srgbClr val="00206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spPr>
              <a:solidFill>
                <a:srgbClr val="FFC0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4"/>
            <c:spPr>
              <a:solidFill>
                <a:srgbClr val="C000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5"/>
            <c:spPr>
              <a:solidFill>
                <a:srgbClr val="0074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6"/>
            <c:spPr>
              <a:solidFill>
                <a:srgbClr val="9CD45E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7"/>
            <c:spPr>
              <a:solidFill>
                <a:srgbClr val="C4D79D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8"/>
            <c:spPr>
              <a:solidFill>
                <a:srgbClr val="B0C7E2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9"/>
            <c:spPr>
              <a:solidFill>
                <a:srgbClr val="17375D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1"/>
            <c:spPr>
              <a:solidFill>
                <a:srgbClr val="A6BFDE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2"/>
            <c:spPr>
              <a:solidFill>
                <a:srgbClr val="2E507A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3"/>
            <c:spPr>
              <a:solidFill>
                <a:srgbClr val="8FCE4A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4"/>
            <c:spPr>
              <a:solidFill>
                <a:srgbClr val="F2B8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5"/>
            <c:spPr>
              <a:solidFill>
                <a:srgbClr val="C75F09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7"/>
            <c:spPr>
              <a:solidFill>
                <a:srgbClr val="F86F08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8"/>
            <c:spPr>
              <a:solidFill>
                <a:srgbClr val="92CE5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9"/>
            <c:spPr>
              <a:solidFill>
                <a:srgbClr val="0068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0"/>
            <c:spPr>
              <a:solidFill>
                <a:srgbClr val="F2DBDB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1"/>
            <c:spPr>
              <a:solidFill>
                <a:srgbClr val="C001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2"/>
            <c:spPr>
              <a:solidFill>
                <a:srgbClr val="C4D69B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3"/>
            <c:spPr>
              <a:solidFill>
                <a:srgbClr val="0168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spPr>
              <a:solidFill>
                <a:schemeClr val="bg1"/>
              </a:solidFill>
              <a:ln>
                <a:solidFill>
                  <a:srgbClr val="0070C0"/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c:spPr>
            <c:txPr>
              <a:bodyPr/>
              <a:lstStyle/>
              <a:p>
                <a:pPr>
                  <a:defRPr sz="900">
                    <a:latin typeface="Bookman Old Style" pitchFamily="18" charset="0"/>
                  </a:defRPr>
                </a:pPr>
                <a:endParaRPr lang="it-IT"/>
              </a:p>
            </c:txPr>
            <c:dLblPos val="outEnd"/>
            <c:showVal val="1"/>
          </c:dLbls>
          <c:cat>
            <c:strRef>
              <c:f>Sinottiche!$B$145:$F$145</c:f>
              <c:strCache>
                <c:ptCount val="5"/>
                <c:pt idx="0">
                  <c:v>STAMPA QUOTIDIANA</c:v>
                </c:pt>
                <c:pt idx="1">
                  <c:v>STAMPA PERIODICA</c:v>
                </c:pt>
                <c:pt idx="2">
                  <c:v>TELEVISIONE</c:v>
                </c:pt>
                <c:pt idx="3">
                  <c:v>RADIO</c:v>
                </c:pt>
                <c:pt idx="4">
                  <c:v>INTERNET</c:v>
                </c:pt>
              </c:strCache>
            </c:strRef>
          </c:cat>
          <c:val>
            <c:numRef>
              <c:f>Sinottiche!$B$162:$F$162</c:f>
              <c:numCache>
                <c:formatCode>0.0%</c:formatCode>
                <c:ptCount val="5"/>
                <c:pt idx="0">
                  <c:v>0.28911361694335935</c:v>
                </c:pt>
                <c:pt idx="1">
                  <c:v>0.25342058181762783</c:v>
                </c:pt>
                <c:pt idx="2">
                  <c:v>0.1933373069763184</c:v>
                </c:pt>
                <c:pt idx="3">
                  <c:v>0.17846519470214886</c:v>
                </c:pt>
                <c:pt idx="4">
                  <c:v>0.42296253204345757</c:v>
                </c:pt>
              </c:numCache>
            </c:numRef>
          </c:val>
        </c:ser>
        <c:dLbls>
          <c:showVal val="1"/>
        </c:dLbls>
        <c:gapWidth val="10"/>
        <c:axId val="100450304"/>
        <c:axId val="100451840"/>
      </c:barChart>
      <c:catAx>
        <c:axId val="100450304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>
                <a:latin typeface="Bookman Old Style" pitchFamily="18" charset="0"/>
              </a:defRPr>
            </a:pPr>
            <a:endParaRPr lang="it-IT"/>
          </a:p>
        </c:txPr>
        <c:crossAx val="100451840"/>
        <c:crosses val="autoZero"/>
        <c:auto val="1"/>
        <c:lblAlgn val="ctr"/>
        <c:lblOffset val="100"/>
      </c:catAx>
      <c:valAx>
        <c:axId val="100451840"/>
        <c:scaling>
          <c:orientation val="minMax"/>
          <c:max val="1"/>
          <c:min val="0"/>
        </c:scaling>
        <c:axPos val="l"/>
        <c:majorGridlines>
          <c:spPr>
            <a:ln w="9525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</a:ln>
            <a:effectLst/>
          </c:spPr>
        </c:majorGridlines>
        <c:numFmt formatCode="0%" sourceLinked="0"/>
        <c:tickLblPos val="nextTo"/>
        <c:txPr>
          <a:bodyPr/>
          <a:lstStyle/>
          <a:p>
            <a:pPr>
              <a:defRPr>
                <a:latin typeface="Bookman Old Style" pitchFamily="18" charset="0"/>
              </a:defRPr>
            </a:pPr>
            <a:endParaRPr lang="it-IT"/>
          </a:p>
        </c:txPr>
        <c:crossAx val="100450304"/>
        <c:crosses val="autoZero"/>
        <c:crossBetween val="between"/>
        <c:majorUnit val="0.2"/>
        <c:minorUnit val="0.1"/>
      </c:valAx>
    </c:plotArea>
    <c:plotVisOnly val="1"/>
    <c:dispBlanksAs val="gap"/>
  </c:chart>
  <c:spPr>
    <a:noFill/>
    <a:ln>
      <a:noFill/>
    </a:ln>
  </c:spPr>
  <c:externalData r:id="rId2"/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lrMapOvr bg1="lt1" tx1="dk1" bg2="lt2" tx2="dk2" accent1="accent1" accent2="accent2" accent3="accent3" accent4="accent4" accent5="accent5" accent6="accent6" hlink="hlink" folHlink="folHlink"/>
  <c:chart>
    <c:title>
      <c:overlay val="1"/>
      <c:txPr>
        <a:bodyPr/>
        <a:lstStyle/>
        <a:p>
          <a:pPr>
            <a:defRPr sz="1400" u="sng">
              <a:solidFill>
                <a:srgbClr val="002060"/>
              </a:solidFill>
              <a:latin typeface="Bookman Old Style" pitchFamily="18" charset="0"/>
            </a:defRPr>
          </a:pPr>
          <a:endParaRPr lang="it-IT"/>
        </a:p>
      </c:txPr>
    </c:title>
    <c:plotArea>
      <c:layout>
        <c:manualLayout>
          <c:layoutTarget val="inner"/>
          <c:xMode val="edge"/>
          <c:yMode val="edge"/>
          <c:x val="5.4773601729802515E-2"/>
          <c:y val="0.14988890146092557"/>
          <c:w val="0.93021463278556682"/>
          <c:h val="0.59925830451330642"/>
        </c:manualLayout>
      </c:layout>
      <c:barChart>
        <c:barDir val="col"/>
        <c:grouping val="clustered"/>
        <c:ser>
          <c:idx val="0"/>
          <c:order val="0"/>
          <c:tx>
            <c:strRef>
              <c:f>Sinottiche!$A$163</c:f>
              <c:strCache>
                <c:ptCount val="1"/>
                <c:pt idx="0">
                  <c:v>PRESENTATE IN MODO SERENO, PACATO</c:v>
                </c:pt>
              </c:strCache>
            </c:strRef>
          </c:tx>
          <c:spPr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rgbClr val="0066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spPr>
              <a:solidFill>
                <a:srgbClr val="93D05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spPr>
              <a:solidFill>
                <a:srgbClr val="00206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spPr>
              <a:solidFill>
                <a:srgbClr val="FFC0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4"/>
            <c:spPr>
              <a:solidFill>
                <a:srgbClr val="C000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5"/>
            <c:spPr>
              <a:solidFill>
                <a:srgbClr val="0074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6"/>
            <c:spPr>
              <a:solidFill>
                <a:srgbClr val="9CD45E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7"/>
            <c:spPr>
              <a:solidFill>
                <a:srgbClr val="C4D79D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8"/>
            <c:spPr>
              <a:solidFill>
                <a:srgbClr val="B0C7E2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9"/>
            <c:spPr>
              <a:solidFill>
                <a:srgbClr val="17375D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1"/>
            <c:spPr>
              <a:solidFill>
                <a:srgbClr val="A6BFDE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2"/>
            <c:spPr>
              <a:solidFill>
                <a:srgbClr val="2E507A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3"/>
            <c:spPr>
              <a:solidFill>
                <a:srgbClr val="8FCE4A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4"/>
            <c:spPr>
              <a:solidFill>
                <a:srgbClr val="F2B8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5"/>
            <c:spPr>
              <a:solidFill>
                <a:srgbClr val="C75F09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7"/>
            <c:spPr>
              <a:solidFill>
                <a:srgbClr val="F86F08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8"/>
            <c:spPr>
              <a:solidFill>
                <a:srgbClr val="92CE5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9"/>
            <c:spPr>
              <a:solidFill>
                <a:srgbClr val="0068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0"/>
            <c:spPr>
              <a:solidFill>
                <a:srgbClr val="F2DBDB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1"/>
            <c:spPr>
              <a:solidFill>
                <a:srgbClr val="C001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2"/>
            <c:spPr>
              <a:solidFill>
                <a:srgbClr val="C4D69B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3"/>
            <c:spPr>
              <a:solidFill>
                <a:srgbClr val="0168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spPr>
              <a:solidFill>
                <a:schemeClr val="bg1"/>
              </a:solidFill>
              <a:ln>
                <a:solidFill>
                  <a:srgbClr val="0070C0"/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c:spPr>
            <c:txPr>
              <a:bodyPr/>
              <a:lstStyle/>
              <a:p>
                <a:pPr>
                  <a:defRPr sz="900">
                    <a:latin typeface="Bookman Old Style" pitchFamily="18" charset="0"/>
                  </a:defRPr>
                </a:pPr>
                <a:endParaRPr lang="it-IT"/>
              </a:p>
            </c:txPr>
            <c:dLblPos val="outEnd"/>
            <c:showVal val="1"/>
          </c:dLbls>
          <c:cat>
            <c:strRef>
              <c:f>Sinottiche!$B$145:$F$145</c:f>
              <c:strCache>
                <c:ptCount val="5"/>
                <c:pt idx="0">
                  <c:v>STAMPA QUOTIDIANA</c:v>
                </c:pt>
                <c:pt idx="1">
                  <c:v>STAMPA PERIODICA</c:v>
                </c:pt>
                <c:pt idx="2">
                  <c:v>TELEVISIONE</c:v>
                </c:pt>
                <c:pt idx="3">
                  <c:v>RADIO</c:v>
                </c:pt>
                <c:pt idx="4">
                  <c:v>INTERNET</c:v>
                </c:pt>
              </c:strCache>
            </c:strRef>
          </c:cat>
          <c:val>
            <c:numRef>
              <c:f>Sinottiche!$B$163:$F$163</c:f>
              <c:numCache>
                <c:formatCode>0.0%</c:formatCode>
                <c:ptCount val="5"/>
                <c:pt idx="0">
                  <c:v>0.26769779205322264</c:v>
                </c:pt>
                <c:pt idx="1">
                  <c:v>0.22605592727661117</c:v>
                </c:pt>
                <c:pt idx="2">
                  <c:v>0.11064842224121112</c:v>
                </c:pt>
                <c:pt idx="3">
                  <c:v>0.3456275939941415</c:v>
                </c:pt>
                <c:pt idx="4">
                  <c:v>8.9232597351074222E-2</c:v>
                </c:pt>
              </c:numCache>
            </c:numRef>
          </c:val>
        </c:ser>
        <c:dLbls>
          <c:showVal val="1"/>
        </c:dLbls>
        <c:gapWidth val="10"/>
        <c:axId val="100522240"/>
        <c:axId val="95027200"/>
      </c:barChart>
      <c:catAx>
        <c:axId val="100522240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>
                <a:latin typeface="Bookman Old Style" pitchFamily="18" charset="0"/>
              </a:defRPr>
            </a:pPr>
            <a:endParaRPr lang="it-IT"/>
          </a:p>
        </c:txPr>
        <c:crossAx val="95027200"/>
        <c:crosses val="autoZero"/>
        <c:auto val="1"/>
        <c:lblAlgn val="ctr"/>
        <c:lblOffset val="100"/>
      </c:catAx>
      <c:valAx>
        <c:axId val="95027200"/>
        <c:scaling>
          <c:orientation val="minMax"/>
          <c:max val="1"/>
          <c:min val="0"/>
        </c:scaling>
        <c:axPos val="l"/>
        <c:majorGridlines>
          <c:spPr>
            <a:ln w="9525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</a:ln>
            <a:effectLst/>
          </c:spPr>
        </c:majorGridlines>
        <c:numFmt formatCode="0%" sourceLinked="0"/>
        <c:tickLblPos val="nextTo"/>
        <c:txPr>
          <a:bodyPr/>
          <a:lstStyle/>
          <a:p>
            <a:pPr>
              <a:defRPr>
                <a:latin typeface="Bookman Old Style" pitchFamily="18" charset="0"/>
              </a:defRPr>
            </a:pPr>
            <a:endParaRPr lang="it-IT"/>
          </a:p>
        </c:txPr>
        <c:crossAx val="100522240"/>
        <c:crosses val="autoZero"/>
        <c:crossBetween val="between"/>
        <c:majorUnit val="0.2"/>
        <c:minorUnit val="0.1"/>
      </c:valAx>
    </c:plotArea>
    <c:plotVisOnly val="1"/>
    <c:dispBlanksAs val="gap"/>
  </c:chart>
  <c:spPr>
    <a:noFill/>
    <a:ln>
      <a:noFill/>
    </a:ln>
  </c:spPr>
  <c:externalData r:id="rId2"/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lrMapOvr bg1="lt1" tx1="dk1" bg2="lt2" tx2="dk2" accent1="accent1" accent2="accent2" accent3="accent3" accent4="accent4" accent5="accent5" accent6="accent6" hlink="hlink" folHlink="folHlink"/>
  <c:chart>
    <c:title>
      <c:overlay val="1"/>
      <c:txPr>
        <a:bodyPr/>
        <a:lstStyle/>
        <a:p>
          <a:pPr>
            <a:defRPr sz="1400" u="sng">
              <a:solidFill>
                <a:srgbClr val="002060"/>
              </a:solidFill>
              <a:latin typeface="Bookman Old Style" pitchFamily="18" charset="0"/>
            </a:defRPr>
          </a:pPr>
          <a:endParaRPr lang="it-IT"/>
        </a:p>
      </c:txPr>
    </c:title>
    <c:plotArea>
      <c:layout>
        <c:manualLayout>
          <c:layoutTarget val="inner"/>
          <c:xMode val="edge"/>
          <c:yMode val="edge"/>
          <c:x val="5.4773601729802515E-2"/>
          <c:y val="0.14988890146092557"/>
          <c:w val="0.93021463278556682"/>
          <c:h val="0.59925830451330642"/>
        </c:manualLayout>
      </c:layout>
      <c:barChart>
        <c:barDir val="col"/>
        <c:grouping val="clustered"/>
        <c:ser>
          <c:idx val="0"/>
          <c:order val="0"/>
          <c:tx>
            <c:strRef>
              <c:f>Sinottiche!$A$164</c:f>
              <c:strCache>
                <c:ptCount val="1"/>
                <c:pt idx="0">
                  <c:v>ORIGINALI, NON BANALI</c:v>
                </c:pt>
              </c:strCache>
            </c:strRef>
          </c:tx>
          <c:spPr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rgbClr val="0066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spPr>
              <a:solidFill>
                <a:srgbClr val="93D05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spPr>
              <a:solidFill>
                <a:srgbClr val="00206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spPr>
              <a:solidFill>
                <a:srgbClr val="FFC0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4"/>
            <c:spPr>
              <a:solidFill>
                <a:srgbClr val="C000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5"/>
            <c:spPr>
              <a:solidFill>
                <a:srgbClr val="0074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6"/>
            <c:spPr>
              <a:solidFill>
                <a:srgbClr val="9CD45E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7"/>
            <c:spPr>
              <a:solidFill>
                <a:srgbClr val="C4D79D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8"/>
            <c:spPr>
              <a:solidFill>
                <a:srgbClr val="B0C7E2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9"/>
            <c:spPr>
              <a:solidFill>
                <a:srgbClr val="17375D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1"/>
            <c:spPr>
              <a:solidFill>
                <a:srgbClr val="A6BFDE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2"/>
            <c:spPr>
              <a:solidFill>
                <a:srgbClr val="2E507A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3"/>
            <c:spPr>
              <a:solidFill>
                <a:srgbClr val="8FCE4A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4"/>
            <c:spPr>
              <a:solidFill>
                <a:srgbClr val="F2B8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5"/>
            <c:spPr>
              <a:solidFill>
                <a:srgbClr val="C75F09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7"/>
            <c:spPr>
              <a:solidFill>
                <a:srgbClr val="F86F08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8"/>
            <c:spPr>
              <a:solidFill>
                <a:srgbClr val="92CE5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9"/>
            <c:spPr>
              <a:solidFill>
                <a:srgbClr val="0068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0"/>
            <c:spPr>
              <a:solidFill>
                <a:srgbClr val="F2DBDB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1"/>
            <c:spPr>
              <a:solidFill>
                <a:srgbClr val="C001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2"/>
            <c:spPr>
              <a:solidFill>
                <a:srgbClr val="C4D69B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3"/>
            <c:spPr>
              <a:solidFill>
                <a:srgbClr val="0168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spPr>
              <a:solidFill>
                <a:schemeClr val="bg1"/>
              </a:solidFill>
              <a:ln>
                <a:solidFill>
                  <a:srgbClr val="0070C0"/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c:spPr>
            <c:txPr>
              <a:bodyPr/>
              <a:lstStyle/>
              <a:p>
                <a:pPr>
                  <a:defRPr sz="900">
                    <a:latin typeface="Bookman Old Style" pitchFamily="18" charset="0"/>
                  </a:defRPr>
                </a:pPr>
                <a:endParaRPr lang="it-IT"/>
              </a:p>
            </c:txPr>
            <c:dLblPos val="outEnd"/>
            <c:showVal val="1"/>
          </c:dLbls>
          <c:cat>
            <c:strRef>
              <c:f>Sinottiche!$B$145:$F$145</c:f>
              <c:strCache>
                <c:ptCount val="5"/>
                <c:pt idx="0">
                  <c:v>STAMPA QUOTIDIANA</c:v>
                </c:pt>
                <c:pt idx="1">
                  <c:v>STAMPA PERIODICA</c:v>
                </c:pt>
                <c:pt idx="2">
                  <c:v>TELEVISIONE</c:v>
                </c:pt>
                <c:pt idx="3">
                  <c:v>RADIO</c:v>
                </c:pt>
                <c:pt idx="4">
                  <c:v>INTERNET</c:v>
                </c:pt>
              </c:strCache>
            </c:strRef>
          </c:cat>
          <c:val>
            <c:numRef>
              <c:f>Sinottiche!$B$164:$F$164</c:f>
              <c:numCache>
                <c:formatCode>0.0%</c:formatCode>
                <c:ptCount val="5"/>
                <c:pt idx="0">
                  <c:v>0.25342058181762783</c:v>
                </c:pt>
                <c:pt idx="1">
                  <c:v>0.33194526672363334</c:v>
                </c:pt>
                <c:pt idx="2">
                  <c:v>0.11124330520629892</c:v>
                </c:pt>
                <c:pt idx="3">
                  <c:v>0.26055919647216774</c:v>
                </c:pt>
                <c:pt idx="4">
                  <c:v>0.36525878906250064</c:v>
                </c:pt>
              </c:numCache>
            </c:numRef>
          </c:val>
        </c:ser>
        <c:dLbls>
          <c:showVal val="1"/>
        </c:dLbls>
        <c:gapWidth val="10"/>
        <c:axId val="100602624"/>
        <c:axId val="100604160"/>
      </c:barChart>
      <c:catAx>
        <c:axId val="100602624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>
                <a:latin typeface="Bookman Old Style" pitchFamily="18" charset="0"/>
              </a:defRPr>
            </a:pPr>
            <a:endParaRPr lang="it-IT"/>
          </a:p>
        </c:txPr>
        <c:crossAx val="100604160"/>
        <c:crosses val="autoZero"/>
        <c:auto val="1"/>
        <c:lblAlgn val="ctr"/>
        <c:lblOffset val="100"/>
      </c:catAx>
      <c:valAx>
        <c:axId val="100604160"/>
        <c:scaling>
          <c:orientation val="minMax"/>
          <c:max val="1"/>
          <c:min val="0"/>
        </c:scaling>
        <c:axPos val="l"/>
        <c:majorGridlines>
          <c:spPr>
            <a:ln w="9525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</a:ln>
            <a:effectLst/>
          </c:spPr>
        </c:majorGridlines>
        <c:numFmt formatCode="0%" sourceLinked="0"/>
        <c:tickLblPos val="nextTo"/>
        <c:txPr>
          <a:bodyPr/>
          <a:lstStyle/>
          <a:p>
            <a:pPr>
              <a:defRPr>
                <a:latin typeface="Bookman Old Style" pitchFamily="18" charset="0"/>
              </a:defRPr>
            </a:pPr>
            <a:endParaRPr lang="it-IT"/>
          </a:p>
        </c:txPr>
        <c:crossAx val="100602624"/>
        <c:crosses val="autoZero"/>
        <c:crossBetween val="between"/>
        <c:majorUnit val="0.2"/>
        <c:minorUnit val="0.1"/>
      </c:valAx>
    </c:plotArea>
    <c:plotVisOnly val="1"/>
    <c:dispBlanksAs val="gap"/>
  </c:chart>
  <c:spPr>
    <a:noFill/>
    <a:ln>
      <a:noFill/>
    </a:ln>
  </c:sp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34"/>
  <c:clrMapOvr bg1="lt1" tx1="dk1" bg2="lt2" tx2="dk2" accent1="accent1" accent2="accent2" accent3="accent3" accent4="accent4" accent5="accent5" accent6="accent6" hlink="hlink" folHlink="folHlink"/>
  <c:chart>
    <c:view3D>
      <c:rotX val="10"/>
      <c:hPercent val="80"/>
      <c:rotY val="0"/>
      <c:depthPercent val="100"/>
      <c:perspective val="30"/>
    </c:view3D>
    <c:sideWall>
      <c:spPr>
        <a:noFill/>
      </c:spPr>
    </c:sideWall>
    <c:backWall>
      <c:spPr>
        <a:noFill/>
      </c:spPr>
    </c:backWall>
    <c:plotArea>
      <c:layout/>
      <c:bar3DChart>
        <c:barDir val="bar"/>
        <c:grouping val="clustered"/>
        <c:ser>
          <c:idx val="0"/>
          <c:order val="0"/>
          <c:spPr>
            <a:gradFill flip="none" rotWithShape="1">
              <a:gsLst>
                <a:gs pos="0">
                  <a:srgbClr val="006600"/>
                </a:gs>
                <a:gs pos="100000">
                  <a:srgbClr val="85CA3A"/>
                </a:gs>
              </a:gsLst>
              <a:lin ang="16200000" scaled="1"/>
              <a:tileRect/>
            </a:gradFill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dLbls>
            <c:dLbl>
              <c:idx val="0"/>
              <c:layout>
                <c:manualLayout>
                  <c:x val="0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1.0007728046292166E-16"/>
                  <c:y val="0"/>
                </c:manualLayout>
              </c:layout>
              <c:showVal val="1"/>
            </c:dLbl>
            <c:spPr>
              <a:noFill/>
            </c:spPr>
            <c:txPr>
              <a:bodyPr/>
              <a:lstStyle/>
              <a:p>
                <a:pPr>
                  <a:defRPr sz="1200" b="1" i="0"/>
                </a:pPr>
                <a:endParaRPr lang="it-IT"/>
              </a:p>
            </c:txPr>
            <c:showVal val="1"/>
          </c:dLbls>
          <c:cat>
            <c:strRef>
              <c:f>results!$F$84:$F$91</c:f>
              <c:strCache>
                <c:ptCount val="8"/>
                <c:pt idx="0">
                  <c:v>evitare di fornire informazioni
false o inesatte</c:v>
                </c:pt>
                <c:pt idx="1">
                  <c:v>evitare di diffamare,
di ledere immotivatamente
la dignità, l’onorabilità,
i diritti delle persone</c:v>
                </c:pt>
                <c:pt idx="2">
                  <c:v>verificare la verità dei fatti citati
col massimo di accuratezza</c:v>
                </c:pt>
                <c:pt idx="3">
                  <c:v>evitare di discriminare
le persone, le organizzazioni, ecc.
sulla base del genere/sesso, dell’età,
dell’etnia, della religione,
delle opinioni politiche, dello stato di salute, ecc.</c:v>
                </c:pt>
                <c:pt idx="4">
                  <c:v>rispettare i principi e i doveri
della deontologia professionale</c:v>
                </c:pt>
                <c:pt idx="5">
                  <c:v>essere chiari e comprensibili,
evitando testi e immagini oscuri o equivoci</c:v>
                </c:pt>
                <c:pt idx="6">
                  <c:v>evitare di rendere individuabili,
di citare il nome dei soggetti ‘protetti’
(minorenni, ecc.)</c:v>
                </c:pt>
                <c:pt idx="7">
                  <c:v>raccontare tutti i fatti rilevanti,
senza omissioni o censure</c:v>
                </c:pt>
              </c:strCache>
            </c:strRef>
          </c:cat>
          <c:val>
            <c:numRef>
              <c:f>results!$G$84:$G$91</c:f>
              <c:numCache>
                <c:formatCode>0.0%</c:formatCode>
                <c:ptCount val="8"/>
                <c:pt idx="0">
                  <c:v>0.97700000000000065</c:v>
                </c:pt>
                <c:pt idx="1">
                  <c:v>0.93900000000000061</c:v>
                </c:pt>
                <c:pt idx="2">
                  <c:v>0.93200000000000005</c:v>
                </c:pt>
                <c:pt idx="3">
                  <c:v>0.91599999999999993</c:v>
                </c:pt>
                <c:pt idx="4">
                  <c:v>0.89599999999999991</c:v>
                </c:pt>
                <c:pt idx="5">
                  <c:v>0.88900000000000001</c:v>
                </c:pt>
                <c:pt idx="6">
                  <c:v>0.88099999999999989</c:v>
                </c:pt>
                <c:pt idx="7">
                  <c:v>0.86800000000000066</c:v>
                </c:pt>
              </c:numCache>
            </c:numRef>
          </c:val>
        </c:ser>
        <c:dLbls>
          <c:showVal val="1"/>
        </c:dLbls>
        <c:gapWidth val="50"/>
        <c:gapDepth val="0"/>
        <c:shape val="box"/>
        <c:axId val="80211328"/>
        <c:axId val="80295040"/>
        <c:axId val="0"/>
      </c:bar3DChart>
      <c:catAx>
        <c:axId val="80211328"/>
        <c:scaling>
          <c:orientation val="maxMin"/>
        </c:scaling>
        <c:axPos val="l"/>
        <c:tickLblPos val="nextTo"/>
        <c:txPr>
          <a:bodyPr/>
          <a:lstStyle/>
          <a:p>
            <a:pPr>
              <a:defRPr sz="1200" b="1"/>
            </a:pPr>
            <a:endParaRPr lang="it-IT"/>
          </a:p>
        </c:txPr>
        <c:crossAx val="80295040"/>
        <c:crosses val="autoZero"/>
        <c:auto val="1"/>
        <c:lblAlgn val="ctr"/>
        <c:lblOffset val="100"/>
        <c:tickLblSkip val="1"/>
        <c:tickMarkSkip val="1"/>
      </c:catAx>
      <c:valAx>
        <c:axId val="80295040"/>
        <c:scaling>
          <c:orientation val="minMax"/>
          <c:max val="1"/>
          <c:min val="0"/>
        </c:scaling>
        <c:axPos val="t"/>
        <c:majorGridlines/>
        <c:numFmt formatCode="0%" sourceLinked="0"/>
        <c:tickLblPos val="nextTo"/>
        <c:crossAx val="80211328"/>
        <c:crosses val="autoZero"/>
        <c:crossBetween val="between"/>
        <c:majorUnit val="0.2"/>
      </c:valAx>
    </c:plotArea>
    <c:plotVisOnly val="1"/>
    <c:dispBlanksAs val="gap"/>
  </c:chart>
  <c:spPr>
    <a:noFill/>
    <a:ln>
      <a:noFill/>
    </a:ln>
  </c:spPr>
  <c:txPr>
    <a:bodyPr/>
    <a:lstStyle/>
    <a:p>
      <a:pPr>
        <a:defRPr>
          <a:latin typeface="Bookman Old Style" pitchFamily="18" charset="0"/>
        </a:defRPr>
      </a:pPr>
      <a:endParaRPr lang="it-IT"/>
    </a:p>
  </c:txPr>
  <c:externalData r:id="rId2"/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lrMapOvr bg1="lt1" tx1="dk1" bg2="lt2" tx2="dk2" accent1="accent1" accent2="accent2" accent3="accent3" accent4="accent4" accent5="accent5" accent6="accent6" hlink="hlink" folHlink="folHlink"/>
  <c:chart>
    <c:title>
      <c:overlay val="1"/>
      <c:txPr>
        <a:bodyPr/>
        <a:lstStyle/>
        <a:p>
          <a:pPr>
            <a:defRPr sz="1400" u="sng">
              <a:solidFill>
                <a:srgbClr val="002060"/>
              </a:solidFill>
              <a:latin typeface="Bookman Old Style" pitchFamily="18" charset="0"/>
            </a:defRPr>
          </a:pPr>
          <a:endParaRPr lang="it-IT"/>
        </a:p>
      </c:txPr>
    </c:title>
    <c:plotArea>
      <c:layout>
        <c:manualLayout>
          <c:layoutTarget val="inner"/>
          <c:xMode val="edge"/>
          <c:yMode val="edge"/>
          <c:x val="5.4773601729802515E-2"/>
          <c:y val="0.14988890146092557"/>
          <c:w val="0.93021463278556682"/>
          <c:h val="0.59925830451330642"/>
        </c:manualLayout>
      </c:layout>
      <c:barChart>
        <c:barDir val="col"/>
        <c:grouping val="clustered"/>
        <c:ser>
          <c:idx val="0"/>
          <c:order val="0"/>
          <c:tx>
            <c:strRef>
              <c:f>Sinottiche!$A$165</c:f>
              <c:strCache>
                <c:ptCount val="1"/>
                <c:pt idx="0">
                  <c:v>SENZA ESAGERAZIONI</c:v>
                </c:pt>
              </c:strCache>
            </c:strRef>
          </c:tx>
          <c:spPr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rgbClr val="0066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spPr>
              <a:solidFill>
                <a:srgbClr val="93D05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spPr>
              <a:solidFill>
                <a:srgbClr val="00206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spPr>
              <a:solidFill>
                <a:srgbClr val="FFC0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4"/>
            <c:spPr>
              <a:solidFill>
                <a:srgbClr val="C000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5"/>
            <c:spPr>
              <a:solidFill>
                <a:srgbClr val="0074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6"/>
            <c:spPr>
              <a:solidFill>
                <a:srgbClr val="9CD45E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7"/>
            <c:spPr>
              <a:solidFill>
                <a:srgbClr val="C4D79D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8"/>
            <c:spPr>
              <a:solidFill>
                <a:srgbClr val="B0C7E2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9"/>
            <c:spPr>
              <a:solidFill>
                <a:srgbClr val="17375D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1"/>
            <c:spPr>
              <a:solidFill>
                <a:srgbClr val="A6BFDE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2"/>
            <c:spPr>
              <a:solidFill>
                <a:srgbClr val="2E507A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3"/>
            <c:spPr>
              <a:solidFill>
                <a:srgbClr val="8FCE4A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4"/>
            <c:spPr>
              <a:solidFill>
                <a:srgbClr val="F2B8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5"/>
            <c:spPr>
              <a:solidFill>
                <a:srgbClr val="C75F09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7"/>
            <c:spPr>
              <a:solidFill>
                <a:srgbClr val="F86F08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8"/>
            <c:spPr>
              <a:solidFill>
                <a:srgbClr val="92CE5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9"/>
            <c:spPr>
              <a:solidFill>
                <a:srgbClr val="0068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0"/>
            <c:spPr>
              <a:solidFill>
                <a:srgbClr val="F2DBDB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1"/>
            <c:spPr>
              <a:solidFill>
                <a:srgbClr val="C001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2"/>
            <c:spPr>
              <a:solidFill>
                <a:srgbClr val="C4D69B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3"/>
            <c:spPr>
              <a:solidFill>
                <a:srgbClr val="0168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spPr>
              <a:solidFill>
                <a:schemeClr val="bg1"/>
              </a:solidFill>
              <a:ln>
                <a:solidFill>
                  <a:srgbClr val="0070C0"/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c:spPr>
            <c:txPr>
              <a:bodyPr/>
              <a:lstStyle/>
              <a:p>
                <a:pPr>
                  <a:defRPr sz="900">
                    <a:latin typeface="Bookman Old Style" pitchFamily="18" charset="0"/>
                  </a:defRPr>
                </a:pPr>
                <a:endParaRPr lang="it-IT"/>
              </a:p>
            </c:txPr>
            <c:dLblPos val="outEnd"/>
            <c:showVal val="1"/>
          </c:dLbls>
          <c:cat>
            <c:strRef>
              <c:f>Sinottiche!$B$145:$F$145</c:f>
              <c:strCache>
                <c:ptCount val="5"/>
                <c:pt idx="0">
                  <c:v>STAMPA QUOTIDIANA</c:v>
                </c:pt>
                <c:pt idx="1">
                  <c:v>STAMPA PERIODICA</c:v>
                </c:pt>
                <c:pt idx="2">
                  <c:v>TELEVISIONE</c:v>
                </c:pt>
                <c:pt idx="3">
                  <c:v>RADIO</c:v>
                </c:pt>
                <c:pt idx="4">
                  <c:v>INTERNET</c:v>
                </c:pt>
              </c:strCache>
            </c:strRef>
          </c:cat>
          <c:val>
            <c:numRef>
              <c:f>Sinottiche!$B$165:$F$165</c:f>
              <c:numCache>
                <c:formatCode>0.0%</c:formatCode>
                <c:ptCount val="5"/>
                <c:pt idx="0">
                  <c:v>0.23378940582275418</c:v>
                </c:pt>
                <c:pt idx="1">
                  <c:v>0.15407495498657225</c:v>
                </c:pt>
                <c:pt idx="2">
                  <c:v>9.1017255783081064E-2</c:v>
                </c:pt>
                <c:pt idx="3">
                  <c:v>0.36882808685302815</c:v>
                </c:pt>
                <c:pt idx="4">
                  <c:v>8.9827480316162348E-2</c:v>
                </c:pt>
              </c:numCache>
            </c:numRef>
          </c:val>
        </c:ser>
        <c:dLbls>
          <c:showVal val="1"/>
        </c:dLbls>
        <c:gapWidth val="10"/>
        <c:axId val="100785152"/>
        <c:axId val="100532992"/>
      </c:barChart>
      <c:catAx>
        <c:axId val="100785152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>
                <a:latin typeface="Bookman Old Style" pitchFamily="18" charset="0"/>
              </a:defRPr>
            </a:pPr>
            <a:endParaRPr lang="it-IT"/>
          </a:p>
        </c:txPr>
        <c:crossAx val="100532992"/>
        <c:crosses val="autoZero"/>
        <c:auto val="1"/>
        <c:lblAlgn val="ctr"/>
        <c:lblOffset val="100"/>
      </c:catAx>
      <c:valAx>
        <c:axId val="100532992"/>
        <c:scaling>
          <c:orientation val="minMax"/>
          <c:max val="1"/>
          <c:min val="0"/>
        </c:scaling>
        <c:axPos val="l"/>
        <c:majorGridlines>
          <c:spPr>
            <a:ln w="9525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</a:ln>
            <a:effectLst/>
          </c:spPr>
        </c:majorGridlines>
        <c:numFmt formatCode="0%" sourceLinked="0"/>
        <c:tickLblPos val="nextTo"/>
        <c:txPr>
          <a:bodyPr/>
          <a:lstStyle/>
          <a:p>
            <a:pPr>
              <a:defRPr>
                <a:latin typeface="Bookman Old Style" pitchFamily="18" charset="0"/>
              </a:defRPr>
            </a:pPr>
            <a:endParaRPr lang="it-IT"/>
          </a:p>
        </c:txPr>
        <c:crossAx val="100785152"/>
        <c:crosses val="autoZero"/>
        <c:crossBetween val="between"/>
        <c:majorUnit val="0.2"/>
        <c:minorUnit val="0.1"/>
      </c:valAx>
    </c:plotArea>
    <c:plotVisOnly val="1"/>
    <c:dispBlanksAs val="gap"/>
  </c:chart>
  <c:spPr>
    <a:noFill/>
    <a:ln>
      <a:noFill/>
    </a:ln>
  </c:spPr>
  <c:externalData r:id="rId2"/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lrMapOvr bg1="lt1" tx1="dk1" bg2="lt2" tx2="dk2" accent1="accent1" accent2="accent2" accent3="accent3" accent4="accent4" accent5="accent5" accent6="accent6" hlink="hlink" folHlink="folHlink"/>
  <c:chart>
    <c:title>
      <c:overlay val="1"/>
      <c:txPr>
        <a:bodyPr/>
        <a:lstStyle/>
        <a:p>
          <a:pPr>
            <a:defRPr sz="1400" u="sng">
              <a:solidFill>
                <a:srgbClr val="002060"/>
              </a:solidFill>
              <a:latin typeface="Bookman Old Style" pitchFamily="18" charset="0"/>
            </a:defRPr>
          </a:pPr>
          <a:endParaRPr lang="it-IT"/>
        </a:p>
      </c:txPr>
    </c:title>
    <c:plotArea>
      <c:layout>
        <c:manualLayout>
          <c:layoutTarget val="inner"/>
          <c:xMode val="edge"/>
          <c:yMode val="edge"/>
          <c:x val="5.4773601729802515E-2"/>
          <c:y val="0.14988890146092557"/>
          <c:w val="0.93021463278556682"/>
          <c:h val="0.59925830451330642"/>
        </c:manualLayout>
      </c:layout>
      <c:barChart>
        <c:barDir val="col"/>
        <c:grouping val="clustered"/>
        <c:ser>
          <c:idx val="0"/>
          <c:order val="0"/>
          <c:tx>
            <c:strRef>
              <c:f>Sinottiche!$A$166</c:f>
              <c:strCache>
                <c:ptCount val="1"/>
                <c:pt idx="0">
                  <c:v>SEMPRE AGGIORNATE</c:v>
                </c:pt>
              </c:strCache>
            </c:strRef>
          </c:tx>
          <c:spPr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rgbClr val="0066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spPr>
              <a:solidFill>
                <a:srgbClr val="93D05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spPr>
              <a:solidFill>
                <a:srgbClr val="00206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spPr>
              <a:solidFill>
                <a:srgbClr val="FFC0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4"/>
            <c:spPr>
              <a:solidFill>
                <a:srgbClr val="C000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5"/>
            <c:spPr>
              <a:solidFill>
                <a:srgbClr val="0074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6"/>
            <c:spPr>
              <a:solidFill>
                <a:srgbClr val="9CD45E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7"/>
            <c:spPr>
              <a:solidFill>
                <a:srgbClr val="C4D79D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8"/>
            <c:spPr>
              <a:solidFill>
                <a:srgbClr val="B0C7E2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9"/>
            <c:spPr>
              <a:solidFill>
                <a:srgbClr val="17375D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1"/>
            <c:spPr>
              <a:solidFill>
                <a:srgbClr val="A6BFDE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2"/>
            <c:spPr>
              <a:solidFill>
                <a:srgbClr val="2E507A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3"/>
            <c:spPr>
              <a:solidFill>
                <a:srgbClr val="8FCE4A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4"/>
            <c:spPr>
              <a:solidFill>
                <a:srgbClr val="F2B8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5"/>
            <c:spPr>
              <a:solidFill>
                <a:srgbClr val="C75F09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7"/>
            <c:spPr>
              <a:solidFill>
                <a:srgbClr val="F86F08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8"/>
            <c:spPr>
              <a:solidFill>
                <a:srgbClr val="92CE5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9"/>
            <c:spPr>
              <a:solidFill>
                <a:srgbClr val="0068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0"/>
            <c:spPr>
              <a:solidFill>
                <a:srgbClr val="F2DBDB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1"/>
            <c:spPr>
              <a:solidFill>
                <a:srgbClr val="C001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2"/>
            <c:spPr>
              <a:solidFill>
                <a:srgbClr val="C4D69B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3"/>
            <c:spPr>
              <a:solidFill>
                <a:srgbClr val="0168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spPr>
              <a:solidFill>
                <a:schemeClr val="bg1"/>
              </a:solidFill>
              <a:ln>
                <a:solidFill>
                  <a:srgbClr val="0070C0"/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c:spPr>
            <c:txPr>
              <a:bodyPr/>
              <a:lstStyle/>
              <a:p>
                <a:pPr>
                  <a:defRPr sz="900">
                    <a:latin typeface="Bookman Old Style" pitchFamily="18" charset="0"/>
                  </a:defRPr>
                </a:pPr>
                <a:endParaRPr lang="it-IT"/>
              </a:p>
            </c:txPr>
            <c:dLblPos val="outEnd"/>
            <c:showVal val="1"/>
          </c:dLbls>
          <c:cat>
            <c:strRef>
              <c:f>Sinottiche!$B$145:$F$145</c:f>
              <c:strCache>
                <c:ptCount val="5"/>
                <c:pt idx="0">
                  <c:v>STAMPA QUOTIDIANA</c:v>
                </c:pt>
                <c:pt idx="1">
                  <c:v>STAMPA PERIODICA</c:v>
                </c:pt>
                <c:pt idx="2">
                  <c:v>TELEVISIONE</c:v>
                </c:pt>
                <c:pt idx="3">
                  <c:v>RADIO</c:v>
                </c:pt>
                <c:pt idx="4">
                  <c:v>INTERNET</c:v>
                </c:pt>
              </c:strCache>
            </c:strRef>
          </c:cat>
          <c:val>
            <c:numRef>
              <c:f>Sinottiche!$B$166:$F$166</c:f>
              <c:numCache>
                <c:formatCode>0.0%</c:formatCode>
                <c:ptCount val="5"/>
                <c:pt idx="0">
                  <c:v>0.20642475128173829</c:v>
                </c:pt>
                <c:pt idx="1">
                  <c:v>4.8780488967895511E-2</c:v>
                </c:pt>
                <c:pt idx="2">
                  <c:v>0.30696014404296923</c:v>
                </c:pt>
                <c:pt idx="3">
                  <c:v>0.35336109161376988</c:v>
                </c:pt>
                <c:pt idx="4">
                  <c:v>0.76977989196777474</c:v>
                </c:pt>
              </c:numCache>
            </c:numRef>
          </c:val>
        </c:ser>
        <c:dLbls>
          <c:showVal val="1"/>
        </c:dLbls>
        <c:gapWidth val="10"/>
        <c:axId val="100800000"/>
        <c:axId val="100801536"/>
      </c:barChart>
      <c:catAx>
        <c:axId val="100800000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>
                <a:latin typeface="Bookman Old Style" pitchFamily="18" charset="0"/>
              </a:defRPr>
            </a:pPr>
            <a:endParaRPr lang="it-IT"/>
          </a:p>
        </c:txPr>
        <c:crossAx val="100801536"/>
        <c:crosses val="autoZero"/>
        <c:auto val="1"/>
        <c:lblAlgn val="ctr"/>
        <c:lblOffset val="100"/>
      </c:catAx>
      <c:valAx>
        <c:axId val="100801536"/>
        <c:scaling>
          <c:orientation val="minMax"/>
          <c:max val="1"/>
          <c:min val="0"/>
        </c:scaling>
        <c:axPos val="l"/>
        <c:majorGridlines>
          <c:spPr>
            <a:ln w="9525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</a:ln>
            <a:effectLst/>
          </c:spPr>
        </c:majorGridlines>
        <c:numFmt formatCode="0%" sourceLinked="0"/>
        <c:tickLblPos val="nextTo"/>
        <c:txPr>
          <a:bodyPr/>
          <a:lstStyle/>
          <a:p>
            <a:pPr>
              <a:defRPr>
                <a:latin typeface="Bookman Old Style" pitchFamily="18" charset="0"/>
              </a:defRPr>
            </a:pPr>
            <a:endParaRPr lang="it-IT"/>
          </a:p>
        </c:txPr>
        <c:crossAx val="100800000"/>
        <c:crosses val="autoZero"/>
        <c:crossBetween val="between"/>
        <c:majorUnit val="0.2"/>
        <c:minorUnit val="0.1"/>
      </c:valAx>
    </c:plotArea>
    <c:plotVisOnly val="1"/>
    <c:dispBlanksAs val="gap"/>
  </c:chart>
  <c:spPr>
    <a:noFill/>
    <a:ln>
      <a:noFill/>
    </a:ln>
  </c:spPr>
  <c:externalData r:id="rId2"/>
</c:chartSpace>
</file>

<file path=ppt/charts/chart5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lrMapOvr bg1="lt1" tx1="dk1" bg2="lt2" tx2="dk2" accent1="accent1" accent2="accent2" accent3="accent3" accent4="accent4" accent5="accent5" accent6="accent6" hlink="hlink" folHlink="folHlink"/>
  <c:chart>
    <c:title>
      <c:overlay val="1"/>
      <c:txPr>
        <a:bodyPr/>
        <a:lstStyle/>
        <a:p>
          <a:pPr>
            <a:defRPr sz="1400" u="sng">
              <a:solidFill>
                <a:srgbClr val="002060"/>
              </a:solidFill>
              <a:latin typeface="Bookman Old Style" pitchFamily="18" charset="0"/>
            </a:defRPr>
          </a:pPr>
          <a:endParaRPr lang="it-IT"/>
        </a:p>
      </c:txPr>
    </c:title>
    <c:plotArea>
      <c:layout>
        <c:manualLayout>
          <c:layoutTarget val="inner"/>
          <c:xMode val="edge"/>
          <c:yMode val="edge"/>
          <c:x val="5.4773601729802515E-2"/>
          <c:y val="0.14988890146092557"/>
          <c:w val="0.93021463278556682"/>
          <c:h val="0.59925830451330642"/>
        </c:manualLayout>
      </c:layout>
      <c:barChart>
        <c:barDir val="col"/>
        <c:grouping val="clustered"/>
        <c:ser>
          <c:idx val="0"/>
          <c:order val="0"/>
          <c:tx>
            <c:strRef>
              <c:f>Sinottiche!$A$167</c:f>
              <c:strCache>
                <c:ptCount val="1"/>
                <c:pt idx="0">
                  <c:v>FACILI DA TROVARE</c:v>
                </c:pt>
              </c:strCache>
            </c:strRef>
          </c:tx>
          <c:spPr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rgbClr val="0066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spPr>
              <a:solidFill>
                <a:srgbClr val="93D05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spPr>
              <a:solidFill>
                <a:srgbClr val="00206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spPr>
              <a:solidFill>
                <a:srgbClr val="FFC0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4"/>
            <c:spPr>
              <a:solidFill>
                <a:srgbClr val="C000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5"/>
            <c:spPr>
              <a:solidFill>
                <a:srgbClr val="0074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6"/>
            <c:spPr>
              <a:solidFill>
                <a:srgbClr val="9CD45E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7"/>
            <c:spPr>
              <a:solidFill>
                <a:srgbClr val="C4D79D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8"/>
            <c:spPr>
              <a:solidFill>
                <a:srgbClr val="B0C7E2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9"/>
            <c:spPr>
              <a:solidFill>
                <a:srgbClr val="17375D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1"/>
            <c:spPr>
              <a:solidFill>
                <a:srgbClr val="A6BFDE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2"/>
            <c:spPr>
              <a:solidFill>
                <a:srgbClr val="2E507A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3"/>
            <c:spPr>
              <a:solidFill>
                <a:srgbClr val="8FCE4A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4"/>
            <c:spPr>
              <a:solidFill>
                <a:srgbClr val="F2B8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5"/>
            <c:spPr>
              <a:solidFill>
                <a:srgbClr val="C75F09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7"/>
            <c:spPr>
              <a:solidFill>
                <a:srgbClr val="F86F08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8"/>
            <c:spPr>
              <a:solidFill>
                <a:srgbClr val="92CE5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9"/>
            <c:spPr>
              <a:solidFill>
                <a:srgbClr val="0068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0"/>
            <c:spPr>
              <a:solidFill>
                <a:srgbClr val="F2DBDB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1"/>
            <c:spPr>
              <a:solidFill>
                <a:srgbClr val="C001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2"/>
            <c:spPr>
              <a:solidFill>
                <a:srgbClr val="C4D69B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3"/>
            <c:spPr>
              <a:solidFill>
                <a:srgbClr val="0168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spPr>
              <a:solidFill>
                <a:schemeClr val="bg1"/>
              </a:solidFill>
              <a:ln>
                <a:solidFill>
                  <a:srgbClr val="0070C0"/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c:spPr>
            <c:txPr>
              <a:bodyPr/>
              <a:lstStyle/>
              <a:p>
                <a:pPr>
                  <a:defRPr sz="900">
                    <a:latin typeface="Bookman Old Style" pitchFamily="18" charset="0"/>
                  </a:defRPr>
                </a:pPr>
                <a:endParaRPr lang="it-IT"/>
              </a:p>
            </c:txPr>
            <c:dLblPos val="outEnd"/>
            <c:showVal val="1"/>
          </c:dLbls>
          <c:cat>
            <c:strRef>
              <c:f>Sinottiche!$B$145:$F$145</c:f>
              <c:strCache>
                <c:ptCount val="5"/>
                <c:pt idx="0">
                  <c:v>STAMPA QUOTIDIANA</c:v>
                </c:pt>
                <c:pt idx="1">
                  <c:v>STAMPA PERIODICA</c:v>
                </c:pt>
                <c:pt idx="2">
                  <c:v>TELEVISIONE</c:v>
                </c:pt>
                <c:pt idx="3">
                  <c:v>RADIO</c:v>
                </c:pt>
                <c:pt idx="4">
                  <c:v>INTERNET</c:v>
                </c:pt>
              </c:strCache>
            </c:strRef>
          </c:cat>
          <c:val>
            <c:numRef>
              <c:f>Sinottiche!$B$167:$F$167</c:f>
              <c:numCache>
                <c:formatCode>0.0%</c:formatCode>
                <c:ptCount val="5"/>
                <c:pt idx="0">
                  <c:v>0.19928613662719763</c:v>
                </c:pt>
                <c:pt idx="1">
                  <c:v>6.9601426124572791E-2</c:v>
                </c:pt>
                <c:pt idx="2">
                  <c:v>0.17073171615600591</c:v>
                </c:pt>
                <c:pt idx="3">
                  <c:v>9.2207021713256843E-2</c:v>
                </c:pt>
                <c:pt idx="4">
                  <c:v>0.82629386901855473</c:v>
                </c:pt>
              </c:numCache>
            </c:numRef>
          </c:val>
        </c:ser>
        <c:dLbls>
          <c:showVal val="1"/>
        </c:dLbls>
        <c:gapWidth val="10"/>
        <c:axId val="100958208"/>
        <c:axId val="100959744"/>
      </c:barChart>
      <c:catAx>
        <c:axId val="100958208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>
                <a:latin typeface="Bookman Old Style" pitchFamily="18" charset="0"/>
              </a:defRPr>
            </a:pPr>
            <a:endParaRPr lang="it-IT"/>
          </a:p>
        </c:txPr>
        <c:crossAx val="100959744"/>
        <c:crosses val="autoZero"/>
        <c:auto val="1"/>
        <c:lblAlgn val="ctr"/>
        <c:lblOffset val="100"/>
      </c:catAx>
      <c:valAx>
        <c:axId val="100959744"/>
        <c:scaling>
          <c:orientation val="minMax"/>
          <c:max val="1"/>
          <c:min val="0"/>
        </c:scaling>
        <c:axPos val="l"/>
        <c:majorGridlines>
          <c:spPr>
            <a:ln w="9525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</a:ln>
            <a:effectLst/>
          </c:spPr>
        </c:majorGridlines>
        <c:numFmt formatCode="0%" sourceLinked="0"/>
        <c:tickLblPos val="nextTo"/>
        <c:txPr>
          <a:bodyPr/>
          <a:lstStyle/>
          <a:p>
            <a:pPr>
              <a:defRPr>
                <a:latin typeface="Bookman Old Style" pitchFamily="18" charset="0"/>
              </a:defRPr>
            </a:pPr>
            <a:endParaRPr lang="it-IT"/>
          </a:p>
        </c:txPr>
        <c:crossAx val="100958208"/>
        <c:crosses val="autoZero"/>
        <c:crossBetween val="between"/>
        <c:majorUnit val="0.2"/>
        <c:minorUnit val="0.1"/>
      </c:valAx>
    </c:plotArea>
    <c:plotVisOnly val="1"/>
    <c:dispBlanksAs val="gap"/>
  </c:chart>
  <c:spPr>
    <a:noFill/>
    <a:ln>
      <a:noFill/>
    </a:ln>
  </c:spPr>
  <c:externalData r:id="rId2"/>
</c:chartSpace>
</file>

<file path=ppt/charts/chart5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lrMapOvr bg1="lt1" tx1="dk1" bg2="lt2" tx2="dk2" accent1="accent1" accent2="accent2" accent3="accent3" accent4="accent4" accent5="accent5" accent6="accent6" hlink="hlink" folHlink="folHlink"/>
  <c:chart>
    <c:title>
      <c:overlay val="1"/>
      <c:txPr>
        <a:bodyPr/>
        <a:lstStyle/>
        <a:p>
          <a:pPr>
            <a:defRPr sz="1400" u="sng">
              <a:solidFill>
                <a:srgbClr val="002060"/>
              </a:solidFill>
              <a:latin typeface="Bookman Old Style" pitchFamily="18" charset="0"/>
            </a:defRPr>
          </a:pPr>
          <a:endParaRPr lang="it-IT"/>
        </a:p>
      </c:txPr>
    </c:title>
    <c:plotArea>
      <c:layout>
        <c:manualLayout>
          <c:layoutTarget val="inner"/>
          <c:xMode val="edge"/>
          <c:yMode val="edge"/>
          <c:x val="5.4773601729802515E-2"/>
          <c:y val="0.14988890146092557"/>
          <c:w val="0.93021463278556682"/>
          <c:h val="0.59925830451330642"/>
        </c:manualLayout>
      </c:layout>
      <c:barChart>
        <c:barDir val="col"/>
        <c:grouping val="clustered"/>
        <c:ser>
          <c:idx val="0"/>
          <c:order val="0"/>
          <c:tx>
            <c:strRef>
              <c:f>Sinottiche!$A$168</c:f>
              <c:strCache>
                <c:ptCount val="1"/>
                <c:pt idx="0">
                  <c:v>VIVACI, AGGRESSIVE</c:v>
                </c:pt>
              </c:strCache>
            </c:strRef>
          </c:tx>
          <c:spPr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rgbClr val="0066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spPr>
              <a:solidFill>
                <a:srgbClr val="93D05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spPr>
              <a:solidFill>
                <a:srgbClr val="00206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spPr>
              <a:solidFill>
                <a:srgbClr val="FFC0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4"/>
            <c:spPr>
              <a:solidFill>
                <a:srgbClr val="C000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5"/>
            <c:spPr>
              <a:solidFill>
                <a:srgbClr val="0074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6"/>
            <c:spPr>
              <a:solidFill>
                <a:srgbClr val="9CD45E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7"/>
            <c:spPr>
              <a:solidFill>
                <a:srgbClr val="C4D79D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8"/>
            <c:spPr>
              <a:solidFill>
                <a:srgbClr val="B0C7E2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9"/>
            <c:spPr>
              <a:solidFill>
                <a:srgbClr val="17375D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1"/>
            <c:spPr>
              <a:solidFill>
                <a:srgbClr val="A6BFDE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2"/>
            <c:spPr>
              <a:solidFill>
                <a:srgbClr val="2E507A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3"/>
            <c:spPr>
              <a:solidFill>
                <a:srgbClr val="8FCE4A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4"/>
            <c:spPr>
              <a:solidFill>
                <a:srgbClr val="F2B8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5"/>
            <c:spPr>
              <a:solidFill>
                <a:srgbClr val="C75F09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7"/>
            <c:spPr>
              <a:solidFill>
                <a:srgbClr val="F86F08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8"/>
            <c:spPr>
              <a:solidFill>
                <a:srgbClr val="92CE5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9"/>
            <c:spPr>
              <a:solidFill>
                <a:srgbClr val="0068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0"/>
            <c:spPr>
              <a:solidFill>
                <a:srgbClr val="F2DBDB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1"/>
            <c:spPr>
              <a:solidFill>
                <a:srgbClr val="C001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2"/>
            <c:spPr>
              <a:solidFill>
                <a:srgbClr val="C4D69B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3"/>
            <c:spPr>
              <a:solidFill>
                <a:srgbClr val="0168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spPr>
              <a:solidFill>
                <a:schemeClr val="bg1"/>
              </a:solidFill>
              <a:ln>
                <a:solidFill>
                  <a:srgbClr val="0070C0"/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c:spPr>
            <c:txPr>
              <a:bodyPr/>
              <a:lstStyle/>
              <a:p>
                <a:pPr>
                  <a:defRPr sz="900">
                    <a:latin typeface="Bookman Old Style" pitchFamily="18" charset="0"/>
                  </a:defRPr>
                </a:pPr>
                <a:endParaRPr lang="it-IT"/>
              </a:p>
            </c:txPr>
            <c:dLblPos val="outEnd"/>
            <c:showVal val="1"/>
          </c:dLbls>
          <c:cat>
            <c:strRef>
              <c:f>Sinottiche!$B$145:$F$145</c:f>
              <c:strCache>
                <c:ptCount val="5"/>
                <c:pt idx="0">
                  <c:v>STAMPA QUOTIDIANA</c:v>
                </c:pt>
                <c:pt idx="1">
                  <c:v>STAMPA PERIODICA</c:v>
                </c:pt>
                <c:pt idx="2">
                  <c:v>TELEVISIONE</c:v>
                </c:pt>
                <c:pt idx="3">
                  <c:v>RADIO</c:v>
                </c:pt>
                <c:pt idx="4">
                  <c:v>INTERNET</c:v>
                </c:pt>
              </c:strCache>
            </c:strRef>
          </c:cat>
          <c:val>
            <c:numRef>
              <c:f>Sinottiche!$B$168:$F$168</c:f>
              <c:numCache>
                <c:formatCode>0.0%</c:formatCode>
                <c:ptCount val="5"/>
                <c:pt idx="0">
                  <c:v>0.1933373069763184</c:v>
                </c:pt>
                <c:pt idx="1">
                  <c:v>0.18857822418212927</c:v>
                </c:pt>
                <c:pt idx="2">
                  <c:v>0.35395599365234454</c:v>
                </c:pt>
                <c:pt idx="3">
                  <c:v>0.20285543441772502</c:v>
                </c:pt>
                <c:pt idx="4">
                  <c:v>0.47055324554443362</c:v>
                </c:pt>
              </c:numCache>
            </c:numRef>
          </c:val>
        </c:ser>
        <c:dLbls>
          <c:showVal val="1"/>
        </c:dLbls>
        <c:gapWidth val="10"/>
        <c:axId val="100907264"/>
        <c:axId val="100909056"/>
      </c:barChart>
      <c:catAx>
        <c:axId val="100907264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>
                <a:latin typeface="Bookman Old Style" pitchFamily="18" charset="0"/>
              </a:defRPr>
            </a:pPr>
            <a:endParaRPr lang="it-IT"/>
          </a:p>
        </c:txPr>
        <c:crossAx val="100909056"/>
        <c:crosses val="autoZero"/>
        <c:auto val="1"/>
        <c:lblAlgn val="ctr"/>
        <c:lblOffset val="100"/>
      </c:catAx>
      <c:valAx>
        <c:axId val="100909056"/>
        <c:scaling>
          <c:orientation val="minMax"/>
          <c:max val="1"/>
          <c:min val="0"/>
        </c:scaling>
        <c:axPos val="l"/>
        <c:majorGridlines>
          <c:spPr>
            <a:ln w="9525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</a:ln>
            <a:effectLst/>
          </c:spPr>
        </c:majorGridlines>
        <c:numFmt formatCode="0%" sourceLinked="0"/>
        <c:tickLblPos val="nextTo"/>
        <c:txPr>
          <a:bodyPr/>
          <a:lstStyle/>
          <a:p>
            <a:pPr>
              <a:defRPr>
                <a:latin typeface="Bookman Old Style" pitchFamily="18" charset="0"/>
              </a:defRPr>
            </a:pPr>
            <a:endParaRPr lang="it-IT"/>
          </a:p>
        </c:txPr>
        <c:crossAx val="100907264"/>
        <c:crosses val="autoZero"/>
        <c:crossBetween val="between"/>
        <c:majorUnit val="0.2"/>
        <c:minorUnit val="0.1"/>
      </c:valAx>
    </c:plotArea>
    <c:plotVisOnly val="1"/>
    <c:dispBlanksAs val="gap"/>
  </c:chart>
  <c:spPr>
    <a:noFill/>
    <a:ln>
      <a:noFill/>
    </a:ln>
  </c:spPr>
  <c:externalData r:id="rId2"/>
</c:chartSpace>
</file>

<file path=ppt/charts/chart5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lrMapOvr bg1="lt1" tx1="dk1" bg2="lt2" tx2="dk2" accent1="accent1" accent2="accent2" accent3="accent3" accent4="accent4" accent5="accent5" accent6="accent6" hlink="hlink" folHlink="folHlink"/>
  <c:chart>
    <c:title>
      <c:overlay val="1"/>
      <c:txPr>
        <a:bodyPr/>
        <a:lstStyle/>
        <a:p>
          <a:pPr>
            <a:defRPr sz="1400" u="sng">
              <a:solidFill>
                <a:srgbClr val="002060"/>
              </a:solidFill>
              <a:latin typeface="Bookman Old Style" pitchFamily="18" charset="0"/>
            </a:defRPr>
          </a:pPr>
          <a:endParaRPr lang="it-IT"/>
        </a:p>
      </c:txPr>
    </c:title>
    <c:plotArea>
      <c:layout>
        <c:manualLayout>
          <c:layoutTarget val="inner"/>
          <c:xMode val="edge"/>
          <c:yMode val="edge"/>
          <c:x val="5.4773601729802515E-2"/>
          <c:y val="0.14988890146092557"/>
          <c:w val="0.93021463278556682"/>
          <c:h val="0.59925830451330642"/>
        </c:manualLayout>
      </c:layout>
      <c:barChart>
        <c:barDir val="col"/>
        <c:grouping val="clustered"/>
        <c:ser>
          <c:idx val="0"/>
          <c:order val="0"/>
          <c:tx>
            <c:strRef>
              <c:f>Sinottiche!$A$169</c:f>
              <c:strCache>
                <c:ptCount val="1"/>
                <c:pt idx="0">
                  <c:v>CON IMMAGINI BELLE, EFFICACI</c:v>
                </c:pt>
              </c:strCache>
            </c:strRef>
          </c:tx>
          <c:spPr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rgbClr val="0066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spPr>
              <a:solidFill>
                <a:srgbClr val="93D05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spPr>
              <a:solidFill>
                <a:srgbClr val="00206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spPr>
              <a:solidFill>
                <a:srgbClr val="FFC0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4"/>
            <c:spPr>
              <a:solidFill>
                <a:srgbClr val="C000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5"/>
            <c:spPr>
              <a:solidFill>
                <a:srgbClr val="0074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6"/>
            <c:spPr>
              <a:solidFill>
                <a:srgbClr val="9CD45E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7"/>
            <c:spPr>
              <a:solidFill>
                <a:srgbClr val="C4D79D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8"/>
            <c:spPr>
              <a:solidFill>
                <a:srgbClr val="B0C7E2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9"/>
            <c:spPr>
              <a:solidFill>
                <a:srgbClr val="17375D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1"/>
            <c:spPr>
              <a:solidFill>
                <a:srgbClr val="A6BFDE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2"/>
            <c:spPr>
              <a:solidFill>
                <a:srgbClr val="2E507A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3"/>
            <c:spPr>
              <a:solidFill>
                <a:srgbClr val="8FCE4A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4"/>
            <c:spPr>
              <a:solidFill>
                <a:srgbClr val="F2B8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5"/>
            <c:spPr>
              <a:solidFill>
                <a:srgbClr val="C75F09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7"/>
            <c:spPr>
              <a:solidFill>
                <a:srgbClr val="F86F08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8"/>
            <c:spPr>
              <a:solidFill>
                <a:srgbClr val="92CE5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9"/>
            <c:spPr>
              <a:solidFill>
                <a:srgbClr val="0068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0"/>
            <c:spPr>
              <a:solidFill>
                <a:srgbClr val="F2DBDB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1"/>
            <c:spPr>
              <a:solidFill>
                <a:srgbClr val="C001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2"/>
            <c:spPr>
              <a:solidFill>
                <a:srgbClr val="C4D69B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3"/>
            <c:spPr>
              <a:solidFill>
                <a:srgbClr val="0168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spPr>
              <a:solidFill>
                <a:schemeClr val="bg1"/>
              </a:solidFill>
              <a:ln>
                <a:solidFill>
                  <a:srgbClr val="0070C0"/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c:spPr>
            <c:txPr>
              <a:bodyPr/>
              <a:lstStyle/>
              <a:p>
                <a:pPr>
                  <a:defRPr sz="900">
                    <a:latin typeface="Bookman Old Style" pitchFamily="18" charset="0"/>
                  </a:defRPr>
                </a:pPr>
                <a:endParaRPr lang="it-IT"/>
              </a:p>
            </c:txPr>
            <c:dLblPos val="outEnd"/>
            <c:showVal val="1"/>
          </c:dLbls>
          <c:cat>
            <c:strRef>
              <c:f>Sinottiche!$B$145:$F$145</c:f>
              <c:strCache>
                <c:ptCount val="5"/>
                <c:pt idx="0">
                  <c:v>STAMPA QUOTIDIANA</c:v>
                </c:pt>
                <c:pt idx="1">
                  <c:v>STAMPA PERIODICA</c:v>
                </c:pt>
                <c:pt idx="2">
                  <c:v>TELEVISIONE</c:v>
                </c:pt>
                <c:pt idx="3">
                  <c:v>RADIO</c:v>
                </c:pt>
                <c:pt idx="4">
                  <c:v>INTERNET</c:v>
                </c:pt>
              </c:strCache>
            </c:strRef>
          </c:cat>
          <c:val>
            <c:numRef>
              <c:f>Sinottiche!$B$169:$F$169</c:f>
              <c:numCache>
                <c:formatCode>0.0%</c:formatCode>
                <c:ptCount val="5"/>
                <c:pt idx="0">
                  <c:v>0.16954193115234426</c:v>
                </c:pt>
                <c:pt idx="1">
                  <c:v>0.51992862701416065</c:v>
                </c:pt>
                <c:pt idx="2">
                  <c:v>0.44735275268554686</c:v>
                </c:pt>
                <c:pt idx="3">
                  <c:v>1.7251635789871215E-2</c:v>
                </c:pt>
                <c:pt idx="4">
                  <c:v>0.43664485931396541</c:v>
                </c:pt>
              </c:numCache>
            </c:numRef>
          </c:val>
        </c:ser>
        <c:dLbls>
          <c:showVal val="1"/>
        </c:dLbls>
        <c:gapWidth val="10"/>
        <c:axId val="100684544"/>
        <c:axId val="100686080"/>
      </c:barChart>
      <c:catAx>
        <c:axId val="100684544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>
                <a:latin typeface="Bookman Old Style" pitchFamily="18" charset="0"/>
              </a:defRPr>
            </a:pPr>
            <a:endParaRPr lang="it-IT"/>
          </a:p>
        </c:txPr>
        <c:crossAx val="100686080"/>
        <c:crosses val="autoZero"/>
        <c:auto val="1"/>
        <c:lblAlgn val="ctr"/>
        <c:lblOffset val="100"/>
      </c:catAx>
      <c:valAx>
        <c:axId val="100686080"/>
        <c:scaling>
          <c:orientation val="minMax"/>
          <c:max val="1"/>
          <c:min val="0"/>
        </c:scaling>
        <c:axPos val="l"/>
        <c:majorGridlines>
          <c:spPr>
            <a:ln w="9525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</a:ln>
            <a:effectLst/>
          </c:spPr>
        </c:majorGridlines>
        <c:numFmt formatCode="0%" sourceLinked="0"/>
        <c:tickLblPos val="nextTo"/>
        <c:txPr>
          <a:bodyPr/>
          <a:lstStyle/>
          <a:p>
            <a:pPr>
              <a:defRPr>
                <a:latin typeface="Bookman Old Style" pitchFamily="18" charset="0"/>
              </a:defRPr>
            </a:pPr>
            <a:endParaRPr lang="it-IT"/>
          </a:p>
        </c:txPr>
        <c:crossAx val="100684544"/>
        <c:crosses val="autoZero"/>
        <c:crossBetween val="between"/>
        <c:majorUnit val="0.2"/>
        <c:minorUnit val="0.1"/>
      </c:valAx>
    </c:plotArea>
    <c:plotVisOnly val="1"/>
    <c:dispBlanksAs val="gap"/>
  </c:chart>
  <c:spPr>
    <a:noFill/>
    <a:ln>
      <a:noFill/>
    </a:ln>
  </c:spPr>
  <c:externalData r:id="rId2"/>
</c:chartSpace>
</file>

<file path=ppt/charts/chart5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lrMapOvr bg1="lt1" tx1="dk1" bg2="lt2" tx2="dk2" accent1="accent1" accent2="accent2" accent3="accent3" accent4="accent4" accent5="accent5" accent6="accent6" hlink="hlink" folHlink="folHlink"/>
  <c:chart>
    <c:title>
      <c:overlay val="1"/>
      <c:txPr>
        <a:bodyPr/>
        <a:lstStyle/>
        <a:p>
          <a:pPr>
            <a:defRPr sz="1400" u="sng">
              <a:solidFill>
                <a:srgbClr val="002060"/>
              </a:solidFill>
              <a:latin typeface="Bookman Old Style" pitchFamily="18" charset="0"/>
            </a:defRPr>
          </a:pPr>
          <a:endParaRPr lang="it-IT"/>
        </a:p>
      </c:txPr>
    </c:title>
    <c:plotArea>
      <c:layout>
        <c:manualLayout>
          <c:layoutTarget val="inner"/>
          <c:xMode val="edge"/>
          <c:yMode val="edge"/>
          <c:x val="5.4773601729802515E-2"/>
          <c:y val="0.14988890146092557"/>
          <c:w val="0.93021463278556682"/>
          <c:h val="0.59925830451330642"/>
        </c:manualLayout>
      </c:layout>
      <c:barChart>
        <c:barDir val="col"/>
        <c:grouping val="clustered"/>
        <c:ser>
          <c:idx val="0"/>
          <c:order val="0"/>
          <c:tx>
            <c:strRef>
              <c:f>Sinottiche!$A$170</c:f>
              <c:strCache>
                <c:ptCount val="1"/>
                <c:pt idx="0">
                  <c:v>SENZA CENSURE O MANIPOLAZIONI</c:v>
                </c:pt>
              </c:strCache>
            </c:strRef>
          </c:tx>
          <c:spPr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rgbClr val="0066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spPr>
              <a:solidFill>
                <a:srgbClr val="93D05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spPr>
              <a:solidFill>
                <a:srgbClr val="00206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spPr>
              <a:solidFill>
                <a:srgbClr val="FFC0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4"/>
            <c:spPr>
              <a:solidFill>
                <a:srgbClr val="C000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5"/>
            <c:spPr>
              <a:solidFill>
                <a:srgbClr val="0074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6"/>
            <c:spPr>
              <a:solidFill>
                <a:srgbClr val="9CD45E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7"/>
            <c:spPr>
              <a:solidFill>
                <a:srgbClr val="C4D79D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8"/>
            <c:spPr>
              <a:solidFill>
                <a:srgbClr val="B0C7E2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9"/>
            <c:spPr>
              <a:solidFill>
                <a:srgbClr val="17375D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1"/>
            <c:spPr>
              <a:solidFill>
                <a:srgbClr val="A6BFDE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2"/>
            <c:spPr>
              <a:solidFill>
                <a:srgbClr val="2E507A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3"/>
            <c:spPr>
              <a:solidFill>
                <a:srgbClr val="8FCE4A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4"/>
            <c:spPr>
              <a:solidFill>
                <a:srgbClr val="F2B8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5"/>
            <c:spPr>
              <a:solidFill>
                <a:srgbClr val="C75F09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7"/>
            <c:spPr>
              <a:solidFill>
                <a:srgbClr val="F86F08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8"/>
            <c:spPr>
              <a:solidFill>
                <a:srgbClr val="92CE5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9"/>
            <c:spPr>
              <a:solidFill>
                <a:srgbClr val="0068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0"/>
            <c:spPr>
              <a:solidFill>
                <a:srgbClr val="F2DBDB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1"/>
            <c:spPr>
              <a:solidFill>
                <a:srgbClr val="C001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2"/>
            <c:spPr>
              <a:solidFill>
                <a:srgbClr val="C4D69B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3"/>
            <c:spPr>
              <a:solidFill>
                <a:srgbClr val="0168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spPr>
              <a:solidFill>
                <a:schemeClr val="bg1"/>
              </a:solidFill>
              <a:ln>
                <a:solidFill>
                  <a:srgbClr val="0070C0"/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c:spPr>
            <c:txPr>
              <a:bodyPr/>
              <a:lstStyle/>
              <a:p>
                <a:pPr>
                  <a:defRPr sz="900">
                    <a:latin typeface="Bookman Old Style" pitchFamily="18" charset="0"/>
                  </a:defRPr>
                </a:pPr>
                <a:endParaRPr lang="it-IT"/>
              </a:p>
            </c:txPr>
            <c:dLblPos val="outEnd"/>
            <c:showVal val="1"/>
          </c:dLbls>
          <c:cat>
            <c:strRef>
              <c:f>Sinottiche!$B$145:$F$145</c:f>
              <c:strCache>
                <c:ptCount val="5"/>
                <c:pt idx="0">
                  <c:v>STAMPA QUOTIDIANA</c:v>
                </c:pt>
                <c:pt idx="1">
                  <c:v>STAMPA PERIODICA</c:v>
                </c:pt>
                <c:pt idx="2">
                  <c:v>TELEVISIONE</c:v>
                </c:pt>
                <c:pt idx="3">
                  <c:v>RADIO</c:v>
                </c:pt>
                <c:pt idx="4">
                  <c:v>INTERNET</c:v>
                </c:pt>
              </c:strCache>
            </c:strRef>
          </c:cat>
          <c:val>
            <c:numRef>
              <c:f>Sinottiche!$B$170:$F$170</c:f>
              <c:numCache>
                <c:formatCode>0.0%</c:formatCode>
                <c:ptCount val="5"/>
                <c:pt idx="0">
                  <c:v>0.16835216522216798</c:v>
                </c:pt>
                <c:pt idx="1">
                  <c:v>9.9940509796142746E-2</c:v>
                </c:pt>
                <c:pt idx="2">
                  <c:v>6.3057703971862791E-2</c:v>
                </c:pt>
                <c:pt idx="3">
                  <c:v>0.13801308631896991</c:v>
                </c:pt>
                <c:pt idx="4">
                  <c:v>0.42772159576416074</c:v>
                </c:pt>
              </c:numCache>
            </c:numRef>
          </c:val>
        </c:ser>
        <c:dLbls>
          <c:showVal val="1"/>
        </c:dLbls>
        <c:gapWidth val="10"/>
        <c:axId val="101145600"/>
        <c:axId val="101176064"/>
      </c:barChart>
      <c:catAx>
        <c:axId val="101145600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>
                <a:latin typeface="Bookman Old Style" pitchFamily="18" charset="0"/>
              </a:defRPr>
            </a:pPr>
            <a:endParaRPr lang="it-IT"/>
          </a:p>
        </c:txPr>
        <c:crossAx val="101176064"/>
        <c:crosses val="autoZero"/>
        <c:auto val="1"/>
        <c:lblAlgn val="ctr"/>
        <c:lblOffset val="100"/>
      </c:catAx>
      <c:valAx>
        <c:axId val="101176064"/>
        <c:scaling>
          <c:orientation val="minMax"/>
          <c:max val="1"/>
          <c:min val="0"/>
        </c:scaling>
        <c:axPos val="l"/>
        <c:majorGridlines>
          <c:spPr>
            <a:ln w="9525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</a:ln>
            <a:effectLst/>
          </c:spPr>
        </c:majorGridlines>
        <c:numFmt formatCode="0%" sourceLinked="0"/>
        <c:tickLblPos val="nextTo"/>
        <c:txPr>
          <a:bodyPr/>
          <a:lstStyle/>
          <a:p>
            <a:pPr>
              <a:defRPr>
                <a:latin typeface="Bookman Old Style" pitchFamily="18" charset="0"/>
              </a:defRPr>
            </a:pPr>
            <a:endParaRPr lang="it-IT"/>
          </a:p>
        </c:txPr>
        <c:crossAx val="101145600"/>
        <c:crosses val="autoZero"/>
        <c:crossBetween val="between"/>
        <c:majorUnit val="0.2"/>
        <c:minorUnit val="0.1"/>
      </c:valAx>
    </c:plotArea>
    <c:plotVisOnly val="1"/>
    <c:dispBlanksAs val="gap"/>
  </c:chart>
  <c:spPr>
    <a:noFill/>
    <a:ln>
      <a:noFill/>
    </a:ln>
  </c:spPr>
  <c:externalData r:id="rId2"/>
</c:chartSpace>
</file>

<file path=ppt/charts/chart5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lrMapOvr bg1="lt1" tx1="dk1" bg2="lt2" tx2="dk2" accent1="accent1" accent2="accent2" accent3="accent3" accent4="accent4" accent5="accent5" accent6="accent6" hlink="hlink" folHlink="folHlink"/>
  <c:chart>
    <c:title>
      <c:overlay val="1"/>
      <c:txPr>
        <a:bodyPr/>
        <a:lstStyle/>
        <a:p>
          <a:pPr>
            <a:defRPr sz="1400" u="sng">
              <a:solidFill>
                <a:srgbClr val="002060"/>
              </a:solidFill>
              <a:latin typeface="Bookman Old Style" pitchFamily="18" charset="0"/>
            </a:defRPr>
          </a:pPr>
          <a:endParaRPr lang="it-IT"/>
        </a:p>
      </c:txPr>
    </c:title>
    <c:plotArea>
      <c:layout>
        <c:manualLayout>
          <c:layoutTarget val="inner"/>
          <c:xMode val="edge"/>
          <c:yMode val="edge"/>
          <c:x val="5.4773601729802515E-2"/>
          <c:y val="0.14988890146092557"/>
          <c:w val="0.93021463278556682"/>
          <c:h val="0.59925830451330642"/>
        </c:manualLayout>
      </c:layout>
      <c:barChart>
        <c:barDir val="col"/>
        <c:grouping val="clustered"/>
        <c:ser>
          <c:idx val="0"/>
          <c:order val="0"/>
          <c:tx>
            <c:strRef>
              <c:f>Sinottiche!$A$171</c:f>
              <c:strCache>
                <c:ptCount val="1"/>
                <c:pt idx="0">
                  <c:v>FACILI DA ARCHIVIARE</c:v>
                </c:pt>
              </c:strCache>
            </c:strRef>
          </c:tx>
          <c:spPr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rgbClr val="0066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spPr>
              <a:solidFill>
                <a:srgbClr val="93D05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spPr>
              <a:solidFill>
                <a:srgbClr val="00206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spPr>
              <a:solidFill>
                <a:srgbClr val="FFC0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4"/>
            <c:spPr>
              <a:solidFill>
                <a:srgbClr val="C000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5"/>
            <c:spPr>
              <a:solidFill>
                <a:srgbClr val="0074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6"/>
            <c:spPr>
              <a:solidFill>
                <a:srgbClr val="9CD45E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7"/>
            <c:spPr>
              <a:solidFill>
                <a:srgbClr val="C4D79D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8"/>
            <c:spPr>
              <a:solidFill>
                <a:srgbClr val="B0C7E2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9"/>
            <c:spPr>
              <a:solidFill>
                <a:srgbClr val="17375D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1"/>
            <c:spPr>
              <a:solidFill>
                <a:srgbClr val="A6BFDE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2"/>
            <c:spPr>
              <a:solidFill>
                <a:srgbClr val="2E507A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3"/>
            <c:spPr>
              <a:solidFill>
                <a:srgbClr val="8FCE4A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4"/>
            <c:spPr>
              <a:solidFill>
                <a:srgbClr val="F2B8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5"/>
            <c:spPr>
              <a:solidFill>
                <a:srgbClr val="C75F09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7"/>
            <c:spPr>
              <a:solidFill>
                <a:srgbClr val="F86F08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8"/>
            <c:spPr>
              <a:solidFill>
                <a:srgbClr val="92CE5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9"/>
            <c:spPr>
              <a:solidFill>
                <a:srgbClr val="0068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0"/>
            <c:spPr>
              <a:solidFill>
                <a:srgbClr val="F2DBDB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1"/>
            <c:spPr>
              <a:solidFill>
                <a:srgbClr val="C001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2"/>
            <c:spPr>
              <a:solidFill>
                <a:srgbClr val="C4D69B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3"/>
            <c:spPr>
              <a:solidFill>
                <a:srgbClr val="0168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spPr>
              <a:solidFill>
                <a:schemeClr val="bg1"/>
              </a:solidFill>
              <a:ln>
                <a:solidFill>
                  <a:srgbClr val="0070C0"/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c:spPr>
            <c:txPr>
              <a:bodyPr/>
              <a:lstStyle/>
              <a:p>
                <a:pPr>
                  <a:defRPr sz="900">
                    <a:latin typeface="Bookman Old Style" pitchFamily="18" charset="0"/>
                  </a:defRPr>
                </a:pPr>
                <a:endParaRPr lang="it-IT"/>
              </a:p>
            </c:txPr>
            <c:dLblPos val="outEnd"/>
            <c:showVal val="1"/>
          </c:dLbls>
          <c:cat>
            <c:strRef>
              <c:f>Sinottiche!$B$145:$F$145</c:f>
              <c:strCache>
                <c:ptCount val="5"/>
                <c:pt idx="0">
                  <c:v>STAMPA QUOTIDIANA</c:v>
                </c:pt>
                <c:pt idx="1">
                  <c:v>STAMPA PERIODICA</c:v>
                </c:pt>
                <c:pt idx="2">
                  <c:v>TELEVISIONE</c:v>
                </c:pt>
                <c:pt idx="3">
                  <c:v>RADIO</c:v>
                </c:pt>
                <c:pt idx="4">
                  <c:v>INTERNET</c:v>
                </c:pt>
              </c:strCache>
            </c:strRef>
          </c:cat>
          <c:val>
            <c:numRef>
              <c:f>Sinottiche!$B$171:$F$171</c:f>
              <c:numCache>
                <c:formatCode>0.0%</c:formatCode>
                <c:ptCount val="5"/>
                <c:pt idx="0">
                  <c:v>0.13741820335388191</c:v>
                </c:pt>
                <c:pt idx="1">
                  <c:v>0.11005353927612306</c:v>
                </c:pt>
                <c:pt idx="2">
                  <c:v>2.0226056575775152E-2</c:v>
                </c:pt>
                <c:pt idx="3">
                  <c:v>2.1415824890136718E-2</c:v>
                </c:pt>
                <c:pt idx="4">
                  <c:v>0.71921478271484351</c:v>
                </c:pt>
              </c:numCache>
            </c:numRef>
          </c:val>
        </c:ser>
        <c:dLbls>
          <c:showVal val="1"/>
        </c:dLbls>
        <c:gapWidth val="10"/>
        <c:axId val="101254656"/>
        <c:axId val="101256192"/>
      </c:barChart>
      <c:catAx>
        <c:axId val="101254656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>
                <a:latin typeface="Bookman Old Style" pitchFamily="18" charset="0"/>
              </a:defRPr>
            </a:pPr>
            <a:endParaRPr lang="it-IT"/>
          </a:p>
        </c:txPr>
        <c:crossAx val="101256192"/>
        <c:crosses val="autoZero"/>
        <c:auto val="1"/>
        <c:lblAlgn val="ctr"/>
        <c:lblOffset val="100"/>
      </c:catAx>
      <c:valAx>
        <c:axId val="101256192"/>
        <c:scaling>
          <c:orientation val="minMax"/>
          <c:max val="1"/>
          <c:min val="0"/>
        </c:scaling>
        <c:axPos val="l"/>
        <c:majorGridlines>
          <c:spPr>
            <a:ln w="9525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</a:ln>
            <a:effectLst/>
          </c:spPr>
        </c:majorGridlines>
        <c:numFmt formatCode="0%" sourceLinked="0"/>
        <c:tickLblPos val="nextTo"/>
        <c:txPr>
          <a:bodyPr/>
          <a:lstStyle/>
          <a:p>
            <a:pPr>
              <a:defRPr>
                <a:latin typeface="Bookman Old Style" pitchFamily="18" charset="0"/>
              </a:defRPr>
            </a:pPr>
            <a:endParaRPr lang="it-IT"/>
          </a:p>
        </c:txPr>
        <c:crossAx val="101254656"/>
        <c:crosses val="autoZero"/>
        <c:crossBetween val="between"/>
        <c:majorUnit val="0.2"/>
        <c:minorUnit val="0.1"/>
      </c:valAx>
    </c:plotArea>
    <c:plotVisOnly val="1"/>
    <c:dispBlanksAs val="gap"/>
  </c:chart>
  <c:spPr>
    <a:noFill/>
    <a:ln>
      <a:noFill/>
    </a:ln>
  </c:spPr>
  <c:externalData r:id="rId2"/>
</c:chartSpace>
</file>

<file path=ppt/charts/chart5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lrMapOvr bg1="lt1" tx1="dk1" bg2="lt2" tx2="dk2" accent1="accent1" accent2="accent2" accent3="accent3" accent4="accent4" accent5="accent5" accent6="accent6" hlink="hlink" folHlink="folHlink"/>
  <c:chart>
    <c:title>
      <c:overlay val="1"/>
      <c:txPr>
        <a:bodyPr/>
        <a:lstStyle/>
        <a:p>
          <a:pPr>
            <a:defRPr sz="1400" u="sng">
              <a:solidFill>
                <a:srgbClr val="002060"/>
              </a:solidFill>
              <a:latin typeface="Bookman Old Style" pitchFamily="18" charset="0"/>
            </a:defRPr>
          </a:pPr>
          <a:endParaRPr lang="it-IT"/>
        </a:p>
      </c:txPr>
    </c:title>
    <c:plotArea>
      <c:layout>
        <c:manualLayout>
          <c:layoutTarget val="inner"/>
          <c:xMode val="edge"/>
          <c:yMode val="edge"/>
          <c:x val="5.4773601729802515E-2"/>
          <c:y val="0.14988890146092557"/>
          <c:w val="0.93021463278556682"/>
          <c:h val="0.59925830451330642"/>
        </c:manualLayout>
      </c:layout>
      <c:barChart>
        <c:barDir val="col"/>
        <c:grouping val="clustered"/>
        <c:ser>
          <c:idx val="0"/>
          <c:order val="0"/>
          <c:tx>
            <c:strRef>
              <c:f>Sinottiche!$A$172</c:f>
              <c:strCache>
                <c:ptCount val="1"/>
                <c:pt idx="0">
                  <c:v>BREVI, SINTETICHE</c:v>
                </c:pt>
              </c:strCache>
            </c:strRef>
          </c:tx>
          <c:spPr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rgbClr val="0066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spPr>
              <a:solidFill>
                <a:srgbClr val="93D05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spPr>
              <a:solidFill>
                <a:srgbClr val="00206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spPr>
              <a:solidFill>
                <a:srgbClr val="FFC0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4"/>
            <c:spPr>
              <a:solidFill>
                <a:srgbClr val="C000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5"/>
            <c:spPr>
              <a:solidFill>
                <a:srgbClr val="0074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6"/>
            <c:spPr>
              <a:solidFill>
                <a:srgbClr val="9CD45E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7"/>
            <c:spPr>
              <a:solidFill>
                <a:srgbClr val="C4D79D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8"/>
            <c:spPr>
              <a:solidFill>
                <a:srgbClr val="B0C7E2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9"/>
            <c:spPr>
              <a:solidFill>
                <a:srgbClr val="17375D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1"/>
            <c:spPr>
              <a:solidFill>
                <a:srgbClr val="A6BFDE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2"/>
            <c:spPr>
              <a:solidFill>
                <a:srgbClr val="2E507A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3"/>
            <c:spPr>
              <a:solidFill>
                <a:srgbClr val="8FCE4A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4"/>
            <c:spPr>
              <a:solidFill>
                <a:srgbClr val="F2B8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5"/>
            <c:spPr>
              <a:solidFill>
                <a:srgbClr val="C75F09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7"/>
            <c:spPr>
              <a:solidFill>
                <a:srgbClr val="F86F08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8"/>
            <c:spPr>
              <a:solidFill>
                <a:srgbClr val="92CE5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9"/>
            <c:spPr>
              <a:solidFill>
                <a:srgbClr val="0068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0"/>
            <c:spPr>
              <a:solidFill>
                <a:srgbClr val="F2DBDB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1"/>
            <c:spPr>
              <a:solidFill>
                <a:srgbClr val="C001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2"/>
            <c:spPr>
              <a:solidFill>
                <a:srgbClr val="C4D69B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3"/>
            <c:spPr>
              <a:solidFill>
                <a:srgbClr val="0168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spPr>
              <a:solidFill>
                <a:schemeClr val="bg1"/>
              </a:solidFill>
              <a:ln>
                <a:solidFill>
                  <a:srgbClr val="0070C0"/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c:spPr>
            <c:txPr>
              <a:bodyPr/>
              <a:lstStyle/>
              <a:p>
                <a:pPr>
                  <a:defRPr sz="900">
                    <a:latin typeface="Bookman Old Style" pitchFamily="18" charset="0"/>
                  </a:defRPr>
                </a:pPr>
                <a:endParaRPr lang="it-IT"/>
              </a:p>
            </c:txPr>
            <c:dLblPos val="outEnd"/>
            <c:showVal val="1"/>
          </c:dLbls>
          <c:cat>
            <c:strRef>
              <c:f>Sinottiche!$B$145:$F$145</c:f>
              <c:strCache>
                <c:ptCount val="5"/>
                <c:pt idx="0">
                  <c:v>STAMPA QUOTIDIANA</c:v>
                </c:pt>
                <c:pt idx="1">
                  <c:v>STAMPA PERIODICA</c:v>
                </c:pt>
                <c:pt idx="2">
                  <c:v>TELEVISIONE</c:v>
                </c:pt>
                <c:pt idx="3">
                  <c:v>RADIO</c:v>
                </c:pt>
                <c:pt idx="4">
                  <c:v>INTERNET</c:v>
                </c:pt>
              </c:strCache>
            </c:strRef>
          </c:cat>
          <c:val>
            <c:numRef>
              <c:f>Sinottiche!$B$172:$F$172</c:f>
              <c:numCache>
                <c:formatCode>0.0%</c:formatCode>
                <c:ptCount val="5"/>
                <c:pt idx="0">
                  <c:v>0.11778702735900867</c:v>
                </c:pt>
                <c:pt idx="1">
                  <c:v>3.8667459487915036E-2</c:v>
                </c:pt>
                <c:pt idx="2">
                  <c:v>0.21832242965698243</c:v>
                </c:pt>
                <c:pt idx="3">
                  <c:v>0.5080309295654295</c:v>
                </c:pt>
                <c:pt idx="4">
                  <c:v>0.64901847839355609</c:v>
                </c:pt>
              </c:numCache>
            </c:numRef>
          </c:val>
        </c:ser>
        <c:dLbls>
          <c:showVal val="1"/>
        </c:dLbls>
        <c:gapWidth val="10"/>
        <c:axId val="101335040"/>
        <c:axId val="101336576"/>
      </c:barChart>
      <c:catAx>
        <c:axId val="101335040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>
                <a:latin typeface="Bookman Old Style" pitchFamily="18" charset="0"/>
              </a:defRPr>
            </a:pPr>
            <a:endParaRPr lang="it-IT"/>
          </a:p>
        </c:txPr>
        <c:crossAx val="101336576"/>
        <c:crosses val="autoZero"/>
        <c:auto val="1"/>
        <c:lblAlgn val="ctr"/>
        <c:lblOffset val="100"/>
      </c:catAx>
      <c:valAx>
        <c:axId val="101336576"/>
        <c:scaling>
          <c:orientation val="minMax"/>
          <c:max val="1"/>
          <c:min val="0"/>
        </c:scaling>
        <c:axPos val="l"/>
        <c:majorGridlines>
          <c:spPr>
            <a:ln w="9525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</a:ln>
            <a:effectLst/>
          </c:spPr>
        </c:majorGridlines>
        <c:numFmt formatCode="0%" sourceLinked="0"/>
        <c:tickLblPos val="nextTo"/>
        <c:txPr>
          <a:bodyPr/>
          <a:lstStyle/>
          <a:p>
            <a:pPr>
              <a:defRPr>
                <a:latin typeface="Bookman Old Style" pitchFamily="18" charset="0"/>
              </a:defRPr>
            </a:pPr>
            <a:endParaRPr lang="it-IT"/>
          </a:p>
        </c:txPr>
        <c:crossAx val="101335040"/>
        <c:crosses val="autoZero"/>
        <c:crossBetween val="between"/>
        <c:majorUnit val="0.2"/>
        <c:minorUnit val="0.1"/>
      </c:valAx>
    </c:plotArea>
    <c:plotVisOnly val="1"/>
    <c:dispBlanksAs val="gap"/>
  </c:chart>
  <c:spPr>
    <a:noFill/>
    <a:ln>
      <a:noFill/>
    </a:ln>
  </c:spPr>
  <c:externalData r:id="rId2"/>
</c:chartSpace>
</file>

<file path=ppt/charts/chart5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lrMapOvr bg1="lt1" tx1="dk1" bg2="lt2" tx2="dk2" accent1="accent1" accent2="accent2" accent3="accent3" accent4="accent4" accent5="accent5" accent6="accent6" hlink="hlink" folHlink="folHlink"/>
  <c:chart>
    <c:title>
      <c:overlay val="1"/>
      <c:txPr>
        <a:bodyPr/>
        <a:lstStyle/>
        <a:p>
          <a:pPr>
            <a:defRPr sz="1400" u="sng">
              <a:solidFill>
                <a:srgbClr val="002060"/>
              </a:solidFill>
              <a:latin typeface="Bookman Old Style" pitchFamily="18" charset="0"/>
            </a:defRPr>
          </a:pPr>
          <a:endParaRPr lang="it-IT"/>
        </a:p>
      </c:txPr>
    </c:title>
    <c:plotArea>
      <c:layout>
        <c:manualLayout>
          <c:layoutTarget val="inner"/>
          <c:xMode val="edge"/>
          <c:yMode val="edge"/>
          <c:x val="5.4773601729802515E-2"/>
          <c:y val="0.14988890146092557"/>
          <c:w val="0.93021463278556682"/>
          <c:h val="0.59925830451330642"/>
        </c:manualLayout>
      </c:layout>
      <c:barChart>
        <c:barDir val="col"/>
        <c:grouping val="clustered"/>
        <c:ser>
          <c:idx val="0"/>
          <c:order val="0"/>
          <c:tx>
            <c:strRef>
              <c:f>Sinottiche!$A$173</c:f>
              <c:strCache>
                <c:ptCount val="1"/>
                <c:pt idx="0">
                  <c:v>VELOCI DA TROVARE</c:v>
                </c:pt>
              </c:strCache>
            </c:strRef>
          </c:tx>
          <c:spPr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rgbClr val="0066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spPr>
              <a:solidFill>
                <a:srgbClr val="93D05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spPr>
              <a:solidFill>
                <a:srgbClr val="00206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spPr>
              <a:solidFill>
                <a:srgbClr val="FFC0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4"/>
            <c:spPr>
              <a:solidFill>
                <a:srgbClr val="C000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5"/>
            <c:spPr>
              <a:solidFill>
                <a:srgbClr val="0074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6"/>
            <c:spPr>
              <a:solidFill>
                <a:srgbClr val="9CD45E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7"/>
            <c:spPr>
              <a:solidFill>
                <a:srgbClr val="C4D79D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8"/>
            <c:spPr>
              <a:solidFill>
                <a:srgbClr val="B0C7E2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9"/>
            <c:spPr>
              <a:solidFill>
                <a:srgbClr val="17375D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1"/>
            <c:spPr>
              <a:solidFill>
                <a:srgbClr val="A6BFDE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2"/>
            <c:spPr>
              <a:solidFill>
                <a:srgbClr val="2E507A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3"/>
            <c:spPr>
              <a:solidFill>
                <a:srgbClr val="8FCE4A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4"/>
            <c:spPr>
              <a:solidFill>
                <a:srgbClr val="F2B8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5"/>
            <c:spPr>
              <a:solidFill>
                <a:srgbClr val="C75F09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7"/>
            <c:spPr>
              <a:solidFill>
                <a:srgbClr val="F86F08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8"/>
            <c:spPr>
              <a:solidFill>
                <a:srgbClr val="92CE5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9"/>
            <c:spPr>
              <a:solidFill>
                <a:srgbClr val="0068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0"/>
            <c:spPr>
              <a:solidFill>
                <a:srgbClr val="F2DBDB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1"/>
            <c:spPr>
              <a:solidFill>
                <a:srgbClr val="C001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2"/>
            <c:spPr>
              <a:solidFill>
                <a:srgbClr val="C4D69B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3"/>
            <c:spPr>
              <a:solidFill>
                <a:srgbClr val="0168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spPr>
              <a:solidFill>
                <a:schemeClr val="bg1"/>
              </a:solidFill>
              <a:ln>
                <a:solidFill>
                  <a:srgbClr val="0070C0"/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c:spPr>
            <c:txPr>
              <a:bodyPr/>
              <a:lstStyle/>
              <a:p>
                <a:pPr>
                  <a:defRPr sz="900">
                    <a:latin typeface="Bookman Old Style" pitchFamily="18" charset="0"/>
                  </a:defRPr>
                </a:pPr>
                <a:endParaRPr lang="it-IT"/>
              </a:p>
            </c:txPr>
            <c:dLblPos val="outEnd"/>
            <c:showVal val="1"/>
          </c:dLbls>
          <c:cat>
            <c:strRef>
              <c:f>Sinottiche!$B$145:$F$145</c:f>
              <c:strCache>
                <c:ptCount val="5"/>
                <c:pt idx="0">
                  <c:v>STAMPA QUOTIDIANA</c:v>
                </c:pt>
                <c:pt idx="1">
                  <c:v>STAMPA PERIODICA</c:v>
                </c:pt>
                <c:pt idx="2">
                  <c:v>TELEVISIONE</c:v>
                </c:pt>
                <c:pt idx="3">
                  <c:v>RADIO</c:v>
                </c:pt>
                <c:pt idx="4">
                  <c:v>INTERNET</c:v>
                </c:pt>
              </c:strCache>
            </c:strRef>
          </c:cat>
          <c:val>
            <c:numRef>
              <c:f>Sinottiche!$B$173:$F$173</c:f>
              <c:numCache>
                <c:formatCode>0.0%</c:formatCode>
                <c:ptCount val="5"/>
                <c:pt idx="0">
                  <c:v>0.10053539276123066</c:v>
                </c:pt>
                <c:pt idx="1">
                  <c:v>3.9262344837188719E-2</c:v>
                </c:pt>
                <c:pt idx="2">
                  <c:v>7.9119572639465327E-2</c:v>
                </c:pt>
                <c:pt idx="3">
                  <c:v>7.4955382347106927E-2</c:v>
                </c:pt>
                <c:pt idx="4">
                  <c:v>0.83402732849121097</c:v>
                </c:pt>
              </c:numCache>
            </c:numRef>
          </c:val>
        </c:ser>
        <c:dLbls>
          <c:showVal val="1"/>
        </c:dLbls>
        <c:gapWidth val="10"/>
        <c:axId val="101492992"/>
        <c:axId val="101498880"/>
      </c:barChart>
      <c:catAx>
        <c:axId val="101492992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>
                <a:latin typeface="Bookman Old Style" pitchFamily="18" charset="0"/>
              </a:defRPr>
            </a:pPr>
            <a:endParaRPr lang="it-IT"/>
          </a:p>
        </c:txPr>
        <c:crossAx val="101498880"/>
        <c:crosses val="autoZero"/>
        <c:auto val="1"/>
        <c:lblAlgn val="ctr"/>
        <c:lblOffset val="100"/>
      </c:catAx>
      <c:valAx>
        <c:axId val="101498880"/>
        <c:scaling>
          <c:orientation val="minMax"/>
          <c:max val="1"/>
          <c:min val="0"/>
        </c:scaling>
        <c:axPos val="l"/>
        <c:majorGridlines>
          <c:spPr>
            <a:ln w="9525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</a:ln>
            <a:effectLst/>
          </c:spPr>
        </c:majorGridlines>
        <c:numFmt formatCode="0%" sourceLinked="0"/>
        <c:tickLblPos val="nextTo"/>
        <c:txPr>
          <a:bodyPr/>
          <a:lstStyle/>
          <a:p>
            <a:pPr>
              <a:defRPr>
                <a:latin typeface="Bookman Old Style" pitchFamily="18" charset="0"/>
              </a:defRPr>
            </a:pPr>
            <a:endParaRPr lang="it-IT"/>
          </a:p>
        </c:txPr>
        <c:crossAx val="101492992"/>
        <c:crosses val="autoZero"/>
        <c:crossBetween val="between"/>
        <c:majorUnit val="0.2"/>
        <c:minorUnit val="0.1"/>
      </c:valAx>
    </c:plotArea>
    <c:plotVisOnly val="1"/>
    <c:dispBlanksAs val="gap"/>
  </c:chart>
  <c:spPr>
    <a:noFill/>
    <a:ln>
      <a:noFill/>
    </a:ln>
  </c:spPr>
  <c:externalData r:id="rId2"/>
</c:chartSpace>
</file>

<file path=ppt/charts/chart5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lrMapOvr bg1="lt1" tx1="dk1" bg2="lt2" tx2="dk2" accent1="accent1" accent2="accent2" accent3="accent3" accent4="accent4" accent5="accent5" accent6="accent6" hlink="hlink" folHlink="folHlink"/>
  <c:chart>
    <c:title>
      <c:overlay val="1"/>
      <c:txPr>
        <a:bodyPr/>
        <a:lstStyle/>
        <a:p>
          <a:pPr>
            <a:defRPr sz="1400" u="sng">
              <a:solidFill>
                <a:srgbClr val="002060"/>
              </a:solidFill>
              <a:latin typeface="Bookman Old Style" pitchFamily="18" charset="0"/>
            </a:defRPr>
          </a:pPr>
          <a:endParaRPr lang="it-IT"/>
        </a:p>
      </c:txPr>
    </c:title>
    <c:plotArea>
      <c:layout>
        <c:manualLayout>
          <c:layoutTarget val="inner"/>
          <c:xMode val="edge"/>
          <c:yMode val="edge"/>
          <c:x val="5.4773601729802515E-2"/>
          <c:y val="0.14988890146092557"/>
          <c:w val="0.93021463278556682"/>
          <c:h val="0.59925830451330642"/>
        </c:manualLayout>
      </c:layout>
      <c:barChart>
        <c:barDir val="col"/>
        <c:grouping val="clustered"/>
        <c:ser>
          <c:idx val="0"/>
          <c:order val="0"/>
          <c:tx>
            <c:strRef>
              <c:f>Sinottiche!$A$174</c:f>
              <c:strCache>
                <c:ptCount val="1"/>
                <c:pt idx="0">
                  <c:v>INDIPENDENTI DA QUALUNQUE POTERE (POLITICO, ECONOMICO, ECC.)</c:v>
                </c:pt>
              </c:strCache>
            </c:strRef>
          </c:tx>
          <c:spPr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rgbClr val="0066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spPr>
              <a:solidFill>
                <a:srgbClr val="93D05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spPr>
              <a:solidFill>
                <a:srgbClr val="00206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spPr>
              <a:solidFill>
                <a:srgbClr val="FFC0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4"/>
            <c:spPr>
              <a:solidFill>
                <a:srgbClr val="C000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5"/>
            <c:spPr>
              <a:solidFill>
                <a:srgbClr val="0074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6"/>
            <c:spPr>
              <a:solidFill>
                <a:srgbClr val="9CD45E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7"/>
            <c:spPr>
              <a:solidFill>
                <a:srgbClr val="C4D79D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8"/>
            <c:spPr>
              <a:solidFill>
                <a:srgbClr val="B0C7E2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9"/>
            <c:spPr>
              <a:solidFill>
                <a:srgbClr val="17375D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1"/>
            <c:spPr>
              <a:solidFill>
                <a:srgbClr val="A6BFDE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2"/>
            <c:spPr>
              <a:solidFill>
                <a:srgbClr val="2E507A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3"/>
            <c:spPr>
              <a:solidFill>
                <a:srgbClr val="8FCE4A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4"/>
            <c:spPr>
              <a:solidFill>
                <a:srgbClr val="F2B8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5"/>
            <c:spPr>
              <a:solidFill>
                <a:srgbClr val="C75F09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7"/>
            <c:spPr>
              <a:solidFill>
                <a:srgbClr val="F86F08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8"/>
            <c:spPr>
              <a:solidFill>
                <a:srgbClr val="92CE5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9"/>
            <c:spPr>
              <a:solidFill>
                <a:srgbClr val="0068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0"/>
            <c:spPr>
              <a:solidFill>
                <a:srgbClr val="F2DBDB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1"/>
            <c:spPr>
              <a:solidFill>
                <a:srgbClr val="C001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2"/>
            <c:spPr>
              <a:solidFill>
                <a:srgbClr val="C4D69B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3"/>
            <c:spPr>
              <a:solidFill>
                <a:srgbClr val="0168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spPr>
              <a:solidFill>
                <a:schemeClr val="bg1"/>
              </a:solidFill>
              <a:ln>
                <a:solidFill>
                  <a:srgbClr val="0070C0"/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c:spPr>
            <c:txPr>
              <a:bodyPr/>
              <a:lstStyle/>
              <a:p>
                <a:pPr>
                  <a:defRPr sz="900">
                    <a:latin typeface="Bookman Old Style" pitchFamily="18" charset="0"/>
                  </a:defRPr>
                </a:pPr>
                <a:endParaRPr lang="it-IT"/>
              </a:p>
            </c:txPr>
            <c:dLblPos val="outEnd"/>
            <c:showVal val="1"/>
          </c:dLbls>
          <c:cat>
            <c:strRef>
              <c:f>Sinottiche!$B$145:$F$145</c:f>
              <c:strCache>
                <c:ptCount val="5"/>
                <c:pt idx="0">
                  <c:v>STAMPA QUOTIDIANA</c:v>
                </c:pt>
                <c:pt idx="1">
                  <c:v>STAMPA PERIODICA</c:v>
                </c:pt>
                <c:pt idx="2">
                  <c:v>TELEVISIONE</c:v>
                </c:pt>
                <c:pt idx="3">
                  <c:v>RADIO</c:v>
                </c:pt>
                <c:pt idx="4">
                  <c:v>INTERNET</c:v>
                </c:pt>
              </c:strCache>
            </c:strRef>
          </c:cat>
          <c:val>
            <c:numRef>
              <c:f>Sinottiche!$B$174:$F$174</c:f>
              <c:numCache>
                <c:formatCode>0.0%</c:formatCode>
                <c:ptCount val="5"/>
                <c:pt idx="0">
                  <c:v>7.6740036010742183E-2</c:v>
                </c:pt>
                <c:pt idx="1">
                  <c:v>5.5324211120605565E-2</c:v>
                </c:pt>
                <c:pt idx="2">
                  <c:v>2.7959547042846682E-2</c:v>
                </c:pt>
                <c:pt idx="3">
                  <c:v>0.11719214439392107</c:v>
                </c:pt>
                <c:pt idx="4">
                  <c:v>0.42831645965576243</c:v>
                </c:pt>
              </c:numCache>
            </c:numRef>
          </c:val>
        </c:ser>
        <c:dLbls>
          <c:showVal val="1"/>
        </c:dLbls>
        <c:gapWidth val="10"/>
        <c:axId val="101569280"/>
        <c:axId val="101570816"/>
      </c:barChart>
      <c:catAx>
        <c:axId val="101569280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>
                <a:latin typeface="Bookman Old Style" pitchFamily="18" charset="0"/>
              </a:defRPr>
            </a:pPr>
            <a:endParaRPr lang="it-IT"/>
          </a:p>
        </c:txPr>
        <c:crossAx val="101570816"/>
        <c:crosses val="autoZero"/>
        <c:auto val="1"/>
        <c:lblAlgn val="ctr"/>
        <c:lblOffset val="100"/>
      </c:catAx>
      <c:valAx>
        <c:axId val="101570816"/>
        <c:scaling>
          <c:orientation val="minMax"/>
          <c:max val="1"/>
          <c:min val="0"/>
        </c:scaling>
        <c:axPos val="l"/>
        <c:majorGridlines>
          <c:spPr>
            <a:ln w="9525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</a:ln>
            <a:effectLst/>
          </c:spPr>
        </c:majorGridlines>
        <c:numFmt formatCode="0%" sourceLinked="0"/>
        <c:tickLblPos val="nextTo"/>
        <c:txPr>
          <a:bodyPr/>
          <a:lstStyle/>
          <a:p>
            <a:pPr>
              <a:defRPr>
                <a:latin typeface="Bookman Old Style" pitchFamily="18" charset="0"/>
              </a:defRPr>
            </a:pPr>
            <a:endParaRPr lang="it-IT"/>
          </a:p>
        </c:txPr>
        <c:crossAx val="101569280"/>
        <c:crosses val="autoZero"/>
        <c:crossBetween val="between"/>
        <c:majorUnit val="0.2"/>
        <c:minorUnit val="0.1"/>
      </c:valAx>
    </c:plotArea>
    <c:plotVisOnly val="1"/>
    <c:dispBlanksAs val="gap"/>
  </c:chart>
  <c:spPr>
    <a:noFill/>
    <a:ln>
      <a:noFill/>
    </a:ln>
  </c:sp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lrMapOvr bg1="lt1" tx1="dk1" bg2="lt2" tx2="dk2" accent1="accent1" accent2="accent2" accent3="accent3" accent4="accent4" accent5="accent5" accent6="accent6" hlink="hlink" folHlink="folHlink"/>
  <c:chart>
    <c:view3D>
      <c:rotX val="10"/>
      <c:hPercent val="80"/>
      <c:rotY val="0"/>
      <c:depthPercent val="100"/>
      <c:perspective val="30"/>
    </c:view3D>
    <c:sideWall>
      <c:spPr>
        <a:noFill/>
      </c:spPr>
    </c:sideWall>
    <c:backWall>
      <c:spPr>
        <a:noFill/>
      </c:spPr>
    </c:backWall>
    <c:plotArea>
      <c:layout/>
      <c:bar3DChart>
        <c:barDir val="bar"/>
        <c:grouping val="clustered"/>
        <c:ser>
          <c:idx val="0"/>
          <c:order val="0"/>
          <c:spPr>
            <a:gradFill flip="none" rotWithShape="1">
              <a:gsLst>
                <a:gs pos="0">
                  <a:srgbClr val="006600"/>
                </a:gs>
                <a:gs pos="100000">
                  <a:srgbClr val="85CA3A"/>
                </a:gs>
              </a:gsLst>
              <a:lin ang="16200000" scaled="1"/>
              <a:tileRect/>
            </a:gradFill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dLbls>
            <c:dLbl>
              <c:idx val="0"/>
              <c:layout>
                <c:manualLayout>
                  <c:x val="0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1.0007728046292166E-16"/>
                  <c:y val="0"/>
                </c:manualLayout>
              </c:layout>
              <c:showVal val="1"/>
            </c:dLbl>
            <c:spPr>
              <a:noFill/>
            </c:spPr>
            <c:txPr>
              <a:bodyPr/>
              <a:lstStyle/>
              <a:p>
                <a:pPr>
                  <a:defRPr sz="1200" b="1" i="0"/>
                </a:pPr>
                <a:endParaRPr lang="it-IT"/>
              </a:p>
            </c:txPr>
            <c:showVal val="1"/>
          </c:dLbls>
          <c:cat>
            <c:strRef>
              <c:f>results!$F$92:$F$99</c:f>
              <c:strCache>
                <c:ptCount val="8"/>
                <c:pt idx="0">
                  <c:v>evitare di nascondere
informazioni di interesse generale
o di interesse del proprio pubblico</c:v>
                </c:pt>
                <c:pt idx="1">
                  <c:v>evitare di fornire
informazioni, giudizi, consigli
nel solo interesse degli investitori pubblicitari,
senza esplicitare tale interesse</c:v>
                </c:pt>
                <c:pt idx="2">
                  <c:v>evitare di fornire
informazioni, giudizi, consigli
nel solo interesse di un gruppo politico o sociale,
senza esplicitare tale interesse</c:v>
                </c:pt>
                <c:pt idx="3">
                  <c:v>verificare la rispondenza
delle opinioni citate
all’effettivo pensiero degli interessati</c:v>
                </c:pt>
                <c:pt idx="4">
                  <c:v>rispettare le leggi
riguardanti l’informazione</c:v>
                </c:pt>
                <c:pt idx="5">
                  <c:v>tenere distinte
le opinioni del giornalista
dal racconto dei fatti</c:v>
                </c:pt>
                <c:pt idx="6">
                  <c:v>evitare di fornire
informazioni, giudizi, consigli
nel solo interesse dell’editore,
senza esplicitare tale interesse</c:v>
                </c:pt>
                <c:pt idx="7">
                  <c:v>dar conto di tutte le opinioni,
senza omissioni o censure</c:v>
                </c:pt>
              </c:strCache>
            </c:strRef>
          </c:cat>
          <c:val>
            <c:numRef>
              <c:f>results!$G$92:$G$99</c:f>
              <c:numCache>
                <c:formatCode>0.0%</c:formatCode>
                <c:ptCount val="8"/>
                <c:pt idx="0">
                  <c:v>0.85200000000000065</c:v>
                </c:pt>
                <c:pt idx="1">
                  <c:v>0.82200000000000062</c:v>
                </c:pt>
                <c:pt idx="2">
                  <c:v>0.78299999999999992</c:v>
                </c:pt>
                <c:pt idx="3">
                  <c:v>0.76300000000000079</c:v>
                </c:pt>
                <c:pt idx="4">
                  <c:v>0.74900000000000078</c:v>
                </c:pt>
                <c:pt idx="5">
                  <c:v>0.73800000000000066</c:v>
                </c:pt>
                <c:pt idx="6">
                  <c:v>0.70900000000000063</c:v>
                </c:pt>
                <c:pt idx="7">
                  <c:v>0.68500000000000005</c:v>
                </c:pt>
              </c:numCache>
            </c:numRef>
          </c:val>
        </c:ser>
        <c:dLbls>
          <c:showVal val="1"/>
        </c:dLbls>
        <c:gapWidth val="50"/>
        <c:gapDepth val="0"/>
        <c:shape val="box"/>
        <c:axId val="80217216"/>
        <c:axId val="80218752"/>
        <c:axId val="0"/>
      </c:bar3DChart>
      <c:catAx>
        <c:axId val="80217216"/>
        <c:scaling>
          <c:orientation val="maxMin"/>
        </c:scaling>
        <c:axPos val="l"/>
        <c:tickLblPos val="nextTo"/>
        <c:txPr>
          <a:bodyPr/>
          <a:lstStyle/>
          <a:p>
            <a:pPr>
              <a:defRPr sz="1200" b="1"/>
            </a:pPr>
            <a:endParaRPr lang="it-IT"/>
          </a:p>
        </c:txPr>
        <c:crossAx val="80218752"/>
        <c:crosses val="autoZero"/>
        <c:auto val="1"/>
        <c:lblAlgn val="ctr"/>
        <c:lblOffset val="100"/>
        <c:tickLblSkip val="1"/>
        <c:tickMarkSkip val="1"/>
      </c:catAx>
      <c:valAx>
        <c:axId val="80218752"/>
        <c:scaling>
          <c:orientation val="minMax"/>
          <c:max val="1"/>
          <c:min val="0"/>
        </c:scaling>
        <c:axPos val="t"/>
        <c:majorGridlines/>
        <c:numFmt formatCode="0%" sourceLinked="0"/>
        <c:tickLblPos val="nextTo"/>
        <c:crossAx val="80217216"/>
        <c:crosses val="autoZero"/>
        <c:crossBetween val="between"/>
        <c:majorUnit val="0.2"/>
      </c:valAx>
    </c:plotArea>
    <c:plotVisOnly val="1"/>
    <c:dispBlanksAs val="gap"/>
  </c:chart>
  <c:spPr>
    <a:noFill/>
    <a:ln>
      <a:noFill/>
    </a:ln>
  </c:spPr>
  <c:txPr>
    <a:bodyPr/>
    <a:lstStyle/>
    <a:p>
      <a:pPr>
        <a:defRPr>
          <a:latin typeface="Bookman Old Style" pitchFamily="18" charset="0"/>
        </a:defRPr>
      </a:pPr>
      <a:endParaRPr lang="it-IT"/>
    </a:p>
  </c:txPr>
  <c:externalData r:id="rId2"/>
</c:chartSpace>
</file>

<file path=ppt/charts/chart6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lrMapOvr bg1="lt1" tx1="dk1" bg2="lt2" tx2="dk2" accent1="accent1" accent2="accent2" accent3="accent3" accent4="accent4" accent5="accent5" accent6="accent6" hlink="hlink" folHlink="folHlink"/>
  <c:chart>
    <c:title>
      <c:overlay val="1"/>
      <c:txPr>
        <a:bodyPr/>
        <a:lstStyle/>
        <a:p>
          <a:pPr>
            <a:defRPr sz="1400" u="sng">
              <a:solidFill>
                <a:srgbClr val="002060"/>
              </a:solidFill>
              <a:latin typeface="Bookman Old Style" pitchFamily="18" charset="0"/>
            </a:defRPr>
          </a:pPr>
          <a:endParaRPr lang="it-IT"/>
        </a:p>
      </c:txPr>
    </c:title>
    <c:plotArea>
      <c:layout>
        <c:manualLayout>
          <c:layoutTarget val="inner"/>
          <c:xMode val="edge"/>
          <c:yMode val="edge"/>
          <c:x val="5.4773601729802515E-2"/>
          <c:y val="0.14988890146092557"/>
          <c:w val="0.93021463278556682"/>
          <c:h val="0.59925830451330642"/>
        </c:manualLayout>
      </c:layout>
      <c:barChart>
        <c:barDir val="col"/>
        <c:grouping val="clustered"/>
        <c:ser>
          <c:idx val="0"/>
          <c:order val="0"/>
          <c:tx>
            <c:strRef>
              <c:f>Sinottiche!$A$175</c:f>
              <c:strCache>
                <c:ptCount val="1"/>
                <c:pt idx="0">
                  <c:v>DIVERTENTI, SIMPATICHE</c:v>
                </c:pt>
              </c:strCache>
            </c:strRef>
          </c:tx>
          <c:spPr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rgbClr val="0066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spPr>
              <a:solidFill>
                <a:srgbClr val="93D05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spPr>
              <a:solidFill>
                <a:srgbClr val="00206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spPr>
              <a:solidFill>
                <a:srgbClr val="FFC0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4"/>
            <c:spPr>
              <a:solidFill>
                <a:srgbClr val="C000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5"/>
            <c:spPr>
              <a:solidFill>
                <a:srgbClr val="0074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6"/>
            <c:spPr>
              <a:solidFill>
                <a:srgbClr val="9CD45E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7"/>
            <c:spPr>
              <a:solidFill>
                <a:srgbClr val="C4D79D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8"/>
            <c:spPr>
              <a:solidFill>
                <a:srgbClr val="B0C7E2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9"/>
            <c:spPr>
              <a:solidFill>
                <a:srgbClr val="17375D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1"/>
            <c:spPr>
              <a:solidFill>
                <a:srgbClr val="A6BFDE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2"/>
            <c:spPr>
              <a:solidFill>
                <a:srgbClr val="2E507A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3"/>
            <c:spPr>
              <a:solidFill>
                <a:srgbClr val="8FCE4A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4"/>
            <c:spPr>
              <a:solidFill>
                <a:srgbClr val="F2B8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5"/>
            <c:spPr>
              <a:solidFill>
                <a:srgbClr val="C75F09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7"/>
            <c:spPr>
              <a:solidFill>
                <a:srgbClr val="F86F08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8"/>
            <c:spPr>
              <a:solidFill>
                <a:srgbClr val="92CE5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9"/>
            <c:spPr>
              <a:solidFill>
                <a:srgbClr val="0068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0"/>
            <c:spPr>
              <a:solidFill>
                <a:srgbClr val="F2DBDB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1"/>
            <c:spPr>
              <a:solidFill>
                <a:srgbClr val="C001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2"/>
            <c:spPr>
              <a:solidFill>
                <a:srgbClr val="C4D69B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3"/>
            <c:spPr>
              <a:solidFill>
                <a:srgbClr val="0168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spPr>
              <a:solidFill>
                <a:schemeClr val="bg1"/>
              </a:solidFill>
              <a:ln>
                <a:solidFill>
                  <a:srgbClr val="0070C0"/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c:spPr>
            <c:txPr>
              <a:bodyPr/>
              <a:lstStyle/>
              <a:p>
                <a:pPr>
                  <a:defRPr sz="900">
                    <a:latin typeface="Bookman Old Style" pitchFamily="18" charset="0"/>
                  </a:defRPr>
                </a:pPr>
                <a:endParaRPr lang="it-IT"/>
              </a:p>
            </c:txPr>
            <c:dLblPos val="outEnd"/>
            <c:showVal val="1"/>
          </c:dLbls>
          <c:cat>
            <c:strRef>
              <c:f>Sinottiche!$B$145:$F$145</c:f>
              <c:strCache>
                <c:ptCount val="5"/>
                <c:pt idx="0">
                  <c:v>STAMPA QUOTIDIANA</c:v>
                </c:pt>
                <c:pt idx="1">
                  <c:v>STAMPA PERIODICA</c:v>
                </c:pt>
                <c:pt idx="2">
                  <c:v>TELEVISIONE</c:v>
                </c:pt>
                <c:pt idx="3">
                  <c:v>RADIO</c:v>
                </c:pt>
                <c:pt idx="4">
                  <c:v>INTERNET</c:v>
                </c:pt>
              </c:strCache>
            </c:strRef>
          </c:cat>
          <c:val>
            <c:numRef>
              <c:f>Sinottiche!$B$175:$F$175</c:f>
              <c:numCache>
                <c:formatCode>0.0%</c:formatCode>
                <c:ptCount val="5"/>
                <c:pt idx="0">
                  <c:v>6.5437240600585936E-2</c:v>
                </c:pt>
                <c:pt idx="1">
                  <c:v>0.20939916610717801</c:v>
                </c:pt>
                <c:pt idx="2">
                  <c:v>0.26115407943725588</c:v>
                </c:pt>
                <c:pt idx="3">
                  <c:v>0.34205829620361372</c:v>
                </c:pt>
                <c:pt idx="4">
                  <c:v>0.56097560882568365</c:v>
                </c:pt>
              </c:numCache>
            </c:numRef>
          </c:val>
        </c:ser>
        <c:dLbls>
          <c:showVal val="1"/>
        </c:dLbls>
        <c:gapWidth val="10"/>
        <c:axId val="101596160"/>
        <c:axId val="101597952"/>
      </c:barChart>
      <c:catAx>
        <c:axId val="101596160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>
                <a:latin typeface="Bookman Old Style" pitchFamily="18" charset="0"/>
              </a:defRPr>
            </a:pPr>
            <a:endParaRPr lang="it-IT"/>
          </a:p>
        </c:txPr>
        <c:crossAx val="101597952"/>
        <c:crosses val="autoZero"/>
        <c:auto val="1"/>
        <c:lblAlgn val="ctr"/>
        <c:lblOffset val="100"/>
      </c:catAx>
      <c:valAx>
        <c:axId val="101597952"/>
        <c:scaling>
          <c:orientation val="minMax"/>
          <c:max val="1"/>
          <c:min val="0"/>
        </c:scaling>
        <c:axPos val="l"/>
        <c:majorGridlines>
          <c:spPr>
            <a:ln w="9525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</a:ln>
            <a:effectLst/>
          </c:spPr>
        </c:majorGridlines>
        <c:numFmt formatCode="0%" sourceLinked="0"/>
        <c:tickLblPos val="nextTo"/>
        <c:txPr>
          <a:bodyPr/>
          <a:lstStyle/>
          <a:p>
            <a:pPr>
              <a:defRPr>
                <a:latin typeface="Bookman Old Style" pitchFamily="18" charset="0"/>
              </a:defRPr>
            </a:pPr>
            <a:endParaRPr lang="it-IT"/>
          </a:p>
        </c:txPr>
        <c:crossAx val="101596160"/>
        <c:crosses val="autoZero"/>
        <c:crossBetween val="between"/>
        <c:majorUnit val="0.2"/>
        <c:minorUnit val="0.1"/>
      </c:valAx>
    </c:plotArea>
    <c:plotVisOnly val="1"/>
    <c:dispBlanksAs val="gap"/>
  </c:chart>
  <c:spPr>
    <a:noFill/>
    <a:ln>
      <a:noFill/>
    </a:ln>
  </c:spPr>
  <c:externalData r:id="rId2"/>
</c:chartSpace>
</file>

<file path=ppt/charts/chart6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lrMapOvr bg1="lt1" tx1="dk1" bg2="lt2" tx2="dk2" accent1="accent1" accent2="accent2" accent3="accent3" accent4="accent4" accent5="accent5" accent6="accent6" hlink="hlink" folHlink="folHlink"/>
  <c:chart>
    <c:title>
      <c:overlay val="1"/>
      <c:txPr>
        <a:bodyPr/>
        <a:lstStyle/>
        <a:p>
          <a:pPr>
            <a:defRPr sz="1400" u="sng">
              <a:solidFill>
                <a:srgbClr val="002060"/>
              </a:solidFill>
              <a:latin typeface="Bookman Old Style" pitchFamily="18" charset="0"/>
            </a:defRPr>
          </a:pPr>
          <a:endParaRPr lang="it-IT"/>
        </a:p>
      </c:txPr>
    </c:title>
    <c:plotArea>
      <c:layout>
        <c:manualLayout>
          <c:layoutTarget val="inner"/>
          <c:xMode val="edge"/>
          <c:yMode val="edge"/>
          <c:x val="5.4773601729802515E-2"/>
          <c:y val="0.14988890146092557"/>
          <c:w val="0.93021463278556682"/>
          <c:h val="0.59925830451330642"/>
        </c:manualLayout>
      </c:layout>
      <c:barChart>
        <c:barDir val="col"/>
        <c:grouping val="clustered"/>
        <c:ser>
          <c:idx val="0"/>
          <c:order val="0"/>
          <c:tx>
            <c:strRef>
              <c:f>Sinottiche!$A$176</c:f>
              <c:strCache>
                <c:ptCount val="1"/>
                <c:pt idx="0">
                  <c:v>REPERIBILI IN OGNI MOMENTO</c:v>
                </c:pt>
              </c:strCache>
            </c:strRef>
          </c:tx>
          <c:spPr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rgbClr val="0066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spPr>
              <a:solidFill>
                <a:srgbClr val="93D05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spPr>
              <a:solidFill>
                <a:srgbClr val="00206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spPr>
              <a:solidFill>
                <a:srgbClr val="FFC0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4"/>
            <c:spPr>
              <a:solidFill>
                <a:srgbClr val="C000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5"/>
            <c:spPr>
              <a:solidFill>
                <a:srgbClr val="0074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6"/>
            <c:spPr>
              <a:solidFill>
                <a:srgbClr val="9CD45E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7"/>
            <c:spPr>
              <a:solidFill>
                <a:srgbClr val="C4D79D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8"/>
            <c:spPr>
              <a:solidFill>
                <a:srgbClr val="B0C7E2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9"/>
            <c:spPr>
              <a:solidFill>
                <a:srgbClr val="17375D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1"/>
            <c:spPr>
              <a:solidFill>
                <a:srgbClr val="A6BFDE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2"/>
            <c:spPr>
              <a:solidFill>
                <a:srgbClr val="2E507A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3"/>
            <c:spPr>
              <a:solidFill>
                <a:srgbClr val="8FCE4A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4"/>
            <c:spPr>
              <a:solidFill>
                <a:srgbClr val="F2B8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5"/>
            <c:spPr>
              <a:solidFill>
                <a:srgbClr val="C75F09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7"/>
            <c:spPr>
              <a:solidFill>
                <a:srgbClr val="F86F08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8"/>
            <c:spPr>
              <a:solidFill>
                <a:srgbClr val="92CE5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9"/>
            <c:spPr>
              <a:solidFill>
                <a:srgbClr val="0068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0"/>
            <c:spPr>
              <a:solidFill>
                <a:srgbClr val="F2DBDB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1"/>
            <c:spPr>
              <a:solidFill>
                <a:srgbClr val="C001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2"/>
            <c:spPr>
              <a:solidFill>
                <a:srgbClr val="C4D69B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3"/>
            <c:spPr>
              <a:solidFill>
                <a:srgbClr val="0168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spPr>
              <a:solidFill>
                <a:schemeClr val="bg1"/>
              </a:solidFill>
              <a:ln>
                <a:solidFill>
                  <a:srgbClr val="0070C0"/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c:spPr>
            <c:txPr>
              <a:bodyPr/>
              <a:lstStyle/>
              <a:p>
                <a:pPr>
                  <a:defRPr sz="900">
                    <a:latin typeface="Bookman Old Style" pitchFamily="18" charset="0"/>
                  </a:defRPr>
                </a:pPr>
                <a:endParaRPr lang="it-IT"/>
              </a:p>
            </c:txPr>
            <c:dLblPos val="outEnd"/>
            <c:showVal val="1"/>
          </c:dLbls>
          <c:cat>
            <c:strRef>
              <c:f>Sinottiche!$B$145:$F$145</c:f>
              <c:strCache>
                <c:ptCount val="5"/>
                <c:pt idx="0">
                  <c:v>STAMPA QUOTIDIANA</c:v>
                </c:pt>
                <c:pt idx="1">
                  <c:v>STAMPA PERIODICA</c:v>
                </c:pt>
                <c:pt idx="2">
                  <c:v>TELEVISIONE</c:v>
                </c:pt>
                <c:pt idx="3">
                  <c:v>RADIO</c:v>
                </c:pt>
                <c:pt idx="4">
                  <c:v>INTERNET</c:v>
                </c:pt>
              </c:strCache>
            </c:strRef>
          </c:cat>
          <c:val>
            <c:numRef>
              <c:f>Sinottiche!$B$176:$F$176</c:f>
              <c:numCache>
                <c:formatCode>0.0%</c:formatCode>
                <c:ptCount val="5"/>
                <c:pt idx="0">
                  <c:v>6.5437240600585936E-2</c:v>
                </c:pt>
                <c:pt idx="1">
                  <c:v>3.3313503265380857E-2</c:v>
                </c:pt>
                <c:pt idx="2">
                  <c:v>5.4134445190429703E-2</c:v>
                </c:pt>
                <c:pt idx="3">
                  <c:v>5.4134445190429703E-2</c:v>
                </c:pt>
                <c:pt idx="4">
                  <c:v>0.83700180053711049</c:v>
                </c:pt>
              </c:numCache>
            </c:numRef>
          </c:val>
        </c:ser>
        <c:dLbls>
          <c:showVal val="1"/>
        </c:dLbls>
        <c:gapWidth val="10"/>
        <c:axId val="101750272"/>
        <c:axId val="101751808"/>
      </c:barChart>
      <c:catAx>
        <c:axId val="101750272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>
                <a:latin typeface="Bookman Old Style" pitchFamily="18" charset="0"/>
              </a:defRPr>
            </a:pPr>
            <a:endParaRPr lang="it-IT"/>
          </a:p>
        </c:txPr>
        <c:crossAx val="101751808"/>
        <c:crosses val="autoZero"/>
        <c:auto val="1"/>
        <c:lblAlgn val="ctr"/>
        <c:lblOffset val="100"/>
      </c:catAx>
      <c:valAx>
        <c:axId val="101751808"/>
        <c:scaling>
          <c:orientation val="minMax"/>
          <c:max val="1"/>
          <c:min val="0"/>
        </c:scaling>
        <c:axPos val="l"/>
        <c:majorGridlines>
          <c:spPr>
            <a:ln w="9525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</a:ln>
            <a:effectLst/>
          </c:spPr>
        </c:majorGridlines>
        <c:numFmt formatCode="0%" sourceLinked="0"/>
        <c:tickLblPos val="nextTo"/>
        <c:txPr>
          <a:bodyPr/>
          <a:lstStyle/>
          <a:p>
            <a:pPr>
              <a:defRPr>
                <a:latin typeface="Bookman Old Style" pitchFamily="18" charset="0"/>
              </a:defRPr>
            </a:pPr>
            <a:endParaRPr lang="it-IT"/>
          </a:p>
        </c:txPr>
        <c:crossAx val="101750272"/>
        <c:crosses val="autoZero"/>
        <c:crossBetween val="between"/>
        <c:majorUnit val="0.2"/>
        <c:minorUnit val="0.1"/>
      </c:valAx>
    </c:plotArea>
    <c:plotVisOnly val="1"/>
    <c:dispBlanksAs val="gap"/>
  </c:chart>
  <c:spPr>
    <a:noFill/>
    <a:ln>
      <a:noFill/>
    </a:ln>
  </c:spPr>
  <c:externalData r:id="rId2"/>
</c:chartSpace>
</file>

<file path=ppt/charts/chart6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lrMapOvr bg1="lt1" tx1="dk1" bg2="lt2" tx2="dk2" accent1="accent1" accent2="accent2" accent3="accent3" accent4="accent4" accent5="accent5" accent6="accent6" hlink="hlink" folHlink="folHlink"/>
  <c:chart>
    <c:plotArea>
      <c:layout/>
      <c:scatterChart>
        <c:scatterStyle val="lineMarker"/>
        <c:ser>
          <c:idx val="0"/>
          <c:order val="0"/>
          <c:spPr>
            <a:ln w="25400">
              <a:noFill/>
            </a:ln>
            <a:effectLst/>
          </c:spPr>
          <c:marker>
            <c:symbol val="circle"/>
            <c:size val="5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dPt>
            <c:idx val="0"/>
            <c:marker>
              <c:spPr>
                <a:solidFill>
                  <a:srgbClr val="FFFF00"/>
                </a:solidFill>
                <a:ln>
                  <a:solidFill>
                    <a:srgbClr val="000000"/>
                  </a:solidFill>
                  <a:prstDash val="solid"/>
                </a:ln>
              </c:spPr>
            </c:marker>
          </c:dPt>
          <c:dPt>
            <c:idx val="1"/>
            <c:marker>
              <c:spPr>
                <a:solidFill>
                  <a:srgbClr val="FFFF00"/>
                </a:solidFill>
                <a:ln>
                  <a:solidFill>
                    <a:srgbClr val="000000"/>
                  </a:solidFill>
                  <a:prstDash val="solid"/>
                </a:ln>
              </c:spPr>
            </c:marker>
          </c:dPt>
          <c:dPt>
            <c:idx val="2"/>
            <c:marker>
              <c:spPr>
                <a:solidFill>
                  <a:srgbClr val="FFFF00"/>
                </a:solidFill>
                <a:ln>
                  <a:solidFill>
                    <a:srgbClr val="000000"/>
                  </a:solidFill>
                  <a:prstDash val="solid"/>
                </a:ln>
              </c:spPr>
            </c:marker>
          </c:dPt>
          <c:dPt>
            <c:idx val="3"/>
            <c:marker>
              <c:spPr>
                <a:solidFill>
                  <a:srgbClr val="FFFF00"/>
                </a:solidFill>
                <a:ln>
                  <a:solidFill>
                    <a:srgbClr val="000000"/>
                  </a:solidFill>
                  <a:prstDash val="solid"/>
                </a:ln>
              </c:spPr>
            </c:marker>
          </c:dPt>
          <c:dPt>
            <c:idx val="4"/>
            <c:marker>
              <c:spPr>
                <a:solidFill>
                  <a:srgbClr val="FFFF00"/>
                </a:solidFill>
                <a:ln>
                  <a:solidFill>
                    <a:srgbClr val="000000"/>
                  </a:solidFill>
                  <a:prstDash val="solid"/>
                </a:ln>
              </c:spPr>
            </c:marker>
          </c:dPt>
          <c:dPt>
            <c:idx val="5"/>
            <c:marker>
              <c:spPr>
                <a:solidFill>
                  <a:srgbClr val="FFFF00"/>
                </a:solidFill>
                <a:ln>
                  <a:solidFill>
                    <a:srgbClr val="000000"/>
                  </a:solidFill>
                  <a:prstDash val="solid"/>
                </a:ln>
              </c:spPr>
            </c:marker>
          </c:dPt>
          <c:dPt>
            <c:idx val="6"/>
            <c:marker>
              <c:spPr>
                <a:solidFill>
                  <a:srgbClr val="FFFF00"/>
                </a:solidFill>
                <a:ln>
                  <a:solidFill>
                    <a:srgbClr val="000000"/>
                  </a:solidFill>
                  <a:prstDash val="solid"/>
                </a:ln>
              </c:spPr>
            </c:marker>
          </c:dPt>
          <c:dPt>
            <c:idx val="7"/>
            <c:marker>
              <c:spPr>
                <a:solidFill>
                  <a:srgbClr val="FFFF00"/>
                </a:solidFill>
                <a:ln>
                  <a:solidFill>
                    <a:srgbClr val="000000"/>
                  </a:solidFill>
                  <a:prstDash val="solid"/>
                </a:ln>
              </c:spPr>
            </c:marker>
          </c:dPt>
          <c:dPt>
            <c:idx val="8"/>
            <c:marker>
              <c:spPr>
                <a:solidFill>
                  <a:srgbClr val="FFFF00"/>
                </a:solidFill>
                <a:ln>
                  <a:solidFill>
                    <a:srgbClr val="000000"/>
                  </a:solidFill>
                  <a:prstDash val="solid"/>
                </a:ln>
              </c:spPr>
            </c:marker>
          </c:dPt>
          <c:dPt>
            <c:idx val="9"/>
            <c:marker>
              <c:spPr>
                <a:solidFill>
                  <a:srgbClr val="FFFF00"/>
                </a:solidFill>
                <a:ln>
                  <a:solidFill>
                    <a:srgbClr val="000000"/>
                  </a:solidFill>
                  <a:prstDash val="solid"/>
                </a:ln>
              </c:spPr>
            </c:marker>
          </c:dPt>
          <c:dPt>
            <c:idx val="10"/>
            <c:marker>
              <c:spPr>
                <a:solidFill>
                  <a:srgbClr val="FFFF00"/>
                </a:solidFill>
                <a:ln>
                  <a:solidFill>
                    <a:srgbClr val="000000"/>
                  </a:solidFill>
                  <a:prstDash val="solid"/>
                </a:ln>
              </c:spPr>
            </c:marker>
          </c:dPt>
          <c:dPt>
            <c:idx val="11"/>
            <c:marker>
              <c:spPr>
                <a:solidFill>
                  <a:srgbClr val="FFFF00"/>
                </a:solidFill>
                <a:ln>
                  <a:solidFill>
                    <a:srgbClr val="000000"/>
                  </a:solidFill>
                  <a:prstDash val="solid"/>
                </a:ln>
              </c:spPr>
            </c:marker>
          </c:dPt>
          <c:dPt>
            <c:idx val="12"/>
            <c:marker>
              <c:spPr>
                <a:solidFill>
                  <a:srgbClr val="FFFF00"/>
                </a:solidFill>
                <a:ln>
                  <a:solidFill>
                    <a:srgbClr val="000000"/>
                  </a:solidFill>
                  <a:prstDash val="solid"/>
                </a:ln>
              </c:spPr>
            </c:marker>
          </c:dPt>
          <c:dPt>
            <c:idx val="13"/>
            <c:marker>
              <c:spPr>
                <a:solidFill>
                  <a:srgbClr val="FFFF00"/>
                </a:solidFill>
                <a:ln>
                  <a:solidFill>
                    <a:srgbClr val="000000"/>
                  </a:solidFill>
                  <a:prstDash val="solid"/>
                </a:ln>
              </c:spPr>
            </c:marker>
          </c:dPt>
          <c:dPt>
            <c:idx val="14"/>
            <c:marker>
              <c:spPr>
                <a:solidFill>
                  <a:srgbClr val="FFFF00"/>
                </a:solidFill>
                <a:ln>
                  <a:solidFill>
                    <a:srgbClr val="000000"/>
                  </a:solidFill>
                  <a:prstDash val="solid"/>
                </a:ln>
              </c:spPr>
            </c:marker>
          </c:dPt>
          <c:dPt>
            <c:idx val="15"/>
            <c:marker>
              <c:spPr>
                <a:solidFill>
                  <a:srgbClr val="FFFF00"/>
                </a:solidFill>
                <a:ln>
                  <a:solidFill>
                    <a:srgbClr val="000000"/>
                  </a:solidFill>
                  <a:prstDash val="solid"/>
                </a:ln>
              </c:spPr>
            </c:marker>
          </c:dPt>
          <c:dPt>
            <c:idx val="16"/>
            <c:marker>
              <c:spPr>
                <a:solidFill>
                  <a:srgbClr val="FFFF00"/>
                </a:solidFill>
                <a:ln>
                  <a:solidFill>
                    <a:srgbClr val="000000"/>
                  </a:solidFill>
                  <a:prstDash val="solid"/>
                </a:ln>
              </c:spPr>
            </c:marker>
          </c:dPt>
          <c:dPt>
            <c:idx val="17"/>
            <c:marker>
              <c:spPr>
                <a:solidFill>
                  <a:srgbClr val="FFFF00"/>
                </a:solidFill>
                <a:ln>
                  <a:solidFill>
                    <a:srgbClr val="000000"/>
                  </a:solidFill>
                  <a:prstDash val="solid"/>
                </a:ln>
              </c:spPr>
            </c:marker>
          </c:dPt>
          <c:dPt>
            <c:idx val="18"/>
            <c:marker>
              <c:spPr>
                <a:solidFill>
                  <a:srgbClr val="FFFF00"/>
                </a:solidFill>
                <a:ln>
                  <a:solidFill>
                    <a:srgbClr val="000000"/>
                  </a:solidFill>
                  <a:prstDash val="solid"/>
                </a:ln>
              </c:spPr>
            </c:marker>
          </c:dPt>
          <c:dPt>
            <c:idx val="19"/>
            <c:marker>
              <c:spPr>
                <a:solidFill>
                  <a:srgbClr val="FFFF00"/>
                </a:solidFill>
                <a:ln>
                  <a:solidFill>
                    <a:srgbClr val="000000"/>
                  </a:solidFill>
                  <a:prstDash val="solid"/>
                </a:ln>
              </c:spPr>
            </c:marker>
          </c:dPt>
          <c:dPt>
            <c:idx val="20"/>
            <c:marker>
              <c:spPr>
                <a:solidFill>
                  <a:srgbClr val="FFFF00"/>
                </a:solidFill>
                <a:ln>
                  <a:solidFill>
                    <a:srgbClr val="000000"/>
                  </a:solidFill>
                  <a:prstDash val="solid"/>
                </a:ln>
              </c:spPr>
            </c:marker>
          </c:dPt>
          <c:dPt>
            <c:idx val="21"/>
            <c:marker>
              <c:spPr>
                <a:solidFill>
                  <a:srgbClr val="FFFF00"/>
                </a:solidFill>
                <a:ln>
                  <a:solidFill>
                    <a:srgbClr val="000000"/>
                  </a:solidFill>
                  <a:prstDash val="solid"/>
                </a:ln>
              </c:spPr>
            </c:marker>
          </c:dPt>
          <c:dPt>
            <c:idx val="22"/>
            <c:marker>
              <c:spPr>
                <a:solidFill>
                  <a:srgbClr val="FFFF00"/>
                </a:solidFill>
                <a:ln>
                  <a:solidFill>
                    <a:srgbClr val="000000"/>
                  </a:solidFill>
                  <a:prstDash val="solid"/>
                </a:ln>
              </c:spPr>
            </c:marker>
          </c:dPt>
          <c:dPt>
            <c:idx val="23"/>
            <c:marker>
              <c:spPr>
                <a:solidFill>
                  <a:srgbClr val="FFFF00"/>
                </a:solidFill>
                <a:ln>
                  <a:solidFill>
                    <a:srgbClr val="000000"/>
                  </a:solidFill>
                  <a:prstDash val="solid"/>
                </a:ln>
              </c:spPr>
            </c:marker>
          </c:dPt>
          <c:dPt>
            <c:idx val="24"/>
            <c:marker>
              <c:spPr>
                <a:solidFill>
                  <a:srgbClr val="FFFF00"/>
                </a:solidFill>
                <a:ln>
                  <a:solidFill>
                    <a:srgbClr val="000000"/>
                  </a:solidFill>
                  <a:prstDash val="solid"/>
                </a:ln>
              </c:spPr>
            </c:marker>
          </c:dPt>
          <c:dPt>
            <c:idx val="25"/>
            <c:marker>
              <c:spPr>
                <a:solidFill>
                  <a:srgbClr val="FFFF00"/>
                </a:solidFill>
                <a:ln>
                  <a:solidFill>
                    <a:srgbClr val="000000"/>
                  </a:solidFill>
                  <a:prstDash val="solid"/>
                </a:ln>
              </c:spPr>
            </c:marker>
          </c:dPt>
          <c:dPt>
            <c:idx val="26"/>
            <c:marker>
              <c:spPr>
                <a:solidFill>
                  <a:srgbClr val="FFFF00"/>
                </a:solidFill>
                <a:ln>
                  <a:solidFill>
                    <a:srgbClr val="000000"/>
                  </a:solidFill>
                  <a:prstDash val="solid"/>
                </a:ln>
              </c:spPr>
            </c:marker>
          </c:dPt>
          <c:dPt>
            <c:idx val="27"/>
            <c:marker>
              <c:spPr>
                <a:solidFill>
                  <a:srgbClr val="FFFF00"/>
                </a:solidFill>
                <a:ln>
                  <a:solidFill>
                    <a:srgbClr val="000000"/>
                  </a:solidFill>
                  <a:prstDash val="solid"/>
                </a:ln>
              </c:spPr>
            </c:marker>
          </c:dPt>
          <c:dPt>
            <c:idx val="28"/>
            <c:marker>
              <c:spPr>
                <a:solidFill>
                  <a:srgbClr val="FFFF00"/>
                </a:solidFill>
                <a:ln>
                  <a:solidFill>
                    <a:srgbClr val="000000"/>
                  </a:solidFill>
                  <a:prstDash val="solid"/>
                </a:ln>
              </c:spPr>
            </c:marker>
          </c:dPt>
          <c:dPt>
            <c:idx val="29"/>
            <c:marker>
              <c:spPr>
                <a:solidFill>
                  <a:srgbClr val="FFFF00"/>
                </a:solidFill>
                <a:ln>
                  <a:solidFill>
                    <a:srgbClr val="000000"/>
                  </a:solidFill>
                  <a:prstDash val="solid"/>
                </a:ln>
              </c:spPr>
            </c:marker>
          </c:dPt>
          <c:dPt>
            <c:idx val="30"/>
            <c:marker>
              <c:spPr>
                <a:solidFill>
                  <a:srgbClr val="FFFF00"/>
                </a:solidFill>
                <a:ln>
                  <a:solidFill>
                    <a:srgbClr val="000000"/>
                  </a:solidFill>
                  <a:prstDash val="solid"/>
                </a:ln>
              </c:spPr>
            </c:marker>
          </c:dPt>
          <c:dPt>
            <c:idx val="31"/>
            <c:marker>
              <c:spPr>
                <a:solidFill>
                  <a:srgbClr val="FF0000"/>
                </a:solidFill>
                <a:ln>
                  <a:solidFill>
                    <a:srgbClr val="000000"/>
                  </a:solidFill>
                  <a:prstDash val="solid"/>
                </a:ln>
              </c:spPr>
            </c:marker>
          </c:dPt>
          <c:dPt>
            <c:idx val="32"/>
            <c:marker>
              <c:spPr>
                <a:solidFill>
                  <a:srgbClr val="FF0000"/>
                </a:solidFill>
                <a:ln>
                  <a:solidFill>
                    <a:srgbClr val="000000"/>
                  </a:solidFill>
                  <a:prstDash val="solid"/>
                </a:ln>
              </c:spPr>
            </c:marker>
          </c:dPt>
          <c:dPt>
            <c:idx val="33"/>
            <c:marker>
              <c:spPr>
                <a:solidFill>
                  <a:srgbClr val="FF0000"/>
                </a:solidFill>
                <a:ln>
                  <a:solidFill>
                    <a:srgbClr val="000000"/>
                  </a:solidFill>
                  <a:prstDash val="solid"/>
                </a:ln>
              </c:spPr>
            </c:marker>
          </c:dPt>
          <c:dPt>
            <c:idx val="34"/>
            <c:marker>
              <c:spPr>
                <a:solidFill>
                  <a:srgbClr val="FF0000"/>
                </a:solidFill>
                <a:ln>
                  <a:solidFill>
                    <a:srgbClr val="000000"/>
                  </a:solidFill>
                  <a:prstDash val="solid"/>
                </a:ln>
              </c:spPr>
            </c:marker>
          </c:dPt>
          <c:dPt>
            <c:idx val="35"/>
            <c:marker>
              <c:spPr>
                <a:solidFill>
                  <a:srgbClr val="FF0000"/>
                </a:solidFill>
                <a:ln>
                  <a:solidFill>
                    <a:srgbClr val="000000"/>
                  </a:solidFill>
                  <a:prstDash val="solid"/>
                </a:ln>
              </c:spPr>
            </c:marker>
          </c:dPt>
          <c:dLbls>
            <c:dLbl>
              <c:idx val="0"/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chemeClr val="tx1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>
                        <a:solidFill>
                          <a:schemeClr val="tx1"/>
                        </a:solidFill>
                      </a:rPr>
                      <a:t>COMMENTI AUTOREVOLI</a:t>
                    </a:r>
                    <a:endParaRPr lang="it-IT"/>
                  </a:p>
                </c:rich>
              </c:tx>
              <c:spPr>
                <a:effectLst/>
              </c:spPr>
              <c:showVal val="1"/>
            </c:dLbl>
            <c:dLbl>
              <c:idx val="1"/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chemeClr val="tx1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>
                        <a:solidFill>
                          <a:schemeClr val="tx1"/>
                        </a:solidFill>
                      </a:rPr>
                      <a:t>VERIFICATE</a:t>
                    </a:r>
                    <a:endParaRPr lang="it-IT"/>
                  </a:p>
                </c:rich>
              </c:tx>
              <c:spPr>
                <a:effectLst/>
              </c:spPr>
              <c:showVal val="1"/>
            </c:dLbl>
            <c:dLbl>
              <c:idx val="2"/>
              <c:layout>
                <c:manualLayout>
                  <c:x val="-4.6503102396643681E-2"/>
                  <c:y val="1.8847151252263793E-2"/>
                </c:manualLayout>
              </c:layout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chemeClr val="tx1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>
                        <a:solidFill>
                          <a:schemeClr val="tx1"/>
                        </a:solidFill>
                      </a:rPr>
                      <a:t>PROFESSIONALI</a:t>
                    </a:r>
                    <a:endParaRPr lang="it-IT"/>
                  </a:p>
                </c:rich>
              </c:tx>
              <c:spPr>
                <a:effectLst/>
              </c:spPr>
              <c:showVal val="1"/>
            </c:dLbl>
            <c:dLbl>
              <c:idx val="3"/>
              <c:layout>
                <c:manualLayout>
                  <c:x val="-5.8812747148696533E-2"/>
                  <c:y val="-2.3035407086100201E-2"/>
                </c:manualLayout>
              </c:layout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chemeClr val="tx1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>
                        <a:solidFill>
                          <a:schemeClr val="tx1"/>
                        </a:solidFill>
                      </a:rPr>
                      <a:t>BEN SCRITTE</a:t>
                    </a:r>
                    <a:endParaRPr lang="it-IT"/>
                  </a:p>
                </c:rich>
              </c:tx>
              <c:spPr>
                <a:effectLst/>
              </c:spPr>
              <c:showVal val="1"/>
            </c:dLbl>
            <c:dLbl>
              <c:idx val="4"/>
              <c:layout>
                <c:manualLayout>
                  <c:x val="-2.7354766115672779E-3"/>
                  <c:y val="2.0941279169181984E-3"/>
                </c:manualLayout>
              </c:layout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chemeClr val="tx1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>
                        <a:solidFill>
                          <a:schemeClr val="tx1"/>
                        </a:solidFill>
                      </a:rPr>
                      <a:t>SERIE</a:t>
                    </a:r>
                    <a:endParaRPr lang="it-IT"/>
                  </a:p>
                </c:rich>
              </c:tx>
              <c:spPr>
                <a:effectLst/>
              </c:spPr>
              <c:showVal val="1"/>
            </c:dLbl>
            <c:dLbl>
              <c:idx val="5"/>
              <c:layout>
                <c:manualLayout>
                  <c:x val="-3.6928934256158105E-2"/>
                  <c:y val="2.9317790836854742E-2"/>
                </c:manualLayout>
              </c:layout>
              <c:tx>
                <c:rich>
                  <a:bodyPr/>
                  <a:lstStyle/>
                  <a:p>
                    <a:pPr>
                      <a:defRPr sz="800" u="none" strike="noStrike" baseline="0">
                        <a:solidFill>
                          <a:schemeClr val="tx1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 sz="800">
                        <a:solidFill>
                          <a:schemeClr val="tx1"/>
                        </a:solidFill>
                      </a:rPr>
                      <a:t>COERENTI</a:t>
                    </a:r>
                  </a:p>
                  <a:p>
                    <a:pPr>
                      <a:defRPr sz="800" u="none" strike="noStrike" baseline="0">
                        <a:solidFill>
                          <a:schemeClr val="tx1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 sz="800">
                        <a:solidFill>
                          <a:schemeClr val="tx1"/>
                        </a:solidFill>
                      </a:rPr>
                      <a:t>CON I PROPRI VALORI</a:t>
                    </a:r>
                    <a:endParaRPr lang="it-IT" sz="800"/>
                  </a:p>
                </c:rich>
              </c:tx>
              <c:spPr>
                <a:effectLst/>
              </c:spPr>
              <c:showVal val="1"/>
            </c:dLbl>
            <c:dLbl>
              <c:idx val="6"/>
              <c:layout>
                <c:manualLayout>
                  <c:x val="-4.1032149173509065E-2"/>
                  <c:y val="-3.3506046670691132E-2"/>
                </c:manualLayout>
              </c:layout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chemeClr val="tx1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>
                        <a:solidFill>
                          <a:schemeClr val="tx1"/>
                        </a:solidFill>
                      </a:rPr>
                      <a:t>SELEZIONATE</a:t>
                    </a:r>
                  </a:p>
                  <a:p>
                    <a:pPr>
                      <a:defRPr sz="1000" u="none" strike="noStrike" baseline="0">
                        <a:solidFill>
                          <a:schemeClr val="tx1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>
                        <a:solidFill>
                          <a:schemeClr val="tx1"/>
                        </a:solidFill>
                      </a:rPr>
                      <a:t>PER IMPORTANZA</a:t>
                    </a:r>
                    <a:endParaRPr lang="it-IT"/>
                  </a:p>
                </c:rich>
              </c:tx>
              <c:spPr>
                <a:effectLst/>
              </c:spPr>
              <c:showVal val="1"/>
            </c:dLbl>
            <c:dLbl>
              <c:idx val="7"/>
              <c:layout>
                <c:manualLayout>
                  <c:x val="-6.7019176983398321E-2"/>
                  <c:y val="2.0941279169181988E-2"/>
                </c:manualLayout>
              </c:layout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chemeClr val="tx1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>
                        <a:solidFill>
                          <a:schemeClr val="tx1"/>
                        </a:solidFill>
                      </a:rPr>
                      <a:t>APPROFONDITE</a:t>
                    </a:r>
                    <a:endParaRPr lang="it-IT"/>
                  </a:p>
                </c:rich>
              </c:tx>
              <c:spPr>
                <a:effectLst/>
              </c:spPr>
              <c:showVal val="1"/>
            </c:dLbl>
            <c:dLbl>
              <c:idx val="8"/>
              <c:layout>
                <c:manualLayout>
                  <c:x val="-9.3006204793287528E-2"/>
                  <c:y val="-3.9788430421445732E-2"/>
                </c:manualLayout>
              </c:layout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chemeClr val="tx1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>
                        <a:solidFill>
                          <a:schemeClr val="tx1"/>
                        </a:solidFill>
                      </a:rPr>
                      <a:t>ESPRESSIONE DELLA COMUNITÀ LOCALE</a:t>
                    </a:r>
                    <a:endParaRPr lang="it-IT"/>
                  </a:p>
                </c:rich>
              </c:tx>
              <c:spPr>
                <a:effectLst/>
              </c:spPr>
              <c:showVal val="1"/>
            </c:dLbl>
            <c:dLbl>
              <c:idx val="9"/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chemeClr val="tx1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>
                        <a:solidFill>
                          <a:schemeClr val="tx1"/>
                        </a:solidFill>
                      </a:rPr>
                      <a:t>DOCUMENTATE</a:t>
                    </a:r>
                    <a:endParaRPr lang="it-IT"/>
                  </a:p>
                </c:rich>
              </c:tx>
              <c:spPr>
                <a:effectLst/>
              </c:spPr>
              <c:showVal val="1"/>
            </c:dLbl>
            <c:dLbl>
              <c:idx val="10"/>
              <c:layout>
                <c:manualLayout>
                  <c:x val="-1.9148336280970929E-2"/>
                  <c:y val="1.4658730526465371E-2"/>
                </c:manualLayout>
              </c:layout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chemeClr val="tx1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>
                        <a:solidFill>
                          <a:schemeClr val="tx1"/>
                        </a:solidFill>
                      </a:rPr>
                      <a:t>COMPRENSIBILI</a:t>
                    </a:r>
                    <a:endParaRPr lang="it-IT"/>
                  </a:p>
                </c:rich>
              </c:tx>
              <c:spPr>
                <a:effectLst/>
              </c:spPr>
              <c:showVal val="1"/>
            </c:dLbl>
            <c:dLbl>
              <c:idx val="11"/>
              <c:layout>
                <c:manualLayout>
                  <c:x val="-3.0090242727240077E-2"/>
                  <c:y val="-1.8847151252263793E-2"/>
                </c:manualLayout>
              </c:layout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chemeClr val="tx1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>
                        <a:solidFill>
                          <a:schemeClr val="tx1"/>
                        </a:solidFill>
                      </a:rPr>
                      <a:t>UTILI</a:t>
                    </a:r>
                    <a:endParaRPr lang="it-IT"/>
                  </a:p>
                </c:rich>
              </c:tx>
              <c:spPr>
                <a:effectLst/>
              </c:spPr>
              <c:showVal val="1"/>
            </c:dLbl>
            <c:dLbl>
              <c:idx val="12"/>
              <c:layout>
                <c:manualLayout>
                  <c:x val="-0.1053158495453401"/>
                  <c:y val="1.6753023335345583E-2"/>
                </c:manualLayout>
              </c:layout>
              <c:tx>
                <c:rich>
                  <a:bodyPr/>
                  <a:lstStyle/>
                  <a:p>
                    <a:pPr>
                      <a:defRPr sz="900" u="none" strike="noStrike" baseline="0">
                        <a:solidFill>
                          <a:schemeClr val="tx1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 sz="900">
                        <a:solidFill>
                          <a:schemeClr val="tx1"/>
                        </a:solidFill>
                      </a:rPr>
                      <a:t>CON PIÙ VOCI</a:t>
                    </a:r>
                  </a:p>
                  <a:p>
                    <a:pPr>
                      <a:defRPr sz="900" u="none" strike="noStrike" baseline="0">
                        <a:solidFill>
                          <a:schemeClr val="tx1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 sz="900">
                        <a:solidFill>
                          <a:schemeClr val="tx1"/>
                        </a:solidFill>
                      </a:rPr>
                      <a:t>A CONFRONTO</a:t>
                    </a:r>
                    <a:endParaRPr lang="it-IT" sz="900"/>
                  </a:p>
                </c:rich>
              </c:tx>
              <c:spPr>
                <a:effectLst/>
              </c:spPr>
              <c:showVal val="1"/>
            </c:dLbl>
            <c:dLbl>
              <c:idx val="13"/>
              <c:layout>
                <c:manualLayout>
                  <c:x val="-0.11625775599160927"/>
                  <c:y val="3.1411918753772999E-2"/>
                </c:manualLayout>
              </c:layout>
              <c:tx>
                <c:rich>
                  <a:bodyPr/>
                  <a:lstStyle/>
                  <a:p>
                    <a:pPr>
                      <a:defRPr sz="800" u="none" strike="noStrike" baseline="0">
                        <a:solidFill>
                          <a:schemeClr val="tx1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 sz="800">
                        <a:solidFill>
                          <a:schemeClr val="tx1"/>
                        </a:solidFill>
                      </a:rPr>
                      <a:t>COERENTI</a:t>
                    </a:r>
                  </a:p>
                  <a:p>
                    <a:pPr>
                      <a:defRPr sz="800" u="none" strike="noStrike" baseline="0">
                        <a:solidFill>
                          <a:schemeClr val="tx1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 sz="800">
                        <a:solidFill>
                          <a:schemeClr val="tx1"/>
                        </a:solidFill>
                      </a:rPr>
                      <a:t>CON LE CONVINZIONI</a:t>
                    </a:r>
                    <a:endParaRPr lang="it-IT" sz="800"/>
                  </a:p>
                </c:rich>
              </c:tx>
              <c:spPr>
                <a:effectLst/>
              </c:spPr>
              <c:showVal val="1"/>
            </c:dLbl>
            <c:dLbl>
              <c:idx val="14"/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chemeClr val="tx1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>
                        <a:solidFill>
                          <a:schemeClr val="tx1"/>
                        </a:solidFill>
                      </a:rPr>
                      <a:t>RISPETTOSE</a:t>
                    </a:r>
                  </a:p>
                  <a:p>
                    <a:pPr>
                      <a:defRPr sz="1000" u="none" strike="noStrike" baseline="0">
                        <a:solidFill>
                          <a:schemeClr val="tx1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>
                        <a:solidFill>
                          <a:schemeClr val="tx1"/>
                        </a:solidFill>
                      </a:rPr>
                      <a:t>DELLA DIGNITÀ</a:t>
                    </a:r>
                  </a:p>
                  <a:p>
                    <a:pPr>
                      <a:defRPr sz="1000" u="none" strike="noStrike" baseline="0">
                        <a:solidFill>
                          <a:schemeClr val="tx1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>
                        <a:solidFill>
                          <a:schemeClr val="tx1"/>
                        </a:solidFill>
                      </a:rPr>
                      <a:t>DELLE PERSONE</a:t>
                    </a:r>
                    <a:endParaRPr lang="it-IT"/>
                  </a:p>
                </c:rich>
              </c:tx>
              <c:spPr>
                <a:effectLst/>
              </c:spPr>
              <c:showVal val="1"/>
            </c:dLbl>
            <c:dLbl>
              <c:idx val="15"/>
              <c:layout>
                <c:manualLayout>
                  <c:x val="-6.7019176983398224E-2"/>
                  <c:y val="3.5600174587609404E-2"/>
                </c:manualLayout>
              </c:layout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chemeClr val="tx1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>
                        <a:solidFill>
                          <a:schemeClr val="tx1"/>
                        </a:solidFill>
                      </a:rPr>
                      <a:t>COMODE</a:t>
                    </a:r>
                  </a:p>
                  <a:p>
                    <a:pPr>
                      <a:defRPr sz="1000" u="none" strike="noStrike" baseline="0">
                        <a:solidFill>
                          <a:schemeClr val="tx1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>
                        <a:solidFill>
                          <a:schemeClr val="tx1"/>
                        </a:solidFill>
                      </a:rPr>
                      <a:t>DA LEGGERE</a:t>
                    </a:r>
                    <a:endParaRPr lang="it-IT"/>
                  </a:p>
                </c:rich>
              </c:tx>
              <c:spPr>
                <a:effectLst/>
              </c:spPr>
              <c:showVal val="1"/>
            </c:dLbl>
            <c:dLbl>
              <c:idx val="16"/>
              <c:layout>
                <c:manualLayout>
                  <c:x val="-9.4373943099071045E-2"/>
                  <c:y val="3.5600174587609404E-2"/>
                </c:manualLayout>
              </c:layout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chemeClr val="tx1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>
                        <a:solidFill>
                          <a:schemeClr val="tx1"/>
                        </a:solidFill>
                      </a:rPr>
                      <a:t>NON RISTRETTE,</a:t>
                    </a:r>
                  </a:p>
                  <a:p>
                    <a:pPr>
                      <a:defRPr sz="1000" u="none" strike="noStrike" baseline="0">
                        <a:solidFill>
                          <a:schemeClr val="tx1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>
                        <a:solidFill>
                          <a:schemeClr val="tx1"/>
                        </a:solidFill>
                      </a:rPr>
                      <a:t>NON PROVINCIALI</a:t>
                    </a:r>
                    <a:endParaRPr lang="it-IT"/>
                  </a:p>
                </c:rich>
              </c:tx>
              <c:spPr>
                <a:effectLst/>
              </c:spPr>
              <c:showVal val="1"/>
            </c:dLbl>
            <c:dLbl>
              <c:idx val="17"/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chemeClr val="tx1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>
                        <a:solidFill>
                          <a:schemeClr val="tx1"/>
                        </a:solidFill>
                      </a:rPr>
                      <a:t>PRESENTATE</a:t>
                    </a:r>
                  </a:p>
                  <a:p>
                    <a:pPr>
                      <a:defRPr sz="1000" u="none" strike="noStrike" baseline="0">
                        <a:solidFill>
                          <a:schemeClr val="tx1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>
                        <a:solidFill>
                          <a:schemeClr val="tx1"/>
                        </a:solidFill>
                      </a:rPr>
                      <a:t>IN MODO SERENO</a:t>
                    </a:r>
                    <a:endParaRPr lang="it-IT"/>
                  </a:p>
                </c:rich>
              </c:tx>
              <c:spPr>
                <a:effectLst/>
              </c:spPr>
              <c:showVal val="1"/>
            </c:dLbl>
            <c:dLbl>
              <c:idx val="18"/>
              <c:layout>
                <c:manualLayout>
                  <c:x val="-9.7109419710638259E-2"/>
                  <c:y val="-1.2564767501509174E-2"/>
                </c:manualLayout>
              </c:layout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chemeClr val="tx1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>
                        <a:solidFill>
                          <a:schemeClr val="tx1"/>
                        </a:solidFill>
                      </a:rPr>
                      <a:t>NON BANALI</a:t>
                    </a:r>
                    <a:endParaRPr lang="it-IT"/>
                  </a:p>
                </c:rich>
              </c:tx>
              <c:spPr>
                <a:effectLst/>
              </c:spPr>
              <c:showVal val="1"/>
            </c:dLbl>
            <c:dLbl>
              <c:idx val="19"/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chemeClr val="tx1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>
                        <a:solidFill>
                          <a:schemeClr val="tx1"/>
                        </a:solidFill>
                      </a:rPr>
                      <a:t>SENZA ESAGERAZIONI</a:t>
                    </a:r>
                    <a:endParaRPr lang="it-IT"/>
                  </a:p>
                </c:rich>
              </c:tx>
              <c:spPr>
                <a:effectLst/>
              </c:spPr>
              <c:showVal val="1"/>
            </c:dLbl>
            <c:dLbl>
              <c:idx val="20"/>
              <c:layout>
                <c:manualLayout>
                  <c:x val="-0.17507050314030564"/>
                  <c:y val="-2.0941279169181984E-3"/>
                </c:manualLayout>
              </c:layout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chemeClr val="tx1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>
                        <a:solidFill>
                          <a:schemeClr val="tx1"/>
                        </a:solidFill>
                      </a:rPr>
                      <a:t>SEMPRE AGGIORNATE</a:t>
                    </a:r>
                    <a:endParaRPr lang="it-IT"/>
                  </a:p>
                </c:rich>
              </c:tx>
              <c:spPr>
                <a:effectLst/>
              </c:spPr>
              <c:showVal val="1"/>
            </c:dLbl>
            <c:dLbl>
              <c:idx val="21"/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chemeClr val="tx1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>
                        <a:solidFill>
                          <a:schemeClr val="tx1"/>
                        </a:solidFill>
                      </a:rPr>
                      <a:t>FACILI DA TROVARE</a:t>
                    </a:r>
                    <a:endParaRPr lang="it-IT"/>
                  </a:p>
                </c:rich>
              </c:tx>
              <c:spPr>
                <a:effectLst/>
              </c:spPr>
              <c:showVal val="1"/>
            </c:dLbl>
            <c:dLbl>
              <c:idx val="22"/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chemeClr val="tx1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>
                        <a:solidFill>
                          <a:schemeClr val="tx1"/>
                        </a:solidFill>
                      </a:rPr>
                      <a:t>VIVACI</a:t>
                    </a:r>
                    <a:endParaRPr lang="it-IT"/>
                  </a:p>
                </c:rich>
              </c:tx>
              <c:spPr>
                <a:effectLst/>
              </c:spPr>
              <c:showVal val="1"/>
            </c:dLbl>
            <c:dLbl>
              <c:idx val="23"/>
              <c:layout>
                <c:manualLayout>
                  <c:x val="-0.1778059797518729"/>
                  <c:y val="0"/>
                </c:manualLayout>
              </c:layout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chemeClr val="tx1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>
                        <a:solidFill>
                          <a:schemeClr val="tx1"/>
                        </a:solidFill>
                      </a:rPr>
                      <a:t>CON IMMAGINI BELLE</a:t>
                    </a:r>
                    <a:endParaRPr lang="it-IT"/>
                  </a:p>
                </c:rich>
              </c:tx>
              <c:spPr>
                <a:effectLst/>
              </c:spPr>
              <c:showVal val="1"/>
            </c:dLbl>
            <c:dLbl>
              <c:idx val="24"/>
              <c:layout>
                <c:manualLayout>
                  <c:x val="-5.8812747148696533E-2"/>
                  <c:y val="-2.9317790836854742E-2"/>
                </c:manualLayout>
              </c:layout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chemeClr val="tx1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>
                        <a:solidFill>
                          <a:schemeClr val="tx1"/>
                        </a:solidFill>
                      </a:rPr>
                      <a:t>SENZA CENSURE</a:t>
                    </a:r>
                    <a:endParaRPr lang="it-IT"/>
                  </a:p>
                </c:rich>
              </c:tx>
              <c:spPr>
                <a:effectLst/>
              </c:spPr>
              <c:showVal val="1"/>
            </c:dLbl>
            <c:dLbl>
              <c:idx val="25"/>
              <c:layout>
                <c:manualLayout>
                  <c:x val="-7.1122391900749232E-2"/>
                  <c:y val="2.9317790836854742E-2"/>
                </c:manualLayout>
              </c:layout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chemeClr val="tx1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>
                        <a:solidFill>
                          <a:schemeClr val="tx1"/>
                        </a:solidFill>
                      </a:rPr>
                      <a:t>FACILI</a:t>
                    </a:r>
                  </a:p>
                  <a:p>
                    <a:pPr>
                      <a:defRPr sz="1000" u="none" strike="noStrike" baseline="0">
                        <a:solidFill>
                          <a:schemeClr val="tx1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>
                        <a:solidFill>
                          <a:schemeClr val="tx1"/>
                        </a:solidFill>
                      </a:rPr>
                      <a:t>DA ARCHIVIARE</a:t>
                    </a:r>
                    <a:endParaRPr lang="it-IT"/>
                  </a:p>
                </c:rich>
              </c:tx>
              <c:spPr>
                <a:effectLst/>
              </c:spPr>
              <c:showVal val="1"/>
            </c:dLbl>
            <c:dLbl>
              <c:idx val="26"/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chemeClr val="tx1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>
                        <a:solidFill>
                          <a:schemeClr val="tx1"/>
                        </a:solidFill>
                      </a:rPr>
                      <a:t>BREVI, SINTETICHE</a:t>
                    </a:r>
                    <a:endParaRPr lang="it-IT"/>
                  </a:p>
                </c:rich>
              </c:tx>
              <c:spPr>
                <a:effectLst/>
              </c:spPr>
              <c:showVal val="1"/>
            </c:dLbl>
            <c:dLbl>
              <c:idx val="27"/>
              <c:layout>
                <c:manualLayout>
                  <c:x val="-9.4373943099071045E-2"/>
                  <c:y val="-1.6753023335345583E-2"/>
                </c:manualLayout>
              </c:layout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chemeClr val="tx1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>
                        <a:solidFill>
                          <a:schemeClr val="tx1"/>
                        </a:solidFill>
                      </a:rPr>
                      <a:t>VELOCI DA TROVARE</a:t>
                    </a:r>
                    <a:endParaRPr lang="it-IT"/>
                  </a:p>
                </c:rich>
              </c:tx>
              <c:spPr>
                <a:effectLst/>
              </c:spPr>
              <c:showVal val="1"/>
            </c:dLbl>
            <c:dLbl>
              <c:idx val="28"/>
              <c:layout>
                <c:manualLayout>
                  <c:x val="-8.2064298347018297E-2"/>
                  <c:y val="-3.5600174587609404E-2"/>
                </c:manualLayout>
              </c:layout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chemeClr val="tx1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>
                        <a:solidFill>
                          <a:schemeClr val="tx1"/>
                        </a:solidFill>
                      </a:rPr>
                      <a:t>INDIPENDENTI</a:t>
                    </a:r>
                  </a:p>
                  <a:p>
                    <a:pPr>
                      <a:defRPr sz="1000" u="none" strike="noStrike" baseline="0">
                        <a:solidFill>
                          <a:schemeClr val="tx1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>
                        <a:solidFill>
                          <a:schemeClr val="tx1"/>
                        </a:solidFill>
                      </a:rPr>
                      <a:t>DAI POTERI</a:t>
                    </a:r>
                    <a:endParaRPr lang="it-IT"/>
                  </a:p>
                </c:rich>
              </c:tx>
              <c:spPr>
                <a:effectLst/>
              </c:spPr>
              <c:showVal val="1"/>
            </c:dLbl>
            <c:dLbl>
              <c:idx val="29"/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chemeClr val="tx1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>
                        <a:solidFill>
                          <a:schemeClr val="tx1"/>
                        </a:solidFill>
                      </a:rPr>
                      <a:t>DIVERTENTI</a:t>
                    </a:r>
                    <a:endParaRPr lang="it-IT"/>
                  </a:p>
                </c:rich>
              </c:tx>
              <c:spPr>
                <a:effectLst/>
              </c:spPr>
              <c:showVal val="1"/>
            </c:dLbl>
            <c:dLbl>
              <c:idx val="30"/>
              <c:layout>
                <c:manualLayout>
                  <c:x val="-7.5225606818100074E-2"/>
                  <c:y val="3.3506046670691132E-2"/>
                </c:manualLayout>
              </c:layout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chemeClr val="tx1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>
                        <a:solidFill>
                          <a:schemeClr val="tx1"/>
                        </a:solidFill>
                      </a:rPr>
                      <a:t>REPERIBILI</a:t>
                    </a:r>
                  </a:p>
                  <a:p>
                    <a:pPr>
                      <a:defRPr sz="1000" u="none" strike="noStrike" baseline="0">
                        <a:solidFill>
                          <a:schemeClr val="tx1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>
                        <a:solidFill>
                          <a:schemeClr val="tx1"/>
                        </a:solidFill>
                      </a:rPr>
                      <a:t>IN OGNI MOMENTO</a:t>
                    </a:r>
                    <a:endParaRPr lang="it-IT"/>
                  </a:p>
                </c:rich>
              </c:tx>
              <c:spPr>
                <a:effectLst/>
              </c:spPr>
              <c:showVal val="1"/>
            </c:dLbl>
            <c:dLbl>
              <c:idx val="31"/>
              <c:layout>
                <c:manualLayout>
                  <c:x val="-7.3857868512316432E-2"/>
                  <c:y val="-2.3035407086100201E-2"/>
                </c:manualLayout>
              </c:layout>
              <c:tx>
                <c:rich>
                  <a:bodyPr/>
                  <a:lstStyle/>
                  <a:p>
                    <a:pPr>
                      <a:defRPr sz="1000" b="1" u="none" strike="noStrike" baseline="0">
                        <a:solidFill>
                          <a:srgbClr val="C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 b="1">
                        <a:solidFill>
                          <a:srgbClr val="C00000"/>
                        </a:solidFill>
                      </a:rPr>
                      <a:t>STAMPA QUOTIDIANA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32"/>
              <c:tx>
                <c:rich>
                  <a:bodyPr/>
                  <a:lstStyle/>
                  <a:p>
                    <a:pPr>
                      <a:defRPr sz="1000" b="1" u="none" strike="noStrike" baseline="0">
                        <a:solidFill>
                          <a:srgbClr val="C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 b="1">
                        <a:solidFill>
                          <a:srgbClr val="C00000"/>
                        </a:solidFill>
                      </a:rPr>
                      <a:t>STAMPA PERIODICA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33"/>
              <c:layout>
                <c:manualLayout>
                  <c:x val="-5.8812747148696533E-2"/>
                  <c:y val="1.6753023335345583E-2"/>
                </c:manualLayout>
              </c:layout>
              <c:tx>
                <c:rich>
                  <a:bodyPr/>
                  <a:lstStyle/>
                  <a:p>
                    <a:pPr>
                      <a:defRPr sz="1000" b="1" u="none" strike="noStrike" baseline="0">
                        <a:solidFill>
                          <a:srgbClr val="C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 b="1">
                        <a:solidFill>
                          <a:srgbClr val="C00000"/>
                        </a:solidFill>
                      </a:rPr>
                      <a:t>TELEVISIONE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34"/>
              <c:tx>
                <c:rich>
                  <a:bodyPr/>
                  <a:lstStyle/>
                  <a:p>
                    <a:pPr>
                      <a:defRPr sz="1000" b="1" u="none" strike="noStrike" baseline="0">
                        <a:solidFill>
                          <a:srgbClr val="C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 b="1">
                        <a:solidFill>
                          <a:srgbClr val="C00000"/>
                        </a:solidFill>
                      </a:rPr>
                      <a:t>RADIO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35"/>
              <c:tx>
                <c:rich>
                  <a:bodyPr/>
                  <a:lstStyle/>
                  <a:p>
                    <a:pPr>
                      <a:defRPr sz="1000" b="1" u="none" strike="noStrike" baseline="0">
                        <a:solidFill>
                          <a:srgbClr val="C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 b="1">
                        <a:solidFill>
                          <a:srgbClr val="C00000"/>
                        </a:solidFill>
                      </a:rPr>
                      <a:t>INTERNET</a:t>
                    </a:r>
                  </a:p>
                </c:rich>
              </c:tx>
              <c:spPr>
                <a:effectLst/>
              </c:spPr>
              <c:showVal val="1"/>
            </c:dLbl>
            <c:delete val="1"/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it-IT"/>
              </a:p>
            </c:txPr>
          </c:dLbls>
          <c:xVal>
            <c:numRef>
              <c:f>DatiAnacor!$B$70:$B$105</c:f>
              <c:numCache>
                <c:formatCode>General</c:formatCode>
                <c:ptCount val="36"/>
                <c:pt idx="0">
                  <c:v>0.51200000000000001</c:v>
                </c:pt>
                <c:pt idx="1">
                  <c:v>0.45900000000000002</c:v>
                </c:pt>
                <c:pt idx="2">
                  <c:v>0.46400000000000002</c:v>
                </c:pt>
                <c:pt idx="3">
                  <c:v>0.62400000000000067</c:v>
                </c:pt>
                <c:pt idx="4">
                  <c:v>0.47600000000000031</c:v>
                </c:pt>
                <c:pt idx="5">
                  <c:v>0.3850000000000004</c:v>
                </c:pt>
                <c:pt idx="6">
                  <c:v>0.28700000000000031</c:v>
                </c:pt>
                <c:pt idx="7">
                  <c:v>0.47200000000000031</c:v>
                </c:pt>
                <c:pt idx="8">
                  <c:v>0.14600000000000016</c:v>
                </c:pt>
                <c:pt idx="9">
                  <c:v>0.47000000000000008</c:v>
                </c:pt>
                <c:pt idx="10">
                  <c:v>0.17100000000000001</c:v>
                </c:pt>
                <c:pt idx="11">
                  <c:v>2.1999999999999999E-2</c:v>
                </c:pt>
                <c:pt idx="12">
                  <c:v>0.25700000000000001</c:v>
                </c:pt>
                <c:pt idx="13">
                  <c:v>0.25600000000000001</c:v>
                </c:pt>
                <c:pt idx="14">
                  <c:v>0.42300000000000032</c:v>
                </c:pt>
                <c:pt idx="15">
                  <c:v>-0.36600000000000038</c:v>
                </c:pt>
                <c:pt idx="16">
                  <c:v>-0.125</c:v>
                </c:pt>
                <c:pt idx="17">
                  <c:v>0.34700000000000031</c:v>
                </c:pt>
                <c:pt idx="18">
                  <c:v>-2.1999999999999999E-2</c:v>
                </c:pt>
                <c:pt idx="19">
                  <c:v>0.29200000000000031</c:v>
                </c:pt>
                <c:pt idx="20">
                  <c:v>-0.53900000000000003</c:v>
                </c:pt>
                <c:pt idx="21">
                  <c:v>-0.78700000000000003</c:v>
                </c:pt>
                <c:pt idx="22">
                  <c:v>-0.24700000000000016</c:v>
                </c:pt>
                <c:pt idx="23">
                  <c:v>-4.2000000000000023E-2</c:v>
                </c:pt>
                <c:pt idx="24">
                  <c:v>-0.47900000000000031</c:v>
                </c:pt>
                <c:pt idx="25">
                  <c:v>-0.94399999999999995</c:v>
                </c:pt>
                <c:pt idx="26">
                  <c:v>-0.502</c:v>
                </c:pt>
                <c:pt idx="27">
                  <c:v>-1.0669999999999986</c:v>
                </c:pt>
                <c:pt idx="28">
                  <c:v>-0.78200000000000003</c:v>
                </c:pt>
                <c:pt idx="29">
                  <c:v>-0.3900000000000004</c:v>
                </c:pt>
                <c:pt idx="30">
                  <c:v>-1.2</c:v>
                </c:pt>
                <c:pt idx="31">
                  <c:v>0.4</c:v>
                </c:pt>
                <c:pt idx="32">
                  <c:v>0.41100000000000031</c:v>
                </c:pt>
                <c:pt idx="33">
                  <c:v>6.9000000000000034E-2</c:v>
                </c:pt>
                <c:pt idx="34">
                  <c:v>0.11700000000000002</c:v>
                </c:pt>
                <c:pt idx="35">
                  <c:v>-0.79400000000000004</c:v>
                </c:pt>
              </c:numCache>
            </c:numRef>
          </c:xVal>
          <c:yVal>
            <c:numRef>
              <c:f>DatiAnacor!$C$70:$C$105</c:f>
              <c:numCache>
                <c:formatCode>General</c:formatCode>
                <c:ptCount val="36"/>
                <c:pt idx="0">
                  <c:v>-0.111</c:v>
                </c:pt>
                <c:pt idx="1">
                  <c:v>5.1999999999999998E-2</c:v>
                </c:pt>
                <c:pt idx="2">
                  <c:v>2.0000000000000026E-3</c:v>
                </c:pt>
                <c:pt idx="3">
                  <c:v>-0.41700000000000031</c:v>
                </c:pt>
                <c:pt idx="4">
                  <c:v>6.0000000000000062E-3</c:v>
                </c:pt>
                <c:pt idx="5">
                  <c:v>-0.12200000000000008</c:v>
                </c:pt>
                <c:pt idx="6">
                  <c:v>6.3E-2</c:v>
                </c:pt>
                <c:pt idx="7">
                  <c:v>-0.443</c:v>
                </c:pt>
                <c:pt idx="8">
                  <c:v>0.22700000000000001</c:v>
                </c:pt>
                <c:pt idx="9">
                  <c:v>-0.19500000000000001</c:v>
                </c:pt>
                <c:pt idx="10">
                  <c:v>0.21900000000000017</c:v>
                </c:pt>
                <c:pt idx="11">
                  <c:v>3.1000000000000028E-2</c:v>
                </c:pt>
                <c:pt idx="12">
                  <c:v>-1.0000000000000013E-3</c:v>
                </c:pt>
                <c:pt idx="13">
                  <c:v>-0.11600000000000002</c:v>
                </c:pt>
                <c:pt idx="14">
                  <c:v>0.25</c:v>
                </c:pt>
                <c:pt idx="15">
                  <c:v>-0.36800000000000038</c:v>
                </c:pt>
                <c:pt idx="16">
                  <c:v>-4.8000000000000001E-2</c:v>
                </c:pt>
                <c:pt idx="17">
                  <c:v>0.37100000000000033</c:v>
                </c:pt>
                <c:pt idx="18">
                  <c:v>2.0000000000000026E-3</c:v>
                </c:pt>
                <c:pt idx="19">
                  <c:v>0.54100000000000004</c:v>
                </c:pt>
                <c:pt idx="20">
                  <c:v>0.28400000000000031</c:v>
                </c:pt>
                <c:pt idx="21">
                  <c:v>-0.13300000000000001</c:v>
                </c:pt>
                <c:pt idx="22">
                  <c:v>0.13200000000000001</c:v>
                </c:pt>
                <c:pt idx="23">
                  <c:v>-0.28100000000000008</c:v>
                </c:pt>
                <c:pt idx="24">
                  <c:v>-2.5999999999999999E-2</c:v>
                </c:pt>
                <c:pt idx="25">
                  <c:v>-0.39700000000000046</c:v>
                </c:pt>
                <c:pt idx="26">
                  <c:v>0.53900000000000003</c:v>
                </c:pt>
                <c:pt idx="27">
                  <c:v>-0.18300000000000016</c:v>
                </c:pt>
                <c:pt idx="28">
                  <c:v>-5.0000000000000053E-3</c:v>
                </c:pt>
                <c:pt idx="29">
                  <c:v>0.27900000000000008</c:v>
                </c:pt>
                <c:pt idx="30">
                  <c:v>-0.23500000000000001</c:v>
                </c:pt>
                <c:pt idx="31">
                  <c:v>-0.10600000000000002</c:v>
                </c:pt>
                <c:pt idx="32">
                  <c:v>-0.25900000000000001</c:v>
                </c:pt>
                <c:pt idx="33">
                  <c:v>0.17</c:v>
                </c:pt>
                <c:pt idx="34">
                  <c:v>0.49900000000000033</c:v>
                </c:pt>
                <c:pt idx="35">
                  <c:v>-9.7000000000000003E-2</c:v>
                </c:pt>
              </c:numCache>
            </c:numRef>
          </c:yVal>
        </c:ser>
        <c:axId val="102309888"/>
        <c:axId val="102311424"/>
      </c:scatterChart>
      <c:valAx>
        <c:axId val="102309888"/>
        <c:scaling>
          <c:orientation val="minMax"/>
        </c:scaling>
        <c:axPos val="b"/>
        <c:numFmt formatCode="General" sourceLinked="1"/>
        <c:majorTickMark val="none"/>
        <c:tickLblPos val="none"/>
        <c:crossAx val="102311424"/>
        <c:crosses val="autoZero"/>
        <c:crossBetween val="midCat"/>
      </c:valAx>
      <c:valAx>
        <c:axId val="102311424"/>
        <c:scaling>
          <c:orientation val="minMax"/>
        </c:scaling>
        <c:axPos val="l"/>
        <c:numFmt formatCode="General" sourceLinked="1"/>
        <c:majorTickMark val="none"/>
        <c:tickLblPos val="none"/>
        <c:crossAx val="102309888"/>
        <c:crosses val="autoZero"/>
        <c:crossBetween val="midCat"/>
      </c:valAx>
      <c:spPr>
        <a:noFill/>
        <a:ln w="3175">
          <a:noFill/>
          <a:prstDash val="solid"/>
        </a:ln>
      </c:spPr>
    </c:plotArea>
    <c:plotVisOnly val="1"/>
    <c:dispBlanksAs val="gap"/>
  </c:chart>
  <c:spPr>
    <a:solidFill>
      <a:srgbClr val="FFFFFF"/>
    </a:solidFill>
    <a:ln>
      <a:noFill/>
    </a:ln>
    <a:scene3d>
      <a:camera prst="orthographicFront"/>
      <a:lightRig rig="threePt" dir="t"/>
    </a:scene3d>
    <a:sp3d>
      <a:bevelT/>
    </a:sp3d>
  </c:spPr>
  <c:externalData r:id="rId2"/>
</c:chartSpace>
</file>

<file path=ppt/charts/chart6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34"/>
  <c:clrMapOvr bg1="lt1" tx1="dk1" bg2="lt2" tx2="dk2" accent1="accent1" accent2="accent2" accent3="accent3" accent4="accent4" accent5="accent5" accent6="accent6" hlink="hlink" folHlink="folHlink"/>
  <c:chart>
    <c:view3D>
      <c:rotX val="10"/>
      <c:hPercent val="80"/>
      <c:rotY val="0"/>
      <c:depthPercent val="100"/>
      <c:perspective val="30"/>
    </c:view3D>
    <c:sideWall>
      <c:spPr>
        <a:noFill/>
      </c:spPr>
    </c:sideWall>
    <c:backWall>
      <c:spPr>
        <a:noFill/>
      </c:spPr>
    </c:backWall>
    <c:plotArea>
      <c:layout/>
      <c:bar3DChart>
        <c:barDir val="bar"/>
        <c:grouping val="clustered"/>
        <c:ser>
          <c:idx val="0"/>
          <c:order val="0"/>
          <c:spPr>
            <a:solidFill>
              <a:srgbClr val="92D050"/>
            </a:solidFill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dLbls>
            <c:dLbl>
              <c:idx val="0"/>
              <c:layout>
                <c:manualLayout>
                  <c:x val="0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1.0007728046292166E-16"/>
                  <c:y val="0"/>
                </c:manualLayout>
              </c:layout>
              <c:showVal val="1"/>
            </c:dLbl>
            <c:spPr>
              <a:noFill/>
            </c:spPr>
            <c:txPr>
              <a:bodyPr/>
              <a:lstStyle/>
              <a:p>
                <a:pPr>
                  <a:defRPr sz="1200" b="1" i="0"/>
                </a:pPr>
                <a:endParaRPr lang="it-IT"/>
              </a:p>
            </c:txPr>
            <c:showVal val="1"/>
          </c:dLbls>
          <c:cat>
            <c:strRef>
              <c:f>results!$F$1031:$F$1038</c:f>
              <c:strCache>
                <c:ptCount val="8"/>
                <c:pt idx="0">
                  <c:v>con commenti autorevoli, qualificati</c:v>
                </c:pt>
                <c:pt idx="1">
                  <c:v>vere, verificate</c:v>
                </c:pt>
                <c:pt idx="2">
                  <c:v>competenti, professionali</c:v>
                </c:pt>
                <c:pt idx="3">
                  <c:v>ben scritte</c:v>
                </c:pt>
                <c:pt idx="4">
                  <c:v>serie, affidabili</c:v>
                </c:pt>
                <c:pt idx="5">
                  <c:v>coerenti con i propri valori</c:v>
                </c:pt>
                <c:pt idx="6">
                  <c:v>selezionate per la loro importanza</c:v>
                </c:pt>
                <c:pt idx="7">
                  <c:v>ampie, approfondite</c:v>
                </c:pt>
              </c:strCache>
            </c:strRef>
          </c:cat>
          <c:val>
            <c:numRef>
              <c:f>results!$G$1031:$G$1038</c:f>
              <c:numCache>
                <c:formatCode>0.0%</c:formatCode>
                <c:ptCount val="8"/>
                <c:pt idx="0">
                  <c:v>0.69200000000000061</c:v>
                </c:pt>
                <c:pt idx="1">
                  <c:v>0.6510000000000008</c:v>
                </c:pt>
                <c:pt idx="2">
                  <c:v>0.64200000000000079</c:v>
                </c:pt>
                <c:pt idx="3">
                  <c:v>0.64000000000000079</c:v>
                </c:pt>
                <c:pt idx="4">
                  <c:v>0.57500000000000062</c:v>
                </c:pt>
                <c:pt idx="5">
                  <c:v>0.54799999999999993</c:v>
                </c:pt>
                <c:pt idx="6">
                  <c:v>0.52900000000000003</c:v>
                </c:pt>
                <c:pt idx="7">
                  <c:v>0.501</c:v>
                </c:pt>
              </c:numCache>
            </c:numRef>
          </c:val>
        </c:ser>
        <c:dLbls>
          <c:showVal val="1"/>
        </c:dLbls>
        <c:gapWidth val="80"/>
        <c:gapDepth val="0"/>
        <c:shape val="box"/>
        <c:axId val="102348288"/>
        <c:axId val="102349824"/>
        <c:axId val="0"/>
      </c:bar3DChart>
      <c:catAx>
        <c:axId val="102348288"/>
        <c:scaling>
          <c:orientation val="maxMin"/>
        </c:scaling>
        <c:axPos val="l"/>
        <c:tickLblPos val="nextTo"/>
        <c:txPr>
          <a:bodyPr/>
          <a:lstStyle/>
          <a:p>
            <a:pPr>
              <a:defRPr sz="1200" b="1"/>
            </a:pPr>
            <a:endParaRPr lang="it-IT"/>
          </a:p>
        </c:txPr>
        <c:crossAx val="102349824"/>
        <c:crosses val="autoZero"/>
        <c:auto val="1"/>
        <c:lblAlgn val="ctr"/>
        <c:lblOffset val="100"/>
        <c:tickLblSkip val="1"/>
        <c:tickMarkSkip val="1"/>
      </c:catAx>
      <c:valAx>
        <c:axId val="102349824"/>
        <c:scaling>
          <c:orientation val="minMax"/>
          <c:max val="1"/>
          <c:min val="0"/>
        </c:scaling>
        <c:axPos val="t"/>
        <c:majorGridlines/>
        <c:numFmt formatCode="0%" sourceLinked="0"/>
        <c:tickLblPos val="nextTo"/>
        <c:crossAx val="102348288"/>
        <c:crosses val="autoZero"/>
        <c:crossBetween val="between"/>
        <c:majorUnit val="0.2"/>
      </c:valAx>
    </c:plotArea>
    <c:plotVisOnly val="1"/>
    <c:dispBlanksAs val="gap"/>
  </c:chart>
  <c:spPr>
    <a:noFill/>
    <a:ln>
      <a:noFill/>
    </a:ln>
  </c:spPr>
  <c:txPr>
    <a:bodyPr/>
    <a:lstStyle/>
    <a:p>
      <a:pPr>
        <a:defRPr>
          <a:latin typeface="Bookman Old Style" pitchFamily="18" charset="0"/>
        </a:defRPr>
      </a:pPr>
      <a:endParaRPr lang="it-IT"/>
    </a:p>
  </c:txPr>
  <c:externalData r:id="rId2"/>
</c:chartSpace>
</file>

<file path=ppt/charts/chart6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34"/>
  <c:clrMapOvr bg1="lt1" tx1="dk1" bg2="lt2" tx2="dk2" accent1="accent1" accent2="accent2" accent3="accent3" accent4="accent4" accent5="accent5" accent6="accent6" hlink="hlink" folHlink="folHlink"/>
  <c:chart>
    <c:view3D>
      <c:rotX val="10"/>
      <c:hPercent val="80"/>
      <c:rotY val="0"/>
      <c:depthPercent val="100"/>
      <c:perspective val="30"/>
    </c:view3D>
    <c:sideWall>
      <c:spPr>
        <a:noFill/>
      </c:spPr>
    </c:sideWall>
    <c:backWall>
      <c:spPr>
        <a:noFill/>
      </c:spPr>
    </c:backWall>
    <c:plotArea>
      <c:layout/>
      <c:bar3DChart>
        <c:barDir val="bar"/>
        <c:grouping val="clustered"/>
        <c:ser>
          <c:idx val="0"/>
          <c:order val="0"/>
          <c:spPr>
            <a:solidFill>
              <a:srgbClr val="92D050"/>
            </a:solidFill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dLbls>
            <c:dLbl>
              <c:idx val="0"/>
              <c:layout>
                <c:manualLayout>
                  <c:x val="0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1.0007728046292166E-16"/>
                  <c:y val="0"/>
                </c:manualLayout>
              </c:layout>
              <c:showVal val="1"/>
            </c:dLbl>
            <c:spPr>
              <a:noFill/>
            </c:spPr>
            <c:txPr>
              <a:bodyPr/>
              <a:lstStyle/>
              <a:p>
                <a:pPr>
                  <a:defRPr sz="1200" b="1" i="0"/>
                </a:pPr>
                <a:endParaRPr lang="it-IT"/>
              </a:p>
            </c:txPr>
            <c:showVal val="1"/>
          </c:dLbls>
          <c:cat>
            <c:strRef>
              <c:f>results!$F$1039:$F$1046</c:f>
              <c:strCache>
                <c:ptCount val="8"/>
                <c:pt idx="0">
                  <c:v>espressione della propria comunità locale</c:v>
                </c:pt>
                <c:pt idx="1">
                  <c:v>precise, documentate</c:v>
                </c:pt>
                <c:pt idx="2">
                  <c:v>chiare, comprensibili</c:v>
                </c:pt>
                <c:pt idx="3">
                  <c:v>utili, concrete</c:v>
                </c:pt>
                <c:pt idx="4">
                  <c:v>con più voci e tesi a confronto</c:v>
                </c:pt>
                <c:pt idx="5">
                  <c:v>coerenti con le proprie convinzioni</c:v>
                </c:pt>
                <c:pt idx="6">
                  <c:v>rispettose della dignità delle persone</c:v>
                </c:pt>
                <c:pt idx="7">
                  <c:v>comode da leggere</c:v>
                </c:pt>
              </c:strCache>
            </c:strRef>
          </c:cat>
          <c:val>
            <c:numRef>
              <c:f>results!$G$1039:$G$1046</c:f>
              <c:numCache>
                <c:formatCode>0.0%</c:formatCode>
                <c:ptCount val="8"/>
                <c:pt idx="0">
                  <c:v>0.501</c:v>
                </c:pt>
                <c:pt idx="1">
                  <c:v>0.49800000000000033</c:v>
                </c:pt>
                <c:pt idx="2">
                  <c:v>0.49000000000000032</c:v>
                </c:pt>
                <c:pt idx="3">
                  <c:v>0.47300000000000031</c:v>
                </c:pt>
                <c:pt idx="4">
                  <c:v>0.46800000000000008</c:v>
                </c:pt>
                <c:pt idx="5">
                  <c:v>0.44700000000000001</c:v>
                </c:pt>
                <c:pt idx="6">
                  <c:v>0.42700000000000032</c:v>
                </c:pt>
                <c:pt idx="7">
                  <c:v>0.36600000000000038</c:v>
                </c:pt>
              </c:numCache>
            </c:numRef>
          </c:val>
        </c:ser>
        <c:dLbls>
          <c:showVal val="1"/>
        </c:dLbls>
        <c:gapWidth val="80"/>
        <c:gapDepth val="0"/>
        <c:shape val="box"/>
        <c:axId val="102440320"/>
        <c:axId val="102470784"/>
        <c:axId val="0"/>
      </c:bar3DChart>
      <c:catAx>
        <c:axId val="102440320"/>
        <c:scaling>
          <c:orientation val="maxMin"/>
        </c:scaling>
        <c:axPos val="l"/>
        <c:tickLblPos val="nextTo"/>
        <c:txPr>
          <a:bodyPr/>
          <a:lstStyle/>
          <a:p>
            <a:pPr>
              <a:defRPr sz="1200" b="1"/>
            </a:pPr>
            <a:endParaRPr lang="it-IT"/>
          </a:p>
        </c:txPr>
        <c:crossAx val="102470784"/>
        <c:crosses val="autoZero"/>
        <c:auto val="1"/>
        <c:lblAlgn val="ctr"/>
        <c:lblOffset val="100"/>
        <c:tickLblSkip val="1"/>
        <c:tickMarkSkip val="1"/>
      </c:catAx>
      <c:valAx>
        <c:axId val="102470784"/>
        <c:scaling>
          <c:orientation val="minMax"/>
          <c:max val="1"/>
          <c:min val="0"/>
        </c:scaling>
        <c:axPos val="t"/>
        <c:majorGridlines/>
        <c:numFmt formatCode="0%" sourceLinked="0"/>
        <c:tickLblPos val="nextTo"/>
        <c:crossAx val="102440320"/>
        <c:crosses val="autoZero"/>
        <c:crossBetween val="between"/>
        <c:majorUnit val="0.2"/>
      </c:valAx>
    </c:plotArea>
    <c:plotVisOnly val="1"/>
    <c:dispBlanksAs val="gap"/>
  </c:chart>
  <c:spPr>
    <a:noFill/>
    <a:ln>
      <a:noFill/>
    </a:ln>
  </c:spPr>
  <c:txPr>
    <a:bodyPr/>
    <a:lstStyle/>
    <a:p>
      <a:pPr>
        <a:defRPr>
          <a:latin typeface="Bookman Old Style" pitchFamily="18" charset="0"/>
        </a:defRPr>
      </a:pPr>
      <a:endParaRPr lang="it-IT"/>
    </a:p>
  </c:txPr>
  <c:externalData r:id="rId2"/>
</c:chartSpace>
</file>

<file path=ppt/charts/chart6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lrMapOvr bg1="lt1" tx1="dk1" bg2="lt2" tx2="dk2" accent1="accent1" accent2="accent2" accent3="accent3" accent4="accent4" accent5="accent5" accent6="accent6" hlink="hlink" folHlink="folHlink"/>
  <c:chart>
    <c:view3D>
      <c:rotX val="10"/>
      <c:hPercent val="80"/>
      <c:rotY val="0"/>
      <c:depthPercent val="100"/>
      <c:perspective val="30"/>
    </c:view3D>
    <c:sideWall>
      <c:spPr>
        <a:noFill/>
      </c:spPr>
    </c:sideWall>
    <c:backWall>
      <c:spPr>
        <a:noFill/>
      </c:spPr>
    </c:backWall>
    <c:plotArea>
      <c:layout/>
      <c:bar3DChart>
        <c:barDir val="bar"/>
        <c:grouping val="clustered"/>
        <c:ser>
          <c:idx val="0"/>
          <c:order val="0"/>
          <c:spPr>
            <a:solidFill>
              <a:srgbClr val="92D050"/>
            </a:solidFill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dLbls>
            <c:dLbl>
              <c:idx val="0"/>
              <c:layout>
                <c:manualLayout>
                  <c:x val="0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1.0007728046292166E-16"/>
                  <c:y val="0"/>
                </c:manualLayout>
              </c:layout>
              <c:showVal val="1"/>
            </c:dLbl>
            <c:spPr>
              <a:noFill/>
            </c:spPr>
            <c:txPr>
              <a:bodyPr/>
              <a:lstStyle/>
              <a:p>
                <a:pPr>
                  <a:defRPr sz="1200" b="1" i="0"/>
                </a:pPr>
                <a:endParaRPr lang="it-IT"/>
              </a:p>
            </c:txPr>
            <c:showVal val="1"/>
          </c:dLbls>
          <c:cat>
            <c:strRef>
              <c:f>results!$F$1047:$F$1054</c:f>
              <c:strCache>
                <c:ptCount val="8"/>
                <c:pt idx="0">
                  <c:v>non ristrette, non provinciali</c:v>
                </c:pt>
                <c:pt idx="1">
                  <c:v>presentate in modo sereno, pacato</c:v>
                </c:pt>
                <c:pt idx="2">
                  <c:v>originali, non banali</c:v>
                </c:pt>
                <c:pt idx="3">
                  <c:v>senza esagerazioni</c:v>
                </c:pt>
                <c:pt idx="4">
                  <c:v>sempre aggiornate</c:v>
                </c:pt>
                <c:pt idx="5">
                  <c:v>facili da trovare</c:v>
                </c:pt>
                <c:pt idx="6">
                  <c:v>vivaci, aggressive</c:v>
                </c:pt>
                <c:pt idx="7">
                  <c:v>con immagini belle, efficaci</c:v>
                </c:pt>
              </c:strCache>
            </c:strRef>
          </c:cat>
          <c:val>
            <c:numRef>
              <c:f>results!$G$1047:$G$1054</c:f>
              <c:numCache>
                <c:formatCode>0.0%</c:formatCode>
                <c:ptCount val="8"/>
                <c:pt idx="0">
                  <c:v>0.28900000000000031</c:v>
                </c:pt>
                <c:pt idx="1">
                  <c:v>0.26800000000000002</c:v>
                </c:pt>
                <c:pt idx="2">
                  <c:v>0.253</c:v>
                </c:pt>
                <c:pt idx="3">
                  <c:v>0.23400000000000001</c:v>
                </c:pt>
                <c:pt idx="4">
                  <c:v>0.20600000000000004</c:v>
                </c:pt>
                <c:pt idx="5">
                  <c:v>0.19900000000000001</c:v>
                </c:pt>
                <c:pt idx="6">
                  <c:v>0.193</c:v>
                </c:pt>
                <c:pt idx="7">
                  <c:v>0.17</c:v>
                </c:pt>
              </c:numCache>
            </c:numRef>
          </c:val>
        </c:ser>
        <c:dLbls>
          <c:showVal val="1"/>
        </c:dLbls>
        <c:gapWidth val="80"/>
        <c:gapDepth val="0"/>
        <c:shape val="box"/>
        <c:axId val="102519936"/>
        <c:axId val="102521472"/>
        <c:axId val="0"/>
      </c:bar3DChart>
      <c:catAx>
        <c:axId val="102519936"/>
        <c:scaling>
          <c:orientation val="maxMin"/>
        </c:scaling>
        <c:axPos val="l"/>
        <c:tickLblPos val="nextTo"/>
        <c:txPr>
          <a:bodyPr/>
          <a:lstStyle/>
          <a:p>
            <a:pPr>
              <a:defRPr sz="1200" b="1"/>
            </a:pPr>
            <a:endParaRPr lang="it-IT"/>
          </a:p>
        </c:txPr>
        <c:crossAx val="102521472"/>
        <c:crosses val="autoZero"/>
        <c:auto val="1"/>
        <c:lblAlgn val="ctr"/>
        <c:lblOffset val="100"/>
        <c:tickLblSkip val="1"/>
        <c:tickMarkSkip val="1"/>
      </c:catAx>
      <c:valAx>
        <c:axId val="102521472"/>
        <c:scaling>
          <c:orientation val="minMax"/>
          <c:max val="1"/>
          <c:min val="0"/>
        </c:scaling>
        <c:axPos val="t"/>
        <c:majorGridlines/>
        <c:numFmt formatCode="0%" sourceLinked="0"/>
        <c:tickLblPos val="nextTo"/>
        <c:crossAx val="102519936"/>
        <c:crosses val="autoZero"/>
        <c:crossBetween val="between"/>
        <c:majorUnit val="0.2"/>
      </c:valAx>
    </c:plotArea>
    <c:plotVisOnly val="1"/>
    <c:dispBlanksAs val="gap"/>
  </c:chart>
  <c:spPr>
    <a:noFill/>
    <a:ln>
      <a:noFill/>
    </a:ln>
  </c:spPr>
  <c:txPr>
    <a:bodyPr/>
    <a:lstStyle/>
    <a:p>
      <a:pPr>
        <a:defRPr>
          <a:latin typeface="Bookman Old Style" pitchFamily="18" charset="0"/>
        </a:defRPr>
      </a:pPr>
      <a:endParaRPr lang="it-IT"/>
    </a:p>
  </c:txPr>
  <c:externalData r:id="rId2"/>
</c:chartSpace>
</file>

<file path=ppt/charts/chart6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34"/>
  <c:clrMapOvr bg1="lt1" tx1="dk1" bg2="lt2" tx2="dk2" accent1="accent1" accent2="accent2" accent3="accent3" accent4="accent4" accent5="accent5" accent6="accent6" hlink="hlink" folHlink="folHlink"/>
  <c:chart>
    <c:view3D>
      <c:rotX val="10"/>
      <c:hPercent val="80"/>
      <c:rotY val="0"/>
      <c:depthPercent val="100"/>
      <c:perspective val="30"/>
    </c:view3D>
    <c:sideWall>
      <c:spPr>
        <a:noFill/>
      </c:spPr>
    </c:sideWall>
    <c:backWall>
      <c:spPr>
        <a:noFill/>
      </c:spPr>
    </c:backWall>
    <c:plotArea>
      <c:layout/>
      <c:bar3DChart>
        <c:barDir val="bar"/>
        <c:grouping val="clustered"/>
        <c:ser>
          <c:idx val="0"/>
          <c:order val="0"/>
          <c:spPr>
            <a:solidFill>
              <a:srgbClr val="92D050"/>
            </a:solidFill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dLbls>
            <c:dLbl>
              <c:idx val="0"/>
              <c:layout>
                <c:manualLayout>
                  <c:x val="0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1.0007728046292166E-16"/>
                  <c:y val="0"/>
                </c:manualLayout>
              </c:layout>
              <c:showVal val="1"/>
            </c:dLbl>
            <c:spPr>
              <a:noFill/>
            </c:spPr>
            <c:txPr>
              <a:bodyPr/>
              <a:lstStyle/>
              <a:p>
                <a:pPr>
                  <a:defRPr sz="1200" b="1" i="0"/>
                </a:pPr>
                <a:endParaRPr lang="it-IT"/>
              </a:p>
            </c:txPr>
            <c:showVal val="1"/>
          </c:dLbls>
          <c:cat>
            <c:strRef>
              <c:f>results!$F$1055:$F$1061</c:f>
              <c:strCache>
                <c:ptCount val="7"/>
                <c:pt idx="0">
                  <c:v>senza censure o manipolazioni</c:v>
                </c:pt>
                <c:pt idx="1">
                  <c:v>facili da archiviare</c:v>
                </c:pt>
                <c:pt idx="2">
                  <c:v>brevi, sintetiche</c:v>
                </c:pt>
                <c:pt idx="3">
                  <c:v>veloci da trovare</c:v>
                </c:pt>
                <c:pt idx="4">
                  <c:v>indipendenti da qualunque potere
(politico, economico, ecc.)</c:v>
                </c:pt>
                <c:pt idx="5">
                  <c:v>divertenti, simpatiche</c:v>
                </c:pt>
                <c:pt idx="6">
                  <c:v>reperibili in ogni momento</c:v>
                </c:pt>
              </c:strCache>
            </c:strRef>
          </c:cat>
          <c:val>
            <c:numRef>
              <c:f>results!$G$1055:$G$1061</c:f>
              <c:numCache>
                <c:formatCode>0.0%</c:formatCode>
                <c:ptCount val="7"/>
                <c:pt idx="0">
                  <c:v>0.16800000000000001</c:v>
                </c:pt>
                <c:pt idx="1">
                  <c:v>0.13700000000000001</c:v>
                </c:pt>
                <c:pt idx="2">
                  <c:v>0.11800000000000002</c:v>
                </c:pt>
                <c:pt idx="3">
                  <c:v>0.10099999999999998</c:v>
                </c:pt>
                <c:pt idx="4">
                  <c:v>7.6999999999999999E-2</c:v>
                </c:pt>
                <c:pt idx="5">
                  <c:v>6.5000000000000002E-2</c:v>
                </c:pt>
                <c:pt idx="6">
                  <c:v>6.5000000000000002E-2</c:v>
                </c:pt>
              </c:numCache>
            </c:numRef>
          </c:val>
        </c:ser>
        <c:dLbls>
          <c:showVal val="1"/>
        </c:dLbls>
        <c:gapWidth val="80"/>
        <c:gapDepth val="0"/>
        <c:shape val="box"/>
        <c:axId val="102541952"/>
        <c:axId val="102556032"/>
        <c:axId val="0"/>
      </c:bar3DChart>
      <c:catAx>
        <c:axId val="102541952"/>
        <c:scaling>
          <c:orientation val="maxMin"/>
        </c:scaling>
        <c:axPos val="l"/>
        <c:tickLblPos val="nextTo"/>
        <c:txPr>
          <a:bodyPr/>
          <a:lstStyle/>
          <a:p>
            <a:pPr>
              <a:defRPr sz="1200" b="1"/>
            </a:pPr>
            <a:endParaRPr lang="it-IT"/>
          </a:p>
        </c:txPr>
        <c:crossAx val="102556032"/>
        <c:crosses val="autoZero"/>
        <c:auto val="1"/>
        <c:lblAlgn val="ctr"/>
        <c:lblOffset val="100"/>
        <c:tickLblSkip val="1"/>
        <c:tickMarkSkip val="1"/>
      </c:catAx>
      <c:valAx>
        <c:axId val="102556032"/>
        <c:scaling>
          <c:orientation val="minMax"/>
          <c:max val="1"/>
          <c:min val="0"/>
        </c:scaling>
        <c:axPos val="t"/>
        <c:majorGridlines/>
        <c:numFmt formatCode="0%" sourceLinked="0"/>
        <c:tickLblPos val="nextTo"/>
        <c:crossAx val="102541952"/>
        <c:crosses val="autoZero"/>
        <c:crossBetween val="between"/>
        <c:majorUnit val="0.2"/>
      </c:valAx>
    </c:plotArea>
    <c:plotVisOnly val="1"/>
    <c:dispBlanksAs val="gap"/>
  </c:chart>
  <c:spPr>
    <a:noFill/>
    <a:ln>
      <a:noFill/>
    </a:ln>
  </c:spPr>
  <c:txPr>
    <a:bodyPr/>
    <a:lstStyle/>
    <a:p>
      <a:pPr>
        <a:defRPr>
          <a:latin typeface="Bookman Old Style" pitchFamily="18" charset="0"/>
        </a:defRPr>
      </a:pPr>
      <a:endParaRPr lang="it-IT"/>
    </a:p>
  </c:txPr>
  <c:externalData r:id="rId2"/>
</c:chartSpace>
</file>

<file path=ppt/charts/chart6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plotArea>
      <c:layout>
        <c:manualLayout>
          <c:layoutTarget val="inner"/>
          <c:xMode val="edge"/>
          <c:yMode val="edge"/>
          <c:x val="5.6263046015670622E-2"/>
          <c:y val="2.3250096420574799E-2"/>
          <c:w val="0.9175037332793996"/>
          <c:h val="0.92428853652942389"/>
        </c:manualLayout>
      </c:layout>
      <c:scatterChart>
        <c:scatterStyle val="lineMarker"/>
        <c:ser>
          <c:idx val="0"/>
          <c:order val="0"/>
          <c:spPr>
            <a:ln w="25400">
              <a:noFill/>
            </a:ln>
            <a:effectLst/>
          </c:spPr>
          <c:marker>
            <c:symbol val="circle"/>
            <c:size val="5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0.12993513904944579"/>
                  <c:y val="-6.2823837507545938E-3"/>
                </c:manualLayout>
              </c:layout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APPROFONDITE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1"/>
              <c:layout>
                <c:manualLayout>
                  <c:x val="-0.11625775599160927"/>
                  <c:y val="-3.8391901636976644E-17"/>
                </c:manualLayout>
              </c:layout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BEN SCRITTE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2"/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BREVI, SINTETICHE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3"/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COMPRENSIBILI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4"/>
              <c:layout>
                <c:manualLayout>
                  <c:x val="-2.872250442145639E-2"/>
                  <c:y val="8.3765116676727848E-3"/>
                </c:manualLayout>
              </c:layout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COERENTI</a:t>
                    </a:r>
                  </a:p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CON I PROPRI VALORI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5"/>
              <c:layout>
                <c:manualLayout>
                  <c:x val="-4.103214917350907E-3"/>
                  <c:y val="1.6753023335345583E-2"/>
                </c:manualLayout>
              </c:layout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COERENTI</a:t>
                    </a:r>
                  </a:p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CON LE CONVINZIONI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6"/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COMODE DA LEGGERE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7"/>
              <c:layout>
                <c:manualLayout>
                  <c:x val="-1.3677383057836379E-2"/>
                  <c:y val="1.8847151252263793E-2"/>
                </c:manualLayout>
              </c:layout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PROFESSIONALI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8"/>
              <c:layout>
                <c:manualLayout>
                  <c:x val="-9.1638466487503747E-2"/>
                  <c:y val="-2.0941279169181988E-2"/>
                </c:manualLayout>
              </c:layout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COMMENTI AUTOREVOLI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9"/>
              <c:layout>
                <c:manualLayout>
                  <c:x val="-4.103214917350907E-3"/>
                  <c:y val="0"/>
                </c:manualLayout>
              </c:layout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CON IMMAGINI</a:t>
                    </a:r>
                  </a:p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BELLE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10"/>
              <c:layout>
                <c:manualLayout>
                  <c:x val="-0.13677383057836395"/>
                  <c:y val="4.1882558338363915E-3"/>
                </c:manualLayout>
              </c:layout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CON PIÙ VOCI A CONFRONTO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11"/>
              <c:layout>
                <c:manualLayout>
                  <c:x val="-6.1548223760263678E-2"/>
                  <c:y val="1.4658895418427381E-2"/>
                </c:manualLayout>
              </c:layout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DIVERTENTI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12"/>
              <c:layout>
                <c:manualLayout>
                  <c:x val="-9.4373943099071045E-2"/>
                  <c:y val="2.5129535003018347E-2"/>
                </c:manualLayout>
              </c:layout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 sz="800"/>
                      <a:t>ESPRESSIONE</a:t>
                    </a:r>
                  </a:p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 sz="800"/>
                      <a:t>DELLA COMUNITÀ LOCALE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13"/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FACILI DA ARCHIVIARE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14"/>
              <c:layout>
                <c:manualLayout>
                  <c:x val="-2.7354766115672779E-3"/>
                  <c:y val="-8.3765116676727848E-3"/>
                </c:manualLayout>
              </c:layout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FACILI</a:t>
                    </a:r>
                  </a:p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DA TROVARE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15"/>
              <c:layout>
                <c:manualLayout>
                  <c:x val="-0.10531584954534007"/>
                  <c:y val="-2.0941279169181988E-2"/>
                </c:manualLayout>
              </c:layout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INDIPENDENTI DAI POTERI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16"/>
              <c:layout>
                <c:manualLayout>
                  <c:x val="-0.11215454107425829"/>
                  <c:y val="-2.5129535003018268E-2"/>
                </c:manualLayout>
              </c:layout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NON RISTRETTE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17"/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NON BANALI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18"/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DOCUMENTATE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19"/>
              <c:layout>
                <c:manualLayout>
                  <c:x val="-6.8387992248477858E-3"/>
                  <c:y val="-2.9317790836854742E-2"/>
                </c:manualLayout>
              </c:layout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PRESENTATE</a:t>
                    </a:r>
                  </a:p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IN MODO SERENO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20"/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REPERIBILI</a:t>
                    </a:r>
                  </a:p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IN OGNI MOMENTO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21"/>
              <c:layout>
                <c:manualLayout>
                  <c:x val="-9.4373943099071045E-2"/>
                  <c:y val="2.9317790836854807E-2"/>
                </c:manualLayout>
              </c:layout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RISPETTOSE DELLA DIGNITÀ DELLE PERSONE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22"/>
              <c:layout>
                <c:manualLayout>
                  <c:x val="-9.0270728181720078E-2"/>
                  <c:y val="-3.9788430421445732E-2"/>
                </c:manualLayout>
              </c:layout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SELEZIONATE PER IMPORTANZA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23"/>
              <c:layout>
                <c:manualLayout>
                  <c:x val="-5.7445008842912794E-2"/>
                  <c:y val="-3.3506046670691132E-2"/>
                </c:manualLayout>
              </c:layout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SEMPRE</a:t>
                    </a:r>
                  </a:p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AGGIORNATE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24"/>
              <c:layout>
                <c:manualLayout>
                  <c:x val="-3.9664410867725534E-2"/>
                  <c:y val="-1.6753023335345583E-2"/>
                </c:manualLayout>
              </c:layout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SENZA CENSURE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25"/>
              <c:layout>
                <c:manualLayout>
                  <c:x val="-0.11625775599160927"/>
                  <c:y val="2.3035407086100201E-2"/>
                </c:manualLayout>
              </c:layout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SENZA ESAGERAZIONI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26"/>
              <c:layout>
                <c:manualLayout>
                  <c:x val="0"/>
                  <c:y val="-8.3765116676727848E-3"/>
                </c:manualLayout>
              </c:layout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SERIE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27"/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UTILI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28"/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VELOCI DA TROVARE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29"/>
              <c:layout>
                <c:manualLayout>
                  <c:x val="-4.2399887479292818E-2"/>
                  <c:y val="-2.3035407086100163E-2"/>
                </c:manualLayout>
              </c:layout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VERIFICATE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30"/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VIVACI</a:t>
                    </a:r>
                  </a:p>
                </c:rich>
              </c:tx>
              <c:spPr>
                <a:effectLst/>
              </c:spPr>
              <c:showVal val="1"/>
            </c:dLbl>
            <c:delete val="1"/>
          </c:dLbls>
          <c:xVal>
            <c:numRef>
              <c:f>Sinottiche!$B$221:$B$251</c:f>
              <c:numCache>
                <c:formatCode>0.0%</c:formatCode>
                <c:ptCount val="31"/>
                <c:pt idx="0">
                  <c:v>0.16700000000000001</c:v>
                </c:pt>
                <c:pt idx="1">
                  <c:v>0.33100000000000046</c:v>
                </c:pt>
                <c:pt idx="2">
                  <c:v>0.39800000000000046</c:v>
                </c:pt>
                <c:pt idx="3">
                  <c:v>0.68099999999999994</c:v>
                </c:pt>
                <c:pt idx="4">
                  <c:v>0.27900000000000008</c:v>
                </c:pt>
                <c:pt idx="5">
                  <c:v>0.30600000000000038</c:v>
                </c:pt>
                <c:pt idx="6">
                  <c:v>0.69499999999999995</c:v>
                </c:pt>
                <c:pt idx="7">
                  <c:v>0.36000000000000032</c:v>
                </c:pt>
                <c:pt idx="8">
                  <c:v>0.27100000000000002</c:v>
                </c:pt>
                <c:pt idx="9">
                  <c:v>0.53400000000000003</c:v>
                </c:pt>
                <c:pt idx="10">
                  <c:v>0.15900000000000017</c:v>
                </c:pt>
                <c:pt idx="11">
                  <c:v>0.28900000000000031</c:v>
                </c:pt>
                <c:pt idx="12">
                  <c:v>0.27400000000000002</c:v>
                </c:pt>
                <c:pt idx="13">
                  <c:v>0.13600000000000001</c:v>
                </c:pt>
                <c:pt idx="14">
                  <c:v>0.69200000000000061</c:v>
                </c:pt>
                <c:pt idx="15">
                  <c:v>0.28200000000000008</c:v>
                </c:pt>
                <c:pt idx="16">
                  <c:v>0.111</c:v>
                </c:pt>
                <c:pt idx="17">
                  <c:v>0.25</c:v>
                </c:pt>
                <c:pt idx="18">
                  <c:v>0.35800000000000032</c:v>
                </c:pt>
                <c:pt idx="19">
                  <c:v>0.13600000000000001</c:v>
                </c:pt>
                <c:pt idx="20">
                  <c:v>0.44900000000000001</c:v>
                </c:pt>
                <c:pt idx="21">
                  <c:v>0.2</c:v>
                </c:pt>
                <c:pt idx="22">
                  <c:v>0.20500000000000004</c:v>
                </c:pt>
                <c:pt idx="23">
                  <c:v>0.62200000000000066</c:v>
                </c:pt>
                <c:pt idx="24">
                  <c:v>0.38000000000000039</c:v>
                </c:pt>
                <c:pt idx="25">
                  <c:v>0.15000000000000016</c:v>
                </c:pt>
                <c:pt idx="26">
                  <c:v>0.40300000000000002</c:v>
                </c:pt>
                <c:pt idx="27">
                  <c:v>0.58399999999999996</c:v>
                </c:pt>
                <c:pt idx="28">
                  <c:v>0.71700000000000064</c:v>
                </c:pt>
                <c:pt idx="29">
                  <c:v>0.441</c:v>
                </c:pt>
                <c:pt idx="30">
                  <c:v>0.24200000000000016</c:v>
                </c:pt>
              </c:numCache>
            </c:numRef>
          </c:xVal>
          <c:yVal>
            <c:numRef>
              <c:f>Sinottiche!$C$221:$C$251</c:f>
              <c:numCache>
                <c:formatCode>0.0%</c:formatCode>
                <c:ptCount val="31"/>
                <c:pt idx="0">
                  <c:v>0.50148719787597573</c:v>
                </c:pt>
                <c:pt idx="1">
                  <c:v>0.63950031280517672</c:v>
                </c:pt>
                <c:pt idx="2">
                  <c:v>0.1177870273590087</c:v>
                </c:pt>
                <c:pt idx="3">
                  <c:v>0.49018440246582068</c:v>
                </c:pt>
                <c:pt idx="4">
                  <c:v>0.54848304748535159</c:v>
                </c:pt>
                <c:pt idx="5">
                  <c:v>0.44675788879394535</c:v>
                </c:pt>
                <c:pt idx="6">
                  <c:v>0.36585365295410188</c:v>
                </c:pt>
                <c:pt idx="7">
                  <c:v>0.64247474670410165</c:v>
                </c:pt>
                <c:pt idx="8">
                  <c:v>0.69244499206542964</c:v>
                </c:pt>
                <c:pt idx="9">
                  <c:v>0.16954193115234412</c:v>
                </c:pt>
                <c:pt idx="10">
                  <c:v>0.46757881164550813</c:v>
                </c:pt>
                <c:pt idx="11">
                  <c:v>6.5437240600585936E-2</c:v>
                </c:pt>
                <c:pt idx="12">
                  <c:v>0.50089233398437505</c:v>
                </c:pt>
                <c:pt idx="13">
                  <c:v>0.13741820335388191</c:v>
                </c:pt>
                <c:pt idx="14">
                  <c:v>0.19928613662719752</c:v>
                </c:pt>
                <c:pt idx="15">
                  <c:v>7.6740036010742183E-2</c:v>
                </c:pt>
                <c:pt idx="16">
                  <c:v>0.28911361694335935</c:v>
                </c:pt>
                <c:pt idx="17">
                  <c:v>0.25342058181762761</c:v>
                </c:pt>
                <c:pt idx="18">
                  <c:v>0.49791790008545</c:v>
                </c:pt>
                <c:pt idx="19">
                  <c:v>0.26769779205322264</c:v>
                </c:pt>
                <c:pt idx="20">
                  <c:v>6.5437240600585936E-2</c:v>
                </c:pt>
                <c:pt idx="21">
                  <c:v>0.42653182983398436</c:v>
                </c:pt>
                <c:pt idx="22">
                  <c:v>0.52944675445556644</c:v>
                </c:pt>
                <c:pt idx="23">
                  <c:v>0.20642475128173829</c:v>
                </c:pt>
                <c:pt idx="24">
                  <c:v>0.16835216522216798</c:v>
                </c:pt>
                <c:pt idx="25">
                  <c:v>0.23378940582275407</c:v>
                </c:pt>
                <c:pt idx="26">
                  <c:v>0.57465793609619265</c:v>
                </c:pt>
                <c:pt idx="27">
                  <c:v>0.47293277740478556</c:v>
                </c:pt>
                <c:pt idx="28">
                  <c:v>0.10053539276123061</c:v>
                </c:pt>
                <c:pt idx="29">
                  <c:v>0.65080307006836025</c:v>
                </c:pt>
                <c:pt idx="30">
                  <c:v>0.1933373069763184</c:v>
                </c:pt>
              </c:numCache>
            </c:numRef>
          </c:yVal>
        </c:ser>
        <c:axId val="102697984"/>
        <c:axId val="102748928"/>
      </c:scatterChart>
      <c:valAx>
        <c:axId val="102697984"/>
        <c:scaling>
          <c:orientation val="minMax"/>
          <c:max val="1"/>
          <c:min val="0"/>
        </c:scaling>
        <c:axPos val="b"/>
        <c:numFmt formatCode="0%" sourceLinked="0"/>
        <c:majorTickMark val="cross"/>
        <c:tickLblPos val="nextTo"/>
        <c:crossAx val="102748928"/>
        <c:crosses val="autoZero"/>
        <c:crossBetween val="midCat"/>
        <c:majorUnit val="0.2"/>
      </c:valAx>
      <c:valAx>
        <c:axId val="102748928"/>
        <c:scaling>
          <c:orientation val="minMax"/>
          <c:max val="1"/>
          <c:min val="0"/>
        </c:scaling>
        <c:axPos val="l"/>
        <c:numFmt formatCode="0%" sourceLinked="0"/>
        <c:majorTickMark val="cross"/>
        <c:tickLblPos val="nextTo"/>
        <c:crossAx val="102697984"/>
        <c:crosses val="autoZero"/>
        <c:crossBetween val="midCat"/>
        <c:majorUnit val="0.2"/>
      </c:valAx>
      <c:spPr>
        <a:noFill/>
        <a:ln w="3175">
          <a:noFill/>
          <a:prstDash val="solid"/>
        </a:ln>
      </c:spPr>
    </c:plotArea>
    <c:plotVisOnly val="1"/>
    <c:dispBlanksAs val="gap"/>
  </c:chart>
  <c:spPr>
    <a:noFill/>
    <a:ln>
      <a:noFill/>
    </a:ln>
  </c:spPr>
  <c:externalData r:id="rId1"/>
</c:chartSpace>
</file>

<file path=ppt/charts/chart6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lrMapOvr bg1="lt1" tx1="dk1" bg2="lt2" tx2="dk2" accent1="accent1" accent2="accent2" accent3="accent3" accent4="accent4" accent5="accent5" accent6="accent6" hlink="hlink" folHlink="folHlink"/>
  <c:chart>
    <c:view3D>
      <c:rotX val="10"/>
      <c:hPercent val="80"/>
      <c:rotY val="0"/>
      <c:depthPercent val="100"/>
      <c:perspective val="30"/>
    </c:view3D>
    <c:sideWall>
      <c:spPr>
        <a:noFill/>
      </c:spPr>
    </c:sideWall>
    <c:backWall>
      <c:spPr>
        <a:noFill/>
      </c:spPr>
    </c:backWall>
    <c:plotArea>
      <c:layout/>
      <c:bar3DChart>
        <c:barDir val="bar"/>
        <c:grouping val="clustered"/>
        <c:ser>
          <c:idx val="0"/>
          <c:order val="0"/>
          <c:spPr>
            <a:solidFill>
              <a:srgbClr val="92D050"/>
            </a:solidFill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dLbls>
            <c:dLbl>
              <c:idx val="0"/>
              <c:layout>
                <c:manualLayout>
                  <c:x val="0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1.0007728046292166E-16"/>
                  <c:y val="0"/>
                </c:manualLayout>
              </c:layout>
              <c:showVal val="1"/>
            </c:dLbl>
            <c:spPr>
              <a:noFill/>
            </c:spPr>
            <c:txPr>
              <a:bodyPr/>
              <a:lstStyle/>
              <a:p>
                <a:pPr>
                  <a:defRPr sz="1200" b="1" i="0"/>
                </a:pPr>
                <a:endParaRPr lang="it-IT"/>
              </a:p>
            </c:txPr>
            <c:showVal val="1"/>
          </c:dLbls>
          <c:cat>
            <c:strRef>
              <c:f>results!$F$1064:$F$1071</c:f>
              <c:strCache>
                <c:ptCount val="8"/>
                <c:pt idx="0">
                  <c:v>ampie, approfondite</c:v>
                </c:pt>
                <c:pt idx="1">
                  <c:v>ben scritte</c:v>
                </c:pt>
                <c:pt idx="2">
                  <c:v>con immagini belle, efficaci</c:v>
                </c:pt>
                <c:pt idx="3">
                  <c:v>competenti, professionali</c:v>
                </c:pt>
                <c:pt idx="4">
                  <c:v>con commenti autorevoli, qualificati</c:v>
                </c:pt>
                <c:pt idx="5">
                  <c:v>precise, documentate</c:v>
                </c:pt>
                <c:pt idx="6">
                  <c:v>vere, verificate</c:v>
                </c:pt>
                <c:pt idx="7">
                  <c:v>serie, affidabili</c:v>
                </c:pt>
              </c:strCache>
            </c:strRef>
          </c:cat>
          <c:val>
            <c:numRef>
              <c:f>results!$G$1064:$G$1071</c:f>
              <c:numCache>
                <c:formatCode>0.0%</c:formatCode>
                <c:ptCount val="8"/>
                <c:pt idx="0">
                  <c:v>0.59399999999999997</c:v>
                </c:pt>
                <c:pt idx="1">
                  <c:v>0.54500000000000004</c:v>
                </c:pt>
                <c:pt idx="2">
                  <c:v>0.52</c:v>
                </c:pt>
                <c:pt idx="3">
                  <c:v>0.47600000000000031</c:v>
                </c:pt>
                <c:pt idx="4">
                  <c:v>0.45200000000000001</c:v>
                </c:pt>
                <c:pt idx="5">
                  <c:v>0.441</c:v>
                </c:pt>
                <c:pt idx="6">
                  <c:v>0.42200000000000032</c:v>
                </c:pt>
                <c:pt idx="7">
                  <c:v>0.36600000000000038</c:v>
                </c:pt>
              </c:numCache>
            </c:numRef>
          </c:val>
        </c:ser>
        <c:dLbls>
          <c:showVal val="1"/>
        </c:dLbls>
        <c:gapWidth val="80"/>
        <c:gapDepth val="0"/>
        <c:shape val="box"/>
        <c:axId val="102393344"/>
        <c:axId val="102394880"/>
        <c:axId val="0"/>
      </c:bar3DChart>
      <c:catAx>
        <c:axId val="102393344"/>
        <c:scaling>
          <c:orientation val="maxMin"/>
        </c:scaling>
        <c:axPos val="l"/>
        <c:tickLblPos val="nextTo"/>
        <c:txPr>
          <a:bodyPr/>
          <a:lstStyle/>
          <a:p>
            <a:pPr>
              <a:defRPr sz="1200" b="1"/>
            </a:pPr>
            <a:endParaRPr lang="it-IT"/>
          </a:p>
        </c:txPr>
        <c:crossAx val="102394880"/>
        <c:crosses val="autoZero"/>
        <c:auto val="1"/>
        <c:lblAlgn val="ctr"/>
        <c:lblOffset val="100"/>
        <c:tickLblSkip val="1"/>
        <c:tickMarkSkip val="1"/>
      </c:catAx>
      <c:valAx>
        <c:axId val="102394880"/>
        <c:scaling>
          <c:orientation val="minMax"/>
          <c:max val="1"/>
          <c:min val="0"/>
        </c:scaling>
        <c:axPos val="t"/>
        <c:majorGridlines/>
        <c:numFmt formatCode="0%" sourceLinked="0"/>
        <c:tickLblPos val="nextTo"/>
        <c:crossAx val="102393344"/>
        <c:crosses val="autoZero"/>
        <c:crossBetween val="between"/>
        <c:majorUnit val="0.2"/>
      </c:valAx>
    </c:plotArea>
    <c:plotVisOnly val="1"/>
    <c:dispBlanksAs val="gap"/>
  </c:chart>
  <c:spPr>
    <a:noFill/>
    <a:ln>
      <a:noFill/>
    </a:ln>
  </c:spPr>
  <c:txPr>
    <a:bodyPr/>
    <a:lstStyle/>
    <a:p>
      <a:pPr>
        <a:defRPr>
          <a:latin typeface="Bookman Old Style" pitchFamily="18" charset="0"/>
        </a:defRPr>
      </a:pPr>
      <a:endParaRPr lang="it-IT"/>
    </a:p>
  </c:txPr>
  <c:externalData r:id="rId2"/>
</c:chartSpace>
</file>

<file path=ppt/charts/chart6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34"/>
  <c:clrMapOvr bg1="lt1" tx1="dk1" bg2="lt2" tx2="dk2" accent1="accent1" accent2="accent2" accent3="accent3" accent4="accent4" accent5="accent5" accent6="accent6" hlink="hlink" folHlink="folHlink"/>
  <c:chart>
    <c:view3D>
      <c:rotX val="10"/>
      <c:hPercent val="80"/>
      <c:rotY val="0"/>
      <c:depthPercent val="100"/>
      <c:perspective val="30"/>
    </c:view3D>
    <c:sideWall>
      <c:spPr>
        <a:noFill/>
      </c:spPr>
    </c:sideWall>
    <c:backWall>
      <c:spPr>
        <a:noFill/>
      </c:spPr>
    </c:backWall>
    <c:plotArea>
      <c:layout/>
      <c:bar3DChart>
        <c:barDir val="bar"/>
        <c:grouping val="clustered"/>
        <c:ser>
          <c:idx val="0"/>
          <c:order val="0"/>
          <c:spPr>
            <a:solidFill>
              <a:srgbClr val="92D050"/>
            </a:solidFill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dLbls>
            <c:dLbl>
              <c:idx val="0"/>
              <c:layout>
                <c:manualLayout>
                  <c:x val="0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1.0007728046292166E-16"/>
                  <c:y val="0"/>
                </c:manualLayout>
              </c:layout>
              <c:showVal val="1"/>
            </c:dLbl>
            <c:spPr>
              <a:noFill/>
            </c:spPr>
            <c:txPr>
              <a:bodyPr/>
              <a:lstStyle/>
              <a:p>
                <a:pPr>
                  <a:defRPr sz="1200" b="1" i="0"/>
                </a:pPr>
                <a:endParaRPr lang="it-IT"/>
              </a:p>
            </c:txPr>
            <c:showVal val="1"/>
          </c:dLbls>
          <c:cat>
            <c:strRef>
              <c:f>results!$F$1072:$F$1079</c:f>
              <c:strCache>
                <c:ptCount val="8"/>
                <c:pt idx="0">
                  <c:v>con più voci e tesi a confronto</c:v>
                </c:pt>
                <c:pt idx="1">
                  <c:v>originali, non banali</c:v>
                </c:pt>
                <c:pt idx="2">
                  <c:v>utili, concrete</c:v>
                </c:pt>
                <c:pt idx="3">
                  <c:v>coerenti con i propri valori</c:v>
                </c:pt>
                <c:pt idx="4">
                  <c:v>chiare, comprensibili</c:v>
                </c:pt>
                <c:pt idx="5">
                  <c:v>selezionate per la loro importanza</c:v>
                </c:pt>
                <c:pt idx="6">
                  <c:v>comode da leggere</c:v>
                </c:pt>
                <c:pt idx="7">
                  <c:v>rispettose della dignità delle persone</c:v>
                </c:pt>
              </c:strCache>
            </c:strRef>
          </c:cat>
          <c:val>
            <c:numRef>
              <c:f>results!$G$1072:$G$1079</c:f>
              <c:numCache>
                <c:formatCode>0.0%</c:formatCode>
                <c:ptCount val="8"/>
                <c:pt idx="0">
                  <c:v>0.34</c:v>
                </c:pt>
                <c:pt idx="1">
                  <c:v>0.33200000000000046</c:v>
                </c:pt>
                <c:pt idx="2">
                  <c:v>0.33000000000000046</c:v>
                </c:pt>
                <c:pt idx="3">
                  <c:v>0.28300000000000008</c:v>
                </c:pt>
                <c:pt idx="4">
                  <c:v>0.28100000000000008</c:v>
                </c:pt>
                <c:pt idx="5">
                  <c:v>0.28100000000000008</c:v>
                </c:pt>
                <c:pt idx="6">
                  <c:v>0.25900000000000001</c:v>
                </c:pt>
                <c:pt idx="7">
                  <c:v>0.255</c:v>
                </c:pt>
              </c:numCache>
            </c:numRef>
          </c:val>
        </c:ser>
        <c:dLbls>
          <c:showVal val="1"/>
        </c:dLbls>
        <c:gapWidth val="80"/>
        <c:gapDepth val="0"/>
        <c:shape val="box"/>
        <c:axId val="102862208"/>
        <c:axId val="102864000"/>
        <c:axId val="0"/>
      </c:bar3DChart>
      <c:catAx>
        <c:axId val="102862208"/>
        <c:scaling>
          <c:orientation val="maxMin"/>
        </c:scaling>
        <c:axPos val="l"/>
        <c:tickLblPos val="nextTo"/>
        <c:txPr>
          <a:bodyPr/>
          <a:lstStyle/>
          <a:p>
            <a:pPr>
              <a:defRPr sz="1200" b="1"/>
            </a:pPr>
            <a:endParaRPr lang="it-IT"/>
          </a:p>
        </c:txPr>
        <c:crossAx val="102864000"/>
        <c:crosses val="autoZero"/>
        <c:auto val="1"/>
        <c:lblAlgn val="ctr"/>
        <c:lblOffset val="100"/>
        <c:tickLblSkip val="1"/>
        <c:tickMarkSkip val="1"/>
      </c:catAx>
      <c:valAx>
        <c:axId val="102864000"/>
        <c:scaling>
          <c:orientation val="minMax"/>
          <c:max val="1"/>
          <c:min val="0"/>
        </c:scaling>
        <c:axPos val="t"/>
        <c:majorGridlines/>
        <c:numFmt formatCode="0%" sourceLinked="0"/>
        <c:tickLblPos val="nextTo"/>
        <c:crossAx val="102862208"/>
        <c:crosses val="autoZero"/>
        <c:crossBetween val="between"/>
        <c:majorUnit val="0.2"/>
      </c:valAx>
    </c:plotArea>
    <c:plotVisOnly val="1"/>
    <c:dispBlanksAs val="gap"/>
  </c:chart>
  <c:spPr>
    <a:noFill/>
    <a:ln>
      <a:noFill/>
    </a:ln>
  </c:spPr>
  <c:txPr>
    <a:bodyPr/>
    <a:lstStyle/>
    <a:p>
      <a:pPr>
        <a:defRPr>
          <a:latin typeface="Bookman Old Style" pitchFamily="18" charset="0"/>
        </a:defRPr>
      </a:pPr>
      <a:endParaRPr lang="it-IT"/>
    </a:p>
  </c:tx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plotArea>
      <c:layout/>
      <c:scatterChart>
        <c:scatterStyle val="lineMarker"/>
        <c:ser>
          <c:idx val="0"/>
          <c:order val="0"/>
          <c:spPr>
            <a:ln w="25400">
              <a:noFill/>
            </a:ln>
            <a:effectLst/>
          </c:spPr>
          <c:marker>
            <c:symbol val="circle"/>
            <c:size val="5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xVal>
            <c:numRef>
              <c:f>Sinottiche!$B$187:$B$202</c:f>
              <c:numCache>
                <c:formatCode>0.0%</c:formatCode>
                <c:ptCount val="16"/>
                <c:pt idx="0">
                  <c:v>0.68530639648437564</c:v>
                </c:pt>
                <c:pt idx="1">
                  <c:v>0.88935157775878904</c:v>
                </c:pt>
                <c:pt idx="2">
                  <c:v>0.93932182312011803</c:v>
                </c:pt>
                <c:pt idx="3">
                  <c:v>0.91552650451660156</c:v>
                </c:pt>
                <c:pt idx="4">
                  <c:v>0.97739440917968823</c:v>
                </c:pt>
                <c:pt idx="5">
                  <c:v>0.70910171508789133</c:v>
                </c:pt>
                <c:pt idx="6">
                  <c:v>0.8215348052978515</c:v>
                </c:pt>
                <c:pt idx="7">
                  <c:v>0.7834622192382813</c:v>
                </c:pt>
                <c:pt idx="8">
                  <c:v>0.8518738555908214</c:v>
                </c:pt>
                <c:pt idx="9">
                  <c:v>0.88102317810058595</c:v>
                </c:pt>
                <c:pt idx="10">
                  <c:v>0.86793571472167974</c:v>
                </c:pt>
                <c:pt idx="11">
                  <c:v>0.89649017333984371</c:v>
                </c:pt>
                <c:pt idx="12">
                  <c:v>0.74895896911621096</c:v>
                </c:pt>
                <c:pt idx="13">
                  <c:v>0.73765617370605452</c:v>
                </c:pt>
                <c:pt idx="14">
                  <c:v>0.7626412963867204</c:v>
                </c:pt>
                <c:pt idx="15">
                  <c:v>0.93158836364746056</c:v>
                </c:pt>
              </c:numCache>
            </c:numRef>
          </c:xVal>
          <c:yVal>
            <c:numRef>
              <c:f>Sinottiche!$C$187:$C$202</c:f>
              <c:numCache>
                <c:formatCode>0.0%</c:formatCode>
                <c:ptCount val="16"/>
                <c:pt idx="0">
                  <c:v>0.47174300193786656</c:v>
                </c:pt>
                <c:pt idx="1">
                  <c:v>0.65496726989746057</c:v>
                </c:pt>
                <c:pt idx="2">
                  <c:v>0.69660913467407393</c:v>
                </c:pt>
                <c:pt idx="3">
                  <c:v>0.76145153045654379</c:v>
                </c:pt>
                <c:pt idx="4">
                  <c:v>0.70434265136718821</c:v>
                </c:pt>
                <c:pt idx="5">
                  <c:v>0.42355740547180182</c:v>
                </c:pt>
                <c:pt idx="6">
                  <c:v>0.47471744537353511</c:v>
                </c:pt>
                <c:pt idx="7">
                  <c:v>0.42712671279907288</c:v>
                </c:pt>
                <c:pt idx="8">
                  <c:v>0.64842357635498116</c:v>
                </c:pt>
                <c:pt idx="9">
                  <c:v>0.80428314208984353</c:v>
                </c:pt>
                <c:pt idx="10">
                  <c:v>0.57941701889038089</c:v>
                </c:pt>
                <c:pt idx="11">
                  <c:v>0.64187982559204193</c:v>
                </c:pt>
                <c:pt idx="12">
                  <c:v>0.74479476928710964</c:v>
                </c:pt>
                <c:pt idx="13">
                  <c:v>0.49791790962219273</c:v>
                </c:pt>
                <c:pt idx="14">
                  <c:v>0.60559190750122072</c:v>
                </c:pt>
                <c:pt idx="15">
                  <c:v>0.61094587326049987</c:v>
                </c:pt>
              </c:numCache>
            </c:numRef>
          </c:yVal>
        </c:ser>
        <c:axId val="80244736"/>
        <c:axId val="80246656"/>
      </c:scatterChart>
      <c:valAx>
        <c:axId val="80244736"/>
        <c:scaling>
          <c:orientation val="minMax"/>
          <c:max val="1"/>
          <c:min val="0"/>
        </c:scaling>
        <c:axPos val="b"/>
        <c:numFmt formatCode="0%" sourceLinked="0"/>
        <c:majorTickMark val="cross"/>
        <c:tickLblPos val="nextTo"/>
        <c:crossAx val="80246656"/>
        <c:crosses val="autoZero"/>
        <c:crossBetween val="midCat"/>
        <c:majorUnit val="0.2"/>
      </c:valAx>
      <c:valAx>
        <c:axId val="80246656"/>
        <c:scaling>
          <c:orientation val="minMax"/>
          <c:max val="1"/>
          <c:min val="0"/>
        </c:scaling>
        <c:axPos val="l"/>
        <c:numFmt formatCode="0%" sourceLinked="0"/>
        <c:majorTickMark val="cross"/>
        <c:tickLblPos val="nextTo"/>
        <c:crossAx val="80244736"/>
        <c:crosses val="autoZero"/>
        <c:crossBetween val="midCat"/>
        <c:majorUnit val="0.2"/>
      </c:valAx>
      <c:spPr>
        <a:noFill/>
        <a:ln w="3175">
          <a:noFill/>
          <a:prstDash val="solid"/>
        </a:ln>
      </c:spPr>
    </c:plotArea>
    <c:plotVisOnly val="1"/>
    <c:dispBlanksAs val="gap"/>
  </c:chart>
  <c:spPr>
    <a:noFill/>
    <a:ln>
      <a:noFill/>
    </a:ln>
  </c:spPr>
  <c:externalData r:id="rId1"/>
</c:chartSpace>
</file>

<file path=ppt/charts/chart7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34"/>
  <c:clrMapOvr bg1="lt1" tx1="dk1" bg2="lt2" tx2="dk2" accent1="accent1" accent2="accent2" accent3="accent3" accent4="accent4" accent5="accent5" accent6="accent6" hlink="hlink" folHlink="folHlink"/>
  <c:chart>
    <c:view3D>
      <c:rotX val="10"/>
      <c:hPercent val="80"/>
      <c:rotY val="0"/>
      <c:depthPercent val="100"/>
      <c:perspective val="30"/>
    </c:view3D>
    <c:sideWall>
      <c:spPr>
        <a:noFill/>
      </c:spPr>
    </c:sideWall>
    <c:backWall>
      <c:spPr>
        <a:noFill/>
      </c:spPr>
    </c:backWall>
    <c:plotArea>
      <c:layout/>
      <c:bar3DChart>
        <c:barDir val="bar"/>
        <c:grouping val="clustered"/>
        <c:ser>
          <c:idx val="0"/>
          <c:order val="0"/>
          <c:spPr>
            <a:solidFill>
              <a:srgbClr val="92D050"/>
            </a:solidFill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dLbls>
            <c:dLbl>
              <c:idx val="0"/>
              <c:layout>
                <c:manualLayout>
                  <c:x val="0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1.0007728046292166E-16"/>
                  <c:y val="0"/>
                </c:manualLayout>
              </c:layout>
              <c:showVal val="1"/>
            </c:dLbl>
            <c:spPr>
              <a:noFill/>
            </c:spPr>
            <c:txPr>
              <a:bodyPr/>
              <a:lstStyle/>
              <a:p>
                <a:pPr>
                  <a:defRPr sz="1200" b="1" i="0"/>
                </a:pPr>
                <a:endParaRPr lang="it-IT"/>
              </a:p>
            </c:txPr>
            <c:showVal val="1"/>
          </c:dLbls>
          <c:cat>
            <c:strRef>
              <c:f>results!$F$1080:$F$1087</c:f>
              <c:strCache>
                <c:ptCount val="8"/>
                <c:pt idx="0">
                  <c:v>non ristrette, non provinciali</c:v>
                </c:pt>
                <c:pt idx="1">
                  <c:v>presentate in modo sereno, pacato</c:v>
                </c:pt>
                <c:pt idx="2">
                  <c:v>coerenti con le proprie convinzioni</c:v>
                </c:pt>
                <c:pt idx="3">
                  <c:v>divertenti, simpatiche</c:v>
                </c:pt>
                <c:pt idx="4">
                  <c:v>vivaci, aggressive</c:v>
                </c:pt>
                <c:pt idx="5">
                  <c:v>senza esagerazioni</c:v>
                </c:pt>
                <c:pt idx="6">
                  <c:v>espressione della propria comunità locale</c:v>
                </c:pt>
                <c:pt idx="7">
                  <c:v>facili da archiviare</c:v>
                </c:pt>
              </c:strCache>
            </c:strRef>
          </c:cat>
          <c:val>
            <c:numRef>
              <c:f>results!$G$1080:$G$1087</c:f>
              <c:numCache>
                <c:formatCode>0.0%</c:formatCode>
                <c:ptCount val="8"/>
                <c:pt idx="0">
                  <c:v>0.253</c:v>
                </c:pt>
                <c:pt idx="1">
                  <c:v>0.22600000000000001</c:v>
                </c:pt>
                <c:pt idx="2">
                  <c:v>0.221</c:v>
                </c:pt>
                <c:pt idx="3">
                  <c:v>0.20900000000000016</c:v>
                </c:pt>
                <c:pt idx="4">
                  <c:v>0.18900000000000017</c:v>
                </c:pt>
                <c:pt idx="5">
                  <c:v>0.15400000000000016</c:v>
                </c:pt>
                <c:pt idx="6">
                  <c:v>0.127</c:v>
                </c:pt>
                <c:pt idx="7">
                  <c:v>0.11</c:v>
                </c:pt>
              </c:numCache>
            </c:numRef>
          </c:val>
        </c:ser>
        <c:dLbls>
          <c:showVal val="1"/>
        </c:dLbls>
        <c:gapWidth val="80"/>
        <c:gapDepth val="0"/>
        <c:shape val="box"/>
        <c:axId val="102892672"/>
        <c:axId val="102894208"/>
        <c:axId val="0"/>
      </c:bar3DChart>
      <c:catAx>
        <c:axId val="102892672"/>
        <c:scaling>
          <c:orientation val="maxMin"/>
        </c:scaling>
        <c:axPos val="l"/>
        <c:tickLblPos val="nextTo"/>
        <c:txPr>
          <a:bodyPr/>
          <a:lstStyle/>
          <a:p>
            <a:pPr>
              <a:defRPr sz="1200" b="1"/>
            </a:pPr>
            <a:endParaRPr lang="it-IT"/>
          </a:p>
        </c:txPr>
        <c:crossAx val="102894208"/>
        <c:crosses val="autoZero"/>
        <c:auto val="1"/>
        <c:lblAlgn val="ctr"/>
        <c:lblOffset val="100"/>
        <c:tickLblSkip val="1"/>
        <c:tickMarkSkip val="1"/>
      </c:catAx>
      <c:valAx>
        <c:axId val="102894208"/>
        <c:scaling>
          <c:orientation val="minMax"/>
          <c:max val="1"/>
          <c:min val="0"/>
        </c:scaling>
        <c:axPos val="t"/>
        <c:majorGridlines/>
        <c:numFmt formatCode="0%" sourceLinked="0"/>
        <c:tickLblPos val="nextTo"/>
        <c:crossAx val="102892672"/>
        <c:crosses val="autoZero"/>
        <c:crossBetween val="between"/>
        <c:majorUnit val="0.2"/>
      </c:valAx>
    </c:plotArea>
    <c:plotVisOnly val="1"/>
    <c:dispBlanksAs val="gap"/>
  </c:chart>
  <c:spPr>
    <a:noFill/>
    <a:ln>
      <a:noFill/>
    </a:ln>
  </c:spPr>
  <c:txPr>
    <a:bodyPr/>
    <a:lstStyle/>
    <a:p>
      <a:pPr>
        <a:defRPr>
          <a:latin typeface="Bookman Old Style" pitchFamily="18" charset="0"/>
        </a:defRPr>
      </a:pPr>
      <a:endParaRPr lang="it-IT"/>
    </a:p>
  </c:txPr>
  <c:externalData r:id="rId2"/>
</c:chartSpace>
</file>

<file path=ppt/charts/chart7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34"/>
  <c:clrMapOvr bg1="lt1" tx1="dk1" bg2="lt2" tx2="dk2" accent1="accent1" accent2="accent2" accent3="accent3" accent4="accent4" accent5="accent5" accent6="accent6" hlink="hlink" folHlink="folHlink"/>
  <c:chart>
    <c:view3D>
      <c:rotX val="10"/>
      <c:hPercent val="80"/>
      <c:rotY val="0"/>
      <c:depthPercent val="100"/>
      <c:perspective val="30"/>
    </c:view3D>
    <c:sideWall>
      <c:spPr>
        <a:noFill/>
      </c:spPr>
    </c:sideWall>
    <c:backWall>
      <c:spPr>
        <a:noFill/>
      </c:spPr>
    </c:backWall>
    <c:plotArea>
      <c:layout/>
      <c:bar3DChart>
        <c:barDir val="bar"/>
        <c:grouping val="clustered"/>
        <c:ser>
          <c:idx val="0"/>
          <c:order val="0"/>
          <c:spPr>
            <a:solidFill>
              <a:srgbClr val="92D050"/>
            </a:solidFill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dLbls>
            <c:dLbl>
              <c:idx val="0"/>
              <c:layout>
                <c:manualLayout>
                  <c:x val="0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1.0007728046292166E-16"/>
                  <c:y val="0"/>
                </c:manualLayout>
              </c:layout>
              <c:showVal val="1"/>
            </c:dLbl>
            <c:spPr>
              <a:noFill/>
            </c:spPr>
            <c:txPr>
              <a:bodyPr/>
              <a:lstStyle/>
              <a:p>
                <a:pPr>
                  <a:defRPr sz="1200" b="1" i="0"/>
                </a:pPr>
                <a:endParaRPr lang="it-IT"/>
              </a:p>
            </c:txPr>
            <c:showVal val="1"/>
          </c:dLbls>
          <c:cat>
            <c:strRef>
              <c:f>results!$F$1088:$F$1094</c:f>
              <c:strCache>
                <c:ptCount val="7"/>
                <c:pt idx="0">
                  <c:v>senza censure o manipolazioni</c:v>
                </c:pt>
                <c:pt idx="1">
                  <c:v>facili da trovare</c:v>
                </c:pt>
                <c:pt idx="2">
                  <c:v>indipendenti da qualunque potere
(politico, economico, ecc.)</c:v>
                </c:pt>
                <c:pt idx="3">
                  <c:v>sempre aggiornate</c:v>
                </c:pt>
                <c:pt idx="4">
                  <c:v>brevi, sintetiche</c:v>
                </c:pt>
                <c:pt idx="5">
                  <c:v>veloci da trovare</c:v>
                </c:pt>
                <c:pt idx="6">
                  <c:v>reperibili in ogni momento</c:v>
                </c:pt>
              </c:strCache>
            </c:strRef>
          </c:cat>
          <c:val>
            <c:numRef>
              <c:f>results!$G$1088:$G$1094</c:f>
              <c:numCache>
                <c:formatCode>0.0%</c:formatCode>
                <c:ptCount val="7"/>
                <c:pt idx="0">
                  <c:v>0.1</c:v>
                </c:pt>
                <c:pt idx="1">
                  <c:v>7.0000000000000021E-2</c:v>
                </c:pt>
                <c:pt idx="2">
                  <c:v>5.5000000000000014E-2</c:v>
                </c:pt>
                <c:pt idx="3">
                  <c:v>4.900000000000005E-2</c:v>
                </c:pt>
                <c:pt idx="4">
                  <c:v>3.9000000000000014E-2</c:v>
                </c:pt>
                <c:pt idx="5">
                  <c:v>3.9000000000000014E-2</c:v>
                </c:pt>
                <c:pt idx="6">
                  <c:v>3.3000000000000002E-2</c:v>
                </c:pt>
              </c:numCache>
            </c:numRef>
          </c:val>
        </c:ser>
        <c:dLbls>
          <c:showVal val="1"/>
        </c:dLbls>
        <c:gapWidth val="80"/>
        <c:gapDepth val="0"/>
        <c:shape val="box"/>
        <c:axId val="102763136"/>
        <c:axId val="102764928"/>
        <c:axId val="0"/>
      </c:bar3DChart>
      <c:catAx>
        <c:axId val="102763136"/>
        <c:scaling>
          <c:orientation val="maxMin"/>
        </c:scaling>
        <c:axPos val="l"/>
        <c:tickLblPos val="nextTo"/>
        <c:txPr>
          <a:bodyPr/>
          <a:lstStyle/>
          <a:p>
            <a:pPr>
              <a:defRPr sz="1200" b="1"/>
            </a:pPr>
            <a:endParaRPr lang="it-IT"/>
          </a:p>
        </c:txPr>
        <c:crossAx val="102764928"/>
        <c:crosses val="autoZero"/>
        <c:auto val="1"/>
        <c:lblAlgn val="ctr"/>
        <c:lblOffset val="100"/>
        <c:tickLblSkip val="1"/>
        <c:tickMarkSkip val="1"/>
      </c:catAx>
      <c:valAx>
        <c:axId val="102764928"/>
        <c:scaling>
          <c:orientation val="minMax"/>
          <c:max val="1"/>
          <c:min val="0"/>
        </c:scaling>
        <c:axPos val="t"/>
        <c:majorGridlines/>
        <c:numFmt formatCode="0%" sourceLinked="0"/>
        <c:tickLblPos val="nextTo"/>
        <c:crossAx val="102763136"/>
        <c:crosses val="autoZero"/>
        <c:crossBetween val="between"/>
        <c:majorUnit val="0.2"/>
      </c:valAx>
    </c:plotArea>
    <c:plotVisOnly val="1"/>
    <c:dispBlanksAs val="gap"/>
  </c:chart>
  <c:spPr>
    <a:noFill/>
    <a:ln>
      <a:noFill/>
    </a:ln>
  </c:spPr>
  <c:txPr>
    <a:bodyPr/>
    <a:lstStyle/>
    <a:p>
      <a:pPr>
        <a:defRPr>
          <a:latin typeface="Bookman Old Style" pitchFamily="18" charset="0"/>
        </a:defRPr>
      </a:pPr>
      <a:endParaRPr lang="it-IT"/>
    </a:p>
  </c:txPr>
  <c:externalData r:id="rId2"/>
</c:chartSpace>
</file>

<file path=ppt/charts/chart7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plotArea>
      <c:layout>
        <c:manualLayout>
          <c:layoutTarget val="inner"/>
          <c:xMode val="edge"/>
          <c:yMode val="edge"/>
          <c:x val="5.3113964863027316E-2"/>
          <c:y val="2.5097245999004009E-2"/>
          <c:w val="0.91599467023446646"/>
          <c:h val="0.8934079903514025"/>
        </c:manualLayout>
      </c:layout>
      <c:scatterChart>
        <c:scatterStyle val="lineMarker"/>
        <c:ser>
          <c:idx val="0"/>
          <c:order val="0"/>
          <c:spPr>
            <a:ln w="25400">
              <a:noFill/>
            </a:ln>
            <a:effectLst/>
          </c:spPr>
          <c:marker>
            <c:symbol val="circle"/>
            <c:size val="5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dLbls>
            <c:dLbl>
              <c:idx val="0"/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APPROFONDITE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1"/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BEN SCRITTE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2"/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BREVI, SINTETICHE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3"/>
              <c:layout>
                <c:manualLayout>
                  <c:x val="0"/>
                  <c:y val="-1.4658895418427445E-2"/>
                </c:manualLayout>
              </c:layout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COMPRENSIBILI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4"/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COERENTI CON I PROPRI VALORI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5"/>
              <c:layout>
                <c:manualLayout>
                  <c:x val="0.10805132615690742"/>
                  <c:y val="-8.3765116676727848E-3"/>
                </c:manualLayout>
              </c:layout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COERENTI CON LE CONVINZIONI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6"/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COMODE DA LEGGERE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7"/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PROFESSIONALI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8"/>
              <c:layout>
                <c:manualLayout>
                  <c:x val="-4.3767625785076432E-2"/>
                  <c:y val="-3.3506046670691132E-2"/>
                </c:manualLayout>
              </c:layout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COMMENTI</a:t>
                    </a:r>
                  </a:p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AUTOREVOLI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9"/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CON IMMAGINI BELLE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10"/>
              <c:layout>
                <c:manualLayout>
                  <c:x val="-0.12993513904944581"/>
                  <c:y val="-6.2823837507545175E-3"/>
                </c:manualLayout>
              </c:layout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CON PIÙ VOCI A CONFRONTO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11"/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DIVERTENTI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12"/>
              <c:tx>
                <c:rich>
                  <a:bodyPr/>
                  <a:lstStyle/>
                  <a:p>
                    <a:pPr>
                      <a:defRPr sz="8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 sz="800"/>
                      <a:t>ESPRESSIONE</a:t>
                    </a:r>
                  </a:p>
                  <a:p>
                    <a:pPr>
                      <a:defRPr sz="8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 sz="800"/>
                      <a:t>DELLA COMUNITÀ LOCALE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13"/>
              <c:layout>
                <c:manualLayout>
                  <c:x val="-0.13403835396679667"/>
                  <c:y val="1.6753023335345583E-2"/>
                </c:manualLayout>
              </c:layout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FACILI DA ARCHIVIARE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14"/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FACILI DA TROVARE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15"/>
              <c:layout>
                <c:manualLayout>
                  <c:x val="-6.8386915289181893E-2"/>
                  <c:y val="2.0941279169181988E-2"/>
                </c:manualLayout>
              </c:layout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INDIPENDENTI</a:t>
                    </a:r>
                  </a:p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DAI POTERI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16"/>
              <c:layout>
                <c:manualLayout>
                  <c:x val="-0.13540609227258021"/>
                  <c:y val="0"/>
                </c:manualLayout>
              </c:layout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NON RISTRETTE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17"/>
              <c:layout>
                <c:manualLayout>
                  <c:x val="-5.1974055619778164E-2"/>
                  <c:y val="-2.0941279169181988E-2"/>
                </c:manualLayout>
              </c:layout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NON BANALI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18"/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DOCUMENTATE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19"/>
              <c:layout>
                <c:manualLayout>
                  <c:x val="-0.13540609227258021"/>
                  <c:y val="2.0941279169181988E-2"/>
                </c:manualLayout>
              </c:layout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PRESENTATE</a:t>
                    </a:r>
                  </a:p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IN MODO SERENO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20"/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REPERIBILI IN OGNI MOMENTO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21"/>
              <c:layout>
                <c:manualLayout>
                  <c:x val="-0.24208968012370391"/>
                  <c:y val="-0.25338947794710237"/>
                </c:manualLayout>
              </c:layout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RISPETTOSE DELLA DIGNITÀ DELLE PERSONE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22"/>
              <c:layout>
                <c:manualLayout>
                  <c:x val="-0.1203609709089602"/>
                  <c:y val="-0.16962436127037384"/>
                </c:manualLayout>
              </c:layout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SELEZIONATE</a:t>
                    </a:r>
                  </a:p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PER IMPORTANZA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23"/>
              <c:layout>
                <c:manualLayout>
                  <c:x val="-3.9664410867725534E-2"/>
                  <c:y val="-3.7694302504527599E-2"/>
                </c:manualLayout>
              </c:layout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SEMPRE</a:t>
                    </a:r>
                  </a:p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AGGIORNATE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24"/>
              <c:layout>
                <c:manualLayout>
                  <c:x val="-1.2309644752052739E-2"/>
                  <c:y val="1.6753023335345583E-2"/>
                </c:manualLayout>
              </c:layout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SENZA CENSURE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25"/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SENZA ESAGERAZIONI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26"/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SERIE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27"/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UTILI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28"/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VELOCI DA TROVARE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29"/>
              <c:layout>
                <c:manualLayout>
                  <c:x val="-5.4709532231345592E-3"/>
                  <c:y val="1.4658895418427381E-2"/>
                </c:manualLayout>
              </c:layout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VERIFICATE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30"/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VIVACI</a:t>
                    </a:r>
                  </a:p>
                </c:rich>
              </c:tx>
              <c:spPr>
                <a:effectLst/>
              </c:spPr>
              <c:showVal val="1"/>
            </c:dLbl>
            <c:delete val="1"/>
          </c:dLbls>
          <c:xVal>
            <c:numRef>
              <c:f>Sinottiche!$E$221:$E$251</c:f>
              <c:numCache>
                <c:formatCode>0.0%</c:formatCode>
                <c:ptCount val="31"/>
                <c:pt idx="0">
                  <c:v>0.16700000000000001</c:v>
                </c:pt>
                <c:pt idx="1">
                  <c:v>0.33100000000000046</c:v>
                </c:pt>
                <c:pt idx="2">
                  <c:v>0.39800000000000046</c:v>
                </c:pt>
                <c:pt idx="3">
                  <c:v>0.68099999999999994</c:v>
                </c:pt>
                <c:pt idx="4">
                  <c:v>0.27900000000000008</c:v>
                </c:pt>
                <c:pt idx="5">
                  <c:v>0.30600000000000038</c:v>
                </c:pt>
                <c:pt idx="6">
                  <c:v>0.69499999999999995</c:v>
                </c:pt>
                <c:pt idx="7">
                  <c:v>0.36000000000000032</c:v>
                </c:pt>
                <c:pt idx="8">
                  <c:v>0.27100000000000002</c:v>
                </c:pt>
                <c:pt idx="9">
                  <c:v>0.53400000000000003</c:v>
                </c:pt>
                <c:pt idx="10">
                  <c:v>0.15900000000000017</c:v>
                </c:pt>
                <c:pt idx="11">
                  <c:v>0.28900000000000031</c:v>
                </c:pt>
                <c:pt idx="12">
                  <c:v>0.27400000000000002</c:v>
                </c:pt>
                <c:pt idx="13">
                  <c:v>0.13600000000000001</c:v>
                </c:pt>
                <c:pt idx="14">
                  <c:v>0.69200000000000061</c:v>
                </c:pt>
                <c:pt idx="15">
                  <c:v>0.28200000000000008</c:v>
                </c:pt>
                <c:pt idx="16">
                  <c:v>0.111</c:v>
                </c:pt>
                <c:pt idx="17">
                  <c:v>0.25</c:v>
                </c:pt>
                <c:pt idx="18">
                  <c:v>0.35800000000000032</c:v>
                </c:pt>
                <c:pt idx="19">
                  <c:v>0.13600000000000001</c:v>
                </c:pt>
                <c:pt idx="20">
                  <c:v>0.44900000000000001</c:v>
                </c:pt>
                <c:pt idx="21">
                  <c:v>0.2</c:v>
                </c:pt>
                <c:pt idx="22">
                  <c:v>0.20500000000000004</c:v>
                </c:pt>
                <c:pt idx="23">
                  <c:v>0.62200000000000066</c:v>
                </c:pt>
                <c:pt idx="24">
                  <c:v>0.38000000000000039</c:v>
                </c:pt>
                <c:pt idx="25">
                  <c:v>0.15000000000000016</c:v>
                </c:pt>
                <c:pt idx="26">
                  <c:v>0.40300000000000002</c:v>
                </c:pt>
                <c:pt idx="27">
                  <c:v>0.58399999999999996</c:v>
                </c:pt>
                <c:pt idx="28">
                  <c:v>0.71700000000000064</c:v>
                </c:pt>
                <c:pt idx="29">
                  <c:v>0.441</c:v>
                </c:pt>
                <c:pt idx="30">
                  <c:v>0.24200000000000016</c:v>
                </c:pt>
              </c:numCache>
            </c:numRef>
          </c:xVal>
          <c:yVal>
            <c:numRef>
              <c:f>Sinottiche!$F$221:$F$251</c:f>
              <c:numCache>
                <c:formatCode>0.0%</c:formatCode>
                <c:ptCount val="31"/>
                <c:pt idx="0">
                  <c:v>0.59369422912597669</c:v>
                </c:pt>
                <c:pt idx="1">
                  <c:v>0.5449137496948242</c:v>
                </c:pt>
                <c:pt idx="2">
                  <c:v>3.8667459487915036E-2</c:v>
                </c:pt>
                <c:pt idx="3">
                  <c:v>0.28078525543212879</c:v>
                </c:pt>
                <c:pt idx="4">
                  <c:v>0.28256990432739282</c:v>
                </c:pt>
                <c:pt idx="5">
                  <c:v>0.22129684448242229</c:v>
                </c:pt>
                <c:pt idx="6">
                  <c:v>0.25877454757690427</c:v>
                </c:pt>
                <c:pt idx="7">
                  <c:v>0.47590721130371128</c:v>
                </c:pt>
                <c:pt idx="8">
                  <c:v>0.45151695251464891</c:v>
                </c:pt>
                <c:pt idx="9">
                  <c:v>0.51992862701416065</c:v>
                </c:pt>
                <c:pt idx="10">
                  <c:v>0.33967876434326266</c:v>
                </c:pt>
                <c:pt idx="11">
                  <c:v>0.20939916610717796</c:v>
                </c:pt>
                <c:pt idx="12">
                  <c:v>0.12671029090881347</c:v>
                </c:pt>
                <c:pt idx="13">
                  <c:v>0.11005353927612306</c:v>
                </c:pt>
                <c:pt idx="14">
                  <c:v>6.9601426124572791E-2</c:v>
                </c:pt>
                <c:pt idx="15">
                  <c:v>5.5324211120605538E-2</c:v>
                </c:pt>
                <c:pt idx="16">
                  <c:v>0.25342058181762761</c:v>
                </c:pt>
                <c:pt idx="17">
                  <c:v>0.33194526672363317</c:v>
                </c:pt>
                <c:pt idx="18">
                  <c:v>0.44140392303466841</c:v>
                </c:pt>
                <c:pt idx="19">
                  <c:v>0.22605592727661117</c:v>
                </c:pt>
                <c:pt idx="20">
                  <c:v>3.3313503265380857E-2</c:v>
                </c:pt>
                <c:pt idx="21">
                  <c:v>0.25461034774780306</c:v>
                </c:pt>
                <c:pt idx="22">
                  <c:v>0.28138013839721737</c:v>
                </c:pt>
                <c:pt idx="23">
                  <c:v>4.8780488967895511E-2</c:v>
                </c:pt>
                <c:pt idx="24">
                  <c:v>9.9940509796142718E-2</c:v>
                </c:pt>
                <c:pt idx="25">
                  <c:v>0.15407495498657225</c:v>
                </c:pt>
                <c:pt idx="26">
                  <c:v>0.36585365295410188</c:v>
                </c:pt>
                <c:pt idx="27">
                  <c:v>0.33016063690185604</c:v>
                </c:pt>
                <c:pt idx="28">
                  <c:v>3.9262344837188719E-2</c:v>
                </c:pt>
                <c:pt idx="29">
                  <c:v>0.42236763000488325</c:v>
                </c:pt>
                <c:pt idx="30">
                  <c:v>0.18857822418212919</c:v>
                </c:pt>
              </c:numCache>
            </c:numRef>
          </c:yVal>
        </c:ser>
        <c:axId val="103054336"/>
        <c:axId val="103084800"/>
      </c:scatterChart>
      <c:valAx>
        <c:axId val="103054336"/>
        <c:scaling>
          <c:orientation val="minMax"/>
          <c:max val="1"/>
          <c:min val="0"/>
        </c:scaling>
        <c:axPos val="b"/>
        <c:numFmt formatCode="0%" sourceLinked="0"/>
        <c:majorTickMark val="cross"/>
        <c:tickLblPos val="nextTo"/>
        <c:crossAx val="103084800"/>
        <c:crosses val="autoZero"/>
        <c:crossBetween val="midCat"/>
        <c:majorUnit val="0.2"/>
      </c:valAx>
      <c:valAx>
        <c:axId val="103084800"/>
        <c:scaling>
          <c:orientation val="minMax"/>
          <c:max val="1"/>
          <c:min val="0"/>
        </c:scaling>
        <c:axPos val="l"/>
        <c:numFmt formatCode="0%" sourceLinked="0"/>
        <c:majorTickMark val="cross"/>
        <c:tickLblPos val="nextTo"/>
        <c:crossAx val="103054336"/>
        <c:crosses val="autoZero"/>
        <c:crossBetween val="midCat"/>
        <c:majorUnit val="0.2"/>
      </c:valAx>
      <c:spPr>
        <a:noFill/>
        <a:ln w="3175">
          <a:noFill/>
          <a:prstDash val="solid"/>
          <a:round/>
        </a:ln>
        <a:effectLst/>
        <a:extLst>
          <a:ext uri="{91240B29-F687-4F45-9708-019B960494DF}">
            <a14:hiddenLine xmlns="" xmlns:r="http://schemas.openxmlformats.org/officeDocument/2006/relationships" xmlns:a14="http://schemas.microsoft.com/office/drawing/2010/main" w="3175">
              <a:solidFill>
                <a:srgbClr val="000000"/>
              </a:solidFill>
              <a:prstDash val="solid"/>
              <a:round/>
            </a14:hiddenLine>
          </a:ext>
        </a:extLst>
      </c:spPr>
    </c:plotArea>
    <c:plotVisOnly val="1"/>
    <c:dispBlanksAs val="gap"/>
  </c:chart>
  <c:spPr>
    <a:noFill/>
    <a:ln>
      <a:noFill/>
    </a:ln>
  </c:spPr>
  <c:externalData r:id="rId1"/>
  <c:userShapes r:id="rId2"/>
</c:chartSpace>
</file>

<file path=ppt/charts/chart7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lrMapOvr bg1="lt1" tx1="dk1" bg2="lt2" tx2="dk2" accent1="accent1" accent2="accent2" accent3="accent3" accent4="accent4" accent5="accent5" accent6="accent6" hlink="hlink" folHlink="folHlink"/>
  <c:chart>
    <c:view3D>
      <c:rotX val="10"/>
      <c:hPercent val="80"/>
      <c:rotY val="0"/>
      <c:depthPercent val="100"/>
      <c:perspective val="30"/>
    </c:view3D>
    <c:sideWall>
      <c:spPr>
        <a:noFill/>
      </c:spPr>
    </c:sideWall>
    <c:backWall>
      <c:spPr>
        <a:noFill/>
      </c:spPr>
    </c:backWall>
    <c:plotArea>
      <c:layout/>
      <c:bar3DChart>
        <c:barDir val="bar"/>
        <c:grouping val="clustered"/>
        <c:ser>
          <c:idx val="0"/>
          <c:order val="0"/>
          <c:spPr>
            <a:solidFill>
              <a:srgbClr val="92D050"/>
            </a:solidFill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dLbls>
            <c:dLbl>
              <c:idx val="0"/>
              <c:layout>
                <c:manualLayout>
                  <c:x val="0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1.0007728046292166E-16"/>
                  <c:y val="0"/>
                </c:manualLayout>
              </c:layout>
              <c:showVal val="1"/>
            </c:dLbl>
            <c:spPr>
              <a:noFill/>
            </c:spPr>
            <c:txPr>
              <a:bodyPr/>
              <a:lstStyle/>
              <a:p>
                <a:pPr>
                  <a:defRPr sz="1200" b="1" i="0"/>
                </a:pPr>
                <a:endParaRPr lang="it-IT"/>
              </a:p>
            </c:txPr>
            <c:showVal val="1"/>
          </c:dLbls>
          <c:cat>
            <c:strRef>
              <c:f>results!$F$1097:$F$1104</c:f>
              <c:strCache>
                <c:ptCount val="8"/>
                <c:pt idx="0">
                  <c:v>con immagini belle, efficaci</c:v>
                </c:pt>
                <c:pt idx="1">
                  <c:v>vivaci, aggressive</c:v>
                </c:pt>
                <c:pt idx="2">
                  <c:v>chiare, comprensibili</c:v>
                </c:pt>
                <c:pt idx="3">
                  <c:v>sempre aggiornate</c:v>
                </c:pt>
                <c:pt idx="4">
                  <c:v>vere, verificate</c:v>
                </c:pt>
                <c:pt idx="5">
                  <c:v>con più voci e tesi a confronto</c:v>
                </c:pt>
                <c:pt idx="6">
                  <c:v>selezionate per la loro importanza</c:v>
                </c:pt>
                <c:pt idx="7">
                  <c:v>divertenti, simpatiche</c:v>
                </c:pt>
              </c:strCache>
            </c:strRef>
          </c:cat>
          <c:val>
            <c:numRef>
              <c:f>results!$G$1097:$G$1104</c:f>
              <c:numCache>
                <c:formatCode>0.0%</c:formatCode>
                <c:ptCount val="8"/>
                <c:pt idx="0">
                  <c:v>0.44700000000000001</c:v>
                </c:pt>
                <c:pt idx="1">
                  <c:v>0.35400000000000031</c:v>
                </c:pt>
                <c:pt idx="2">
                  <c:v>0.33000000000000046</c:v>
                </c:pt>
                <c:pt idx="3">
                  <c:v>0.30700000000000033</c:v>
                </c:pt>
                <c:pt idx="4">
                  <c:v>0.28600000000000031</c:v>
                </c:pt>
                <c:pt idx="5">
                  <c:v>0.26900000000000002</c:v>
                </c:pt>
                <c:pt idx="6">
                  <c:v>0.26400000000000001</c:v>
                </c:pt>
                <c:pt idx="7">
                  <c:v>0.26100000000000001</c:v>
                </c:pt>
              </c:numCache>
            </c:numRef>
          </c:val>
        </c:ser>
        <c:dLbls>
          <c:showVal val="1"/>
        </c:dLbls>
        <c:gapWidth val="80"/>
        <c:gapDepth val="0"/>
        <c:shape val="box"/>
        <c:axId val="102958592"/>
        <c:axId val="102960128"/>
        <c:axId val="0"/>
      </c:bar3DChart>
      <c:catAx>
        <c:axId val="102958592"/>
        <c:scaling>
          <c:orientation val="maxMin"/>
        </c:scaling>
        <c:axPos val="l"/>
        <c:tickLblPos val="nextTo"/>
        <c:txPr>
          <a:bodyPr/>
          <a:lstStyle/>
          <a:p>
            <a:pPr>
              <a:defRPr sz="1200" b="1"/>
            </a:pPr>
            <a:endParaRPr lang="it-IT"/>
          </a:p>
        </c:txPr>
        <c:crossAx val="102960128"/>
        <c:crosses val="autoZero"/>
        <c:auto val="1"/>
        <c:lblAlgn val="ctr"/>
        <c:lblOffset val="100"/>
        <c:tickLblSkip val="1"/>
        <c:tickMarkSkip val="1"/>
      </c:catAx>
      <c:valAx>
        <c:axId val="102960128"/>
        <c:scaling>
          <c:orientation val="minMax"/>
          <c:max val="1"/>
          <c:min val="0"/>
        </c:scaling>
        <c:axPos val="t"/>
        <c:majorGridlines/>
        <c:numFmt formatCode="0%" sourceLinked="0"/>
        <c:tickLblPos val="nextTo"/>
        <c:crossAx val="102958592"/>
        <c:crosses val="autoZero"/>
        <c:crossBetween val="between"/>
        <c:majorUnit val="0.2"/>
      </c:valAx>
    </c:plotArea>
    <c:plotVisOnly val="1"/>
    <c:dispBlanksAs val="gap"/>
  </c:chart>
  <c:spPr>
    <a:noFill/>
    <a:ln>
      <a:noFill/>
    </a:ln>
  </c:spPr>
  <c:txPr>
    <a:bodyPr/>
    <a:lstStyle/>
    <a:p>
      <a:pPr>
        <a:defRPr>
          <a:latin typeface="Bookman Old Style" pitchFamily="18" charset="0"/>
        </a:defRPr>
      </a:pPr>
      <a:endParaRPr lang="it-IT"/>
    </a:p>
  </c:txPr>
  <c:externalData r:id="rId2"/>
</c:chartSpace>
</file>

<file path=ppt/charts/chart7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34"/>
  <c:clrMapOvr bg1="lt1" tx1="dk1" bg2="lt2" tx2="dk2" accent1="accent1" accent2="accent2" accent3="accent3" accent4="accent4" accent5="accent5" accent6="accent6" hlink="hlink" folHlink="folHlink"/>
  <c:chart>
    <c:view3D>
      <c:rotX val="10"/>
      <c:hPercent val="80"/>
      <c:rotY val="0"/>
      <c:depthPercent val="100"/>
      <c:perspective val="30"/>
    </c:view3D>
    <c:sideWall>
      <c:spPr>
        <a:noFill/>
      </c:spPr>
    </c:sideWall>
    <c:backWall>
      <c:spPr>
        <a:noFill/>
      </c:spPr>
    </c:backWall>
    <c:plotArea>
      <c:layout/>
      <c:bar3DChart>
        <c:barDir val="bar"/>
        <c:grouping val="clustered"/>
        <c:ser>
          <c:idx val="0"/>
          <c:order val="0"/>
          <c:spPr>
            <a:solidFill>
              <a:srgbClr val="92D050"/>
            </a:solidFill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dLbls>
            <c:dLbl>
              <c:idx val="0"/>
              <c:layout>
                <c:manualLayout>
                  <c:x val="0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1.0007728046292166E-16"/>
                  <c:y val="0"/>
                </c:manualLayout>
              </c:layout>
              <c:showVal val="1"/>
            </c:dLbl>
            <c:spPr>
              <a:noFill/>
            </c:spPr>
            <c:txPr>
              <a:bodyPr/>
              <a:lstStyle/>
              <a:p>
                <a:pPr>
                  <a:defRPr sz="1200" b="1" i="0"/>
                </a:pPr>
                <a:endParaRPr lang="it-IT"/>
              </a:p>
            </c:txPr>
            <c:showVal val="1"/>
          </c:dLbls>
          <c:cat>
            <c:strRef>
              <c:f>results!$F$1105:$F$1112</c:f>
              <c:strCache>
                <c:ptCount val="8"/>
                <c:pt idx="0">
                  <c:v>competenti, professionali</c:v>
                </c:pt>
                <c:pt idx="1">
                  <c:v>espressione della propria comunità locale</c:v>
                </c:pt>
                <c:pt idx="2">
                  <c:v>con commenti autorevoli, qualificati</c:v>
                </c:pt>
                <c:pt idx="3">
                  <c:v>brevi, sintetiche</c:v>
                </c:pt>
                <c:pt idx="4">
                  <c:v>utili, concrete</c:v>
                </c:pt>
                <c:pt idx="5">
                  <c:v>non ristrette, non provinciali</c:v>
                </c:pt>
                <c:pt idx="6">
                  <c:v>serie, affidabili</c:v>
                </c:pt>
                <c:pt idx="7">
                  <c:v>rispettose della dignità delle persone</c:v>
                </c:pt>
              </c:strCache>
            </c:strRef>
          </c:cat>
          <c:val>
            <c:numRef>
              <c:f>results!$G$1105:$G$1112</c:f>
              <c:numCache>
                <c:formatCode>0.0%</c:formatCode>
                <c:ptCount val="8"/>
                <c:pt idx="0">
                  <c:v>0.252</c:v>
                </c:pt>
                <c:pt idx="1">
                  <c:v>0.22700000000000001</c:v>
                </c:pt>
                <c:pt idx="2">
                  <c:v>0.22</c:v>
                </c:pt>
                <c:pt idx="3">
                  <c:v>0.21800000000000017</c:v>
                </c:pt>
                <c:pt idx="4">
                  <c:v>0.21500000000000016</c:v>
                </c:pt>
                <c:pt idx="5">
                  <c:v>0.193</c:v>
                </c:pt>
                <c:pt idx="6">
                  <c:v>0.17600000000000018</c:v>
                </c:pt>
                <c:pt idx="7">
                  <c:v>0.17400000000000004</c:v>
                </c:pt>
              </c:numCache>
            </c:numRef>
          </c:val>
        </c:ser>
        <c:dLbls>
          <c:showVal val="1"/>
        </c:dLbls>
        <c:gapWidth val="80"/>
        <c:gapDepth val="0"/>
        <c:shape val="box"/>
        <c:axId val="103186432"/>
        <c:axId val="103187968"/>
        <c:axId val="0"/>
      </c:bar3DChart>
      <c:catAx>
        <c:axId val="103186432"/>
        <c:scaling>
          <c:orientation val="maxMin"/>
        </c:scaling>
        <c:axPos val="l"/>
        <c:tickLblPos val="nextTo"/>
        <c:txPr>
          <a:bodyPr/>
          <a:lstStyle/>
          <a:p>
            <a:pPr>
              <a:defRPr sz="1200" b="1"/>
            </a:pPr>
            <a:endParaRPr lang="it-IT"/>
          </a:p>
        </c:txPr>
        <c:crossAx val="103187968"/>
        <c:crosses val="autoZero"/>
        <c:auto val="1"/>
        <c:lblAlgn val="ctr"/>
        <c:lblOffset val="100"/>
        <c:tickLblSkip val="1"/>
        <c:tickMarkSkip val="1"/>
      </c:catAx>
      <c:valAx>
        <c:axId val="103187968"/>
        <c:scaling>
          <c:orientation val="minMax"/>
          <c:max val="1"/>
          <c:min val="0"/>
        </c:scaling>
        <c:axPos val="t"/>
        <c:majorGridlines/>
        <c:numFmt formatCode="0%" sourceLinked="0"/>
        <c:tickLblPos val="nextTo"/>
        <c:crossAx val="103186432"/>
        <c:crosses val="autoZero"/>
        <c:crossBetween val="between"/>
        <c:majorUnit val="0.2"/>
      </c:valAx>
    </c:plotArea>
    <c:plotVisOnly val="1"/>
    <c:dispBlanksAs val="gap"/>
  </c:chart>
  <c:spPr>
    <a:noFill/>
    <a:ln>
      <a:noFill/>
    </a:ln>
  </c:spPr>
  <c:txPr>
    <a:bodyPr/>
    <a:lstStyle/>
    <a:p>
      <a:pPr>
        <a:defRPr>
          <a:latin typeface="Bookman Old Style" pitchFamily="18" charset="0"/>
        </a:defRPr>
      </a:pPr>
      <a:endParaRPr lang="it-IT"/>
    </a:p>
  </c:txPr>
  <c:externalData r:id="rId2"/>
</c:chartSpace>
</file>

<file path=ppt/charts/chart7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34"/>
  <c:clrMapOvr bg1="lt1" tx1="dk1" bg2="lt2" tx2="dk2" accent1="accent1" accent2="accent2" accent3="accent3" accent4="accent4" accent5="accent5" accent6="accent6" hlink="hlink" folHlink="folHlink"/>
  <c:chart>
    <c:view3D>
      <c:rotX val="10"/>
      <c:hPercent val="80"/>
      <c:rotY val="0"/>
      <c:depthPercent val="100"/>
      <c:perspective val="30"/>
    </c:view3D>
    <c:sideWall>
      <c:spPr>
        <a:noFill/>
      </c:spPr>
    </c:sideWall>
    <c:backWall>
      <c:spPr>
        <a:noFill/>
      </c:spPr>
    </c:backWall>
    <c:plotArea>
      <c:layout/>
      <c:bar3DChart>
        <c:barDir val="bar"/>
        <c:grouping val="clustered"/>
        <c:ser>
          <c:idx val="0"/>
          <c:order val="0"/>
          <c:spPr>
            <a:solidFill>
              <a:srgbClr val="92D050"/>
            </a:solidFill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dLbls>
            <c:dLbl>
              <c:idx val="0"/>
              <c:layout>
                <c:manualLayout>
                  <c:x val="0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1.0007728046292166E-16"/>
                  <c:y val="0"/>
                </c:manualLayout>
              </c:layout>
              <c:showVal val="1"/>
            </c:dLbl>
            <c:spPr>
              <a:noFill/>
            </c:spPr>
            <c:txPr>
              <a:bodyPr/>
              <a:lstStyle/>
              <a:p>
                <a:pPr>
                  <a:defRPr sz="1200" b="1" i="0"/>
                </a:pPr>
                <a:endParaRPr lang="it-IT"/>
              </a:p>
            </c:txPr>
            <c:showVal val="1"/>
          </c:dLbls>
          <c:cat>
            <c:strRef>
              <c:f>results!$F$1113:$F$1120</c:f>
              <c:strCache>
                <c:ptCount val="8"/>
                <c:pt idx="0">
                  <c:v>facili da trovare</c:v>
                </c:pt>
                <c:pt idx="1">
                  <c:v>precise, documentate</c:v>
                </c:pt>
                <c:pt idx="2">
                  <c:v>coerenti con i propri valori</c:v>
                </c:pt>
                <c:pt idx="3">
                  <c:v>coerenti con le proprie convinzioni</c:v>
                </c:pt>
                <c:pt idx="4">
                  <c:v>ampie, approfondite</c:v>
                </c:pt>
                <c:pt idx="5">
                  <c:v>originali, non banali</c:v>
                </c:pt>
                <c:pt idx="6">
                  <c:v>presentate in modo sereno, pacato</c:v>
                </c:pt>
                <c:pt idx="7">
                  <c:v>senza esagerazioni</c:v>
                </c:pt>
              </c:strCache>
            </c:strRef>
          </c:cat>
          <c:val>
            <c:numRef>
              <c:f>results!$G$1113:$G$1120</c:f>
              <c:numCache>
                <c:formatCode>0.0%</c:formatCode>
                <c:ptCount val="8"/>
                <c:pt idx="0">
                  <c:v>0.17100000000000001</c:v>
                </c:pt>
                <c:pt idx="1">
                  <c:v>0.14700000000000016</c:v>
                </c:pt>
                <c:pt idx="2">
                  <c:v>0.13900000000000001</c:v>
                </c:pt>
                <c:pt idx="3">
                  <c:v>0.13300000000000001</c:v>
                </c:pt>
                <c:pt idx="4">
                  <c:v>0.12000000000000002</c:v>
                </c:pt>
                <c:pt idx="5">
                  <c:v>0.111</c:v>
                </c:pt>
                <c:pt idx="6">
                  <c:v>0.111</c:v>
                </c:pt>
                <c:pt idx="7">
                  <c:v>9.1000000000000025E-2</c:v>
                </c:pt>
              </c:numCache>
            </c:numRef>
          </c:val>
        </c:ser>
        <c:dLbls>
          <c:showVal val="1"/>
        </c:dLbls>
        <c:gapWidth val="80"/>
        <c:gapDepth val="0"/>
        <c:shape val="box"/>
        <c:axId val="103262080"/>
        <c:axId val="103263616"/>
        <c:axId val="0"/>
      </c:bar3DChart>
      <c:catAx>
        <c:axId val="103262080"/>
        <c:scaling>
          <c:orientation val="maxMin"/>
        </c:scaling>
        <c:axPos val="l"/>
        <c:tickLblPos val="nextTo"/>
        <c:txPr>
          <a:bodyPr/>
          <a:lstStyle/>
          <a:p>
            <a:pPr>
              <a:defRPr sz="1200" b="1"/>
            </a:pPr>
            <a:endParaRPr lang="it-IT"/>
          </a:p>
        </c:txPr>
        <c:crossAx val="103263616"/>
        <c:crosses val="autoZero"/>
        <c:auto val="1"/>
        <c:lblAlgn val="ctr"/>
        <c:lblOffset val="100"/>
        <c:tickLblSkip val="1"/>
        <c:tickMarkSkip val="1"/>
      </c:catAx>
      <c:valAx>
        <c:axId val="103263616"/>
        <c:scaling>
          <c:orientation val="minMax"/>
          <c:max val="1"/>
          <c:min val="0"/>
        </c:scaling>
        <c:axPos val="t"/>
        <c:majorGridlines/>
        <c:numFmt formatCode="0%" sourceLinked="0"/>
        <c:tickLblPos val="nextTo"/>
        <c:crossAx val="103262080"/>
        <c:crosses val="autoZero"/>
        <c:crossBetween val="between"/>
        <c:majorUnit val="0.2"/>
      </c:valAx>
    </c:plotArea>
    <c:plotVisOnly val="1"/>
    <c:dispBlanksAs val="gap"/>
  </c:chart>
  <c:spPr>
    <a:noFill/>
    <a:ln>
      <a:noFill/>
    </a:ln>
  </c:spPr>
  <c:txPr>
    <a:bodyPr/>
    <a:lstStyle/>
    <a:p>
      <a:pPr>
        <a:defRPr>
          <a:latin typeface="Bookman Old Style" pitchFamily="18" charset="0"/>
        </a:defRPr>
      </a:pPr>
      <a:endParaRPr lang="it-IT"/>
    </a:p>
  </c:txPr>
  <c:externalData r:id="rId2"/>
</c:chartSpace>
</file>

<file path=ppt/charts/chart7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34"/>
  <c:clrMapOvr bg1="lt1" tx1="dk1" bg2="lt2" tx2="dk2" accent1="accent1" accent2="accent2" accent3="accent3" accent4="accent4" accent5="accent5" accent6="accent6" hlink="hlink" folHlink="folHlink"/>
  <c:chart>
    <c:view3D>
      <c:rotX val="10"/>
      <c:hPercent val="80"/>
      <c:rotY val="0"/>
      <c:depthPercent val="100"/>
      <c:perspective val="30"/>
    </c:view3D>
    <c:sideWall>
      <c:spPr>
        <a:noFill/>
      </c:spPr>
    </c:sideWall>
    <c:backWall>
      <c:spPr>
        <a:noFill/>
      </c:spPr>
    </c:backWall>
    <c:plotArea>
      <c:layout/>
      <c:bar3DChart>
        <c:barDir val="bar"/>
        <c:grouping val="clustered"/>
        <c:ser>
          <c:idx val="0"/>
          <c:order val="0"/>
          <c:spPr>
            <a:solidFill>
              <a:srgbClr val="92D050"/>
            </a:solidFill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dLbls>
            <c:dLbl>
              <c:idx val="0"/>
              <c:layout>
                <c:manualLayout>
                  <c:x val="0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1.0007728046292166E-16"/>
                  <c:y val="0"/>
                </c:manualLayout>
              </c:layout>
              <c:showVal val="1"/>
            </c:dLbl>
            <c:spPr>
              <a:noFill/>
            </c:spPr>
            <c:txPr>
              <a:bodyPr/>
              <a:lstStyle/>
              <a:p>
                <a:pPr>
                  <a:defRPr sz="1200" b="1" i="0"/>
                </a:pPr>
                <a:endParaRPr lang="it-IT"/>
              </a:p>
            </c:txPr>
            <c:showVal val="1"/>
          </c:dLbls>
          <c:cat>
            <c:strRef>
              <c:f>results!$F$1121:$F$1127</c:f>
              <c:strCache>
                <c:ptCount val="7"/>
                <c:pt idx="0">
                  <c:v>veloci da trovare</c:v>
                </c:pt>
                <c:pt idx="1">
                  <c:v>comode da leggere</c:v>
                </c:pt>
                <c:pt idx="2">
                  <c:v>ben scritte</c:v>
                </c:pt>
                <c:pt idx="3">
                  <c:v>senza censure o manipolazioni</c:v>
                </c:pt>
                <c:pt idx="4">
                  <c:v>reperibili in ogni momento</c:v>
                </c:pt>
                <c:pt idx="5">
                  <c:v>indipendenti da qualunque potere
(politico, economico, ecc.)</c:v>
                </c:pt>
                <c:pt idx="6">
                  <c:v>facili da archiviare</c:v>
                </c:pt>
              </c:strCache>
            </c:strRef>
          </c:cat>
          <c:val>
            <c:numRef>
              <c:f>results!$G$1121:$G$1127</c:f>
              <c:numCache>
                <c:formatCode>0.0%</c:formatCode>
                <c:ptCount val="7"/>
                <c:pt idx="0">
                  <c:v>7.9000000000000084E-2</c:v>
                </c:pt>
                <c:pt idx="1">
                  <c:v>6.7000000000000004E-2</c:v>
                </c:pt>
                <c:pt idx="2">
                  <c:v>6.7000000000000004E-2</c:v>
                </c:pt>
                <c:pt idx="3">
                  <c:v>6.3E-2</c:v>
                </c:pt>
                <c:pt idx="4">
                  <c:v>5.4000000000000034E-2</c:v>
                </c:pt>
                <c:pt idx="5">
                  <c:v>2.8000000000000001E-2</c:v>
                </c:pt>
                <c:pt idx="6">
                  <c:v>2.0000000000000011E-2</c:v>
                </c:pt>
              </c:numCache>
            </c:numRef>
          </c:val>
        </c:ser>
        <c:dLbls>
          <c:showVal val="1"/>
        </c:dLbls>
        <c:gapWidth val="80"/>
        <c:gapDepth val="0"/>
        <c:shape val="box"/>
        <c:axId val="103378304"/>
        <c:axId val="103384192"/>
        <c:axId val="0"/>
      </c:bar3DChart>
      <c:catAx>
        <c:axId val="103378304"/>
        <c:scaling>
          <c:orientation val="maxMin"/>
        </c:scaling>
        <c:axPos val="l"/>
        <c:tickLblPos val="nextTo"/>
        <c:txPr>
          <a:bodyPr/>
          <a:lstStyle/>
          <a:p>
            <a:pPr>
              <a:defRPr sz="1200" b="1"/>
            </a:pPr>
            <a:endParaRPr lang="it-IT"/>
          </a:p>
        </c:txPr>
        <c:crossAx val="103384192"/>
        <c:crosses val="autoZero"/>
        <c:auto val="1"/>
        <c:lblAlgn val="ctr"/>
        <c:lblOffset val="100"/>
        <c:tickLblSkip val="1"/>
        <c:tickMarkSkip val="1"/>
      </c:catAx>
      <c:valAx>
        <c:axId val="103384192"/>
        <c:scaling>
          <c:orientation val="minMax"/>
          <c:max val="1"/>
          <c:min val="0"/>
        </c:scaling>
        <c:axPos val="t"/>
        <c:majorGridlines/>
        <c:numFmt formatCode="0%" sourceLinked="0"/>
        <c:tickLblPos val="nextTo"/>
        <c:crossAx val="103378304"/>
        <c:crosses val="autoZero"/>
        <c:crossBetween val="between"/>
        <c:majorUnit val="0.2"/>
      </c:valAx>
    </c:plotArea>
    <c:plotVisOnly val="1"/>
    <c:dispBlanksAs val="gap"/>
  </c:chart>
  <c:spPr>
    <a:noFill/>
    <a:ln>
      <a:noFill/>
    </a:ln>
  </c:spPr>
  <c:txPr>
    <a:bodyPr/>
    <a:lstStyle/>
    <a:p>
      <a:pPr>
        <a:defRPr>
          <a:latin typeface="Bookman Old Style" pitchFamily="18" charset="0"/>
        </a:defRPr>
      </a:pPr>
      <a:endParaRPr lang="it-IT"/>
    </a:p>
  </c:txPr>
  <c:externalData r:id="rId2"/>
</c:chartSpace>
</file>

<file path=ppt/charts/chart7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plotArea>
      <c:layout/>
      <c:scatterChart>
        <c:scatterStyle val="lineMarker"/>
        <c:ser>
          <c:idx val="0"/>
          <c:order val="0"/>
          <c:spPr>
            <a:ln w="25400">
              <a:noFill/>
            </a:ln>
            <a:effectLst/>
          </c:spPr>
          <c:marker>
            <c:symbol val="circle"/>
            <c:size val="5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3.419345764459094E-2"/>
                  <c:y val="-1.6753023335345583E-2"/>
                </c:manualLayout>
              </c:layout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APPROFONDITE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1"/>
              <c:layout>
                <c:manualLayout>
                  <c:x val="-0.11215454107425823"/>
                  <c:y val="4.1882558338363915E-3"/>
                </c:manualLayout>
              </c:layout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BEN SCRITTE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2"/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BREVI, SINTETICHE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3"/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COMPRENSIBILI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4"/>
              <c:layout>
                <c:manualLayout>
                  <c:x val="-0.12719966243787831"/>
                  <c:y val="-1.8847151252263793E-2"/>
                </c:manualLayout>
              </c:layout>
              <c:tx>
                <c:rich>
                  <a:bodyPr/>
                  <a:lstStyle/>
                  <a:p>
                    <a:pPr>
                      <a:defRPr sz="8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 sz="800"/>
                      <a:t>COERENTI CON I PROPRI VALORI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5"/>
              <c:layout>
                <c:manualLayout>
                  <c:x val="9.7109419710638314E-2"/>
                  <c:y val="2.5129535003018347E-2"/>
                </c:manualLayout>
              </c:layout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COERENTI CON LE CONVINZIONI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6"/>
              <c:layout>
                <c:manualLayout>
                  <c:x val="-1.0941906446269113E-2"/>
                  <c:y val="1.8847151252263793E-2"/>
                </c:manualLayout>
              </c:layout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COMODE DA LEGGERE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7"/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PROFESSIONALI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8"/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COMMENTI</a:t>
                    </a:r>
                  </a:p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AUTOREVOLI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9"/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CON IMMAGINI BELLE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10"/>
              <c:layout>
                <c:manualLayout>
                  <c:x val="-0.13267061566101263"/>
                  <c:y val="-6.2823837507545938E-3"/>
                </c:manualLayout>
              </c:layout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CON PIÙ VOCI A CONFRONTO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11"/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DIVERTENTI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12"/>
              <c:layout>
                <c:manualLayout>
                  <c:x val="-0.17233502652873833"/>
                  <c:y val="-4.1882558338364679E-3"/>
                </c:manualLayout>
              </c:layout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ESPRESSIONE DELLA COMUNITÀ LOCALE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13"/>
              <c:layout>
                <c:manualLayout>
                  <c:x val="-0.11352227938004204"/>
                  <c:y val="1.4658895418427381E-2"/>
                </c:manualLayout>
              </c:layout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FACILI DA ARCHIVIARE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14"/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FACILI DA TROVARE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15"/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INDIPENDENTI DAI POTERI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16"/>
              <c:layout>
                <c:manualLayout>
                  <c:x val="-0.12856740074366194"/>
                  <c:y val="-1.2564767501509174E-2"/>
                </c:manualLayout>
              </c:layout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NON RISTRETTE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17"/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NON BANALI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18"/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DOCUMENTATE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19"/>
              <c:layout>
                <c:manualLayout>
                  <c:x val="-0.1819091946692242"/>
                  <c:y val="-2.0941279169181984E-3"/>
                </c:manualLayout>
              </c:layout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PRESENTATE IN MODO SERENO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20"/>
              <c:layout>
                <c:manualLayout>
                  <c:x val="0"/>
                  <c:y val="6.2823837507545938E-3"/>
                </c:manualLayout>
              </c:layout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REPERIBILI IN OGNI MOMENTO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21"/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RISPETTOSE DELLA DIGNITÀ DELLE PERSONE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22"/>
              <c:layout>
                <c:manualLayout>
                  <c:x val="-4.5135364090860025E-2"/>
                  <c:y val="-3.1411918753772999E-2"/>
                </c:manualLayout>
              </c:layout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SELEZIONATE</a:t>
                    </a:r>
                  </a:p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PER IMPORTANZA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23"/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SEMPRE AGGIORNATE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24"/>
              <c:layout>
                <c:manualLayout>
                  <c:x val="-1.2309644752052739E-2"/>
                  <c:y val="-2.3035407086100201E-2"/>
                </c:manualLayout>
              </c:layout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SENZA CENSURE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25"/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SENZA ESAGERAZIONI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26"/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SERIE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27"/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UTILI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28"/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VELOCI DA TROVARE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29"/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VERIFICATE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30"/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VIVACI</a:t>
                    </a:r>
                  </a:p>
                </c:rich>
              </c:tx>
              <c:spPr>
                <a:effectLst/>
              </c:spPr>
              <c:showVal val="1"/>
            </c:dLbl>
            <c:delete val="1"/>
          </c:dLbls>
          <c:xVal>
            <c:numRef>
              <c:f>Sinottiche!$H$221:$H$251</c:f>
              <c:numCache>
                <c:formatCode>0.0%</c:formatCode>
                <c:ptCount val="31"/>
                <c:pt idx="0">
                  <c:v>0.16700000000000001</c:v>
                </c:pt>
                <c:pt idx="1">
                  <c:v>0.33100000000000046</c:v>
                </c:pt>
                <c:pt idx="2">
                  <c:v>0.39800000000000046</c:v>
                </c:pt>
                <c:pt idx="3">
                  <c:v>0.68099999999999994</c:v>
                </c:pt>
                <c:pt idx="4">
                  <c:v>0.27900000000000008</c:v>
                </c:pt>
                <c:pt idx="5">
                  <c:v>0.30600000000000038</c:v>
                </c:pt>
                <c:pt idx="6">
                  <c:v>0.69499999999999995</c:v>
                </c:pt>
                <c:pt idx="7">
                  <c:v>0.36000000000000032</c:v>
                </c:pt>
                <c:pt idx="8">
                  <c:v>0.27100000000000002</c:v>
                </c:pt>
                <c:pt idx="9">
                  <c:v>0.53400000000000003</c:v>
                </c:pt>
                <c:pt idx="10">
                  <c:v>0.15900000000000017</c:v>
                </c:pt>
                <c:pt idx="11">
                  <c:v>0.28900000000000031</c:v>
                </c:pt>
                <c:pt idx="12">
                  <c:v>0.27400000000000002</c:v>
                </c:pt>
                <c:pt idx="13">
                  <c:v>0.13600000000000001</c:v>
                </c:pt>
                <c:pt idx="14">
                  <c:v>0.69200000000000061</c:v>
                </c:pt>
                <c:pt idx="15">
                  <c:v>0.28200000000000008</c:v>
                </c:pt>
                <c:pt idx="16">
                  <c:v>0.111</c:v>
                </c:pt>
                <c:pt idx="17">
                  <c:v>0.25</c:v>
                </c:pt>
                <c:pt idx="18">
                  <c:v>0.35800000000000032</c:v>
                </c:pt>
                <c:pt idx="19">
                  <c:v>0.13600000000000001</c:v>
                </c:pt>
                <c:pt idx="20">
                  <c:v>0.44900000000000001</c:v>
                </c:pt>
                <c:pt idx="21">
                  <c:v>0.2</c:v>
                </c:pt>
                <c:pt idx="22">
                  <c:v>0.20500000000000004</c:v>
                </c:pt>
                <c:pt idx="23">
                  <c:v>0.62200000000000066</c:v>
                </c:pt>
                <c:pt idx="24">
                  <c:v>0.38000000000000039</c:v>
                </c:pt>
                <c:pt idx="25">
                  <c:v>0.15000000000000016</c:v>
                </c:pt>
                <c:pt idx="26">
                  <c:v>0.40300000000000002</c:v>
                </c:pt>
                <c:pt idx="27">
                  <c:v>0.58399999999999996</c:v>
                </c:pt>
                <c:pt idx="28">
                  <c:v>0.71700000000000064</c:v>
                </c:pt>
                <c:pt idx="29">
                  <c:v>0.441</c:v>
                </c:pt>
                <c:pt idx="30">
                  <c:v>0.24200000000000016</c:v>
                </c:pt>
              </c:numCache>
            </c:numRef>
          </c:xVal>
          <c:yVal>
            <c:numRef>
              <c:f>Sinottiche!$I$221:$I$251</c:f>
              <c:numCache>
                <c:formatCode>0.0%</c:formatCode>
                <c:ptCount val="31"/>
                <c:pt idx="0">
                  <c:v>0.11957168579101569</c:v>
                </c:pt>
                <c:pt idx="1">
                  <c:v>6.6627006530761715E-2</c:v>
                </c:pt>
                <c:pt idx="2">
                  <c:v>0.21832242965698243</c:v>
                </c:pt>
                <c:pt idx="3">
                  <c:v>0.32956573486328156</c:v>
                </c:pt>
                <c:pt idx="4">
                  <c:v>0.13860796928405744</c:v>
                </c:pt>
                <c:pt idx="5">
                  <c:v>0.13325401306152343</c:v>
                </c:pt>
                <c:pt idx="6">
                  <c:v>6.6627006530761715E-2</c:v>
                </c:pt>
                <c:pt idx="7">
                  <c:v>0.25163593292236325</c:v>
                </c:pt>
                <c:pt idx="8">
                  <c:v>0.22010707855224609</c:v>
                </c:pt>
                <c:pt idx="9">
                  <c:v>0.44735275268554686</c:v>
                </c:pt>
                <c:pt idx="10">
                  <c:v>0.26888755798339842</c:v>
                </c:pt>
                <c:pt idx="11">
                  <c:v>0.26115407943725588</c:v>
                </c:pt>
                <c:pt idx="12">
                  <c:v>0.22724569320678711</c:v>
                </c:pt>
                <c:pt idx="13">
                  <c:v>2.0226056575775152E-2</c:v>
                </c:pt>
                <c:pt idx="14">
                  <c:v>0.17073171615600591</c:v>
                </c:pt>
                <c:pt idx="15">
                  <c:v>2.7959547042846682E-2</c:v>
                </c:pt>
                <c:pt idx="16">
                  <c:v>0.1933373069763184</c:v>
                </c:pt>
                <c:pt idx="17">
                  <c:v>0.11124330520629891</c:v>
                </c:pt>
                <c:pt idx="18">
                  <c:v>0.14693634986877463</c:v>
                </c:pt>
                <c:pt idx="19">
                  <c:v>0.11064842224121108</c:v>
                </c:pt>
                <c:pt idx="20">
                  <c:v>5.4134445190429703E-2</c:v>
                </c:pt>
                <c:pt idx="21">
                  <c:v>0.17430101394653319</c:v>
                </c:pt>
                <c:pt idx="22">
                  <c:v>0.26353361129760777</c:v>
                </c:pt>
                <c:pt idx="23">
                  <c:v>0.30696014404296912</c:v>
                </c:pt>
                <c:pt idx="24">
                  <c:v>6.3057703971862791E-2</c:v>
                </c:pt>
                <c:pt idx="25">
                  <c:v>9.1017255783081064E-2</c:v>
                </c:pt>
                <c:pt idx="26">
                  <c:v>0.17608566284179691</c:v>
                </c:pt>
                <c:pt idx="27">
                  <c:v>0.21475313186645545</c:v>
                </c:pt>
                <c:pt idx="28">
                  <c:v>7.9119572639465327E-2</c:v>
                </c:pt>
                <c:pt idx="29">
                  <c:v>0.28554431915283246</c:v>
                </c:pt>
                <c:pt idx="30">
                  <c:v>0.35395599365234437</c:v>
                </c:pt>
              </c:numCache>
            </c:numRef>
          </c:yVal>
        </c:ser>
        <c:axId val="103731200"/>
        <c:axId val="103732736"/>
      </c:scatterChart>
      <c:valAx>
        <c:axId val="103731200"/>
        <c:scaling>
          <c:orientation val="minMax"/>
          <c:max val="1"/>
          <c:min val="0"/>
        </c:scaling>
        <c:axPos val="b"/>
        <c:numFmt formatCode="0%" sourceLinked="0"/>
        <c:majorTickMark val="cross"/>
        <c:tickLblPos val="nextTo"/>
        <c:crossAx val="103732736"/>
        <c:crosses val="autoZero"/>
        <c:crossBetween val="midCat"/>
        <c:majorUnit val="0.2"/>
      </c:valAx>
      <c:valAx>
        <c:axId val="103732736"/>
        <c:scaling>
          <c:orientation val="minMax"/>
          <c:max val="0.60000000000000064"/>
          <c:min val="0"/>
        </c:scaling>
        <c:axPos val="l"/>
        <c:numFmt formatCode="0%" sourceLinked="0"/>
        <c:majorTickMark val="cross"/>
        <c:tickLblPos val="nextTo"/>
        <c:crossAx val="103731200"/>
        <c:crosses val="autoZero"/>
        <c:crossBetween val="midCat"/>
        <c:majorUnit val="0.2"/>
      </c:valAx>
      <c:spPr>
        <a:noFill/>
        <a:ln w="3175">
          <a:noFill/>
          <a:prstDash val="solid"/>
          <a:round/>
        </a:ln>
        <a:effectLst/>
        <a:extLst>
          <a:ext uri="{91240B29-F687-4F45-9708-019B960494DF}">
            <a14:hiddenLine xmlns="" xmlns:r="http://schemas.openxmlformats.org/officeDocument/2006/relationships" xmlns:a14="http://schemas.microsoft.com/office/drawing/2010/main" w="3175">
              <a:solidFill>
                <a:srgbClr val="000000"/>
              </a:solidFill>
              <a:prstDash val="solid"/>
              <a:round/>
            </a14:hiddenLine>
          </a:ext>
        </a:extLst>
      </c:spPr>
    </c:plotArea>
    <c:plotVisOnly val="1"/>
    <c:dispBlanksAs val="gap"/>
  </c:chart>
  <c:externalData r:id="rId1"/>
  <c:userShapes r:id="rId2"/>
</c:chartSpace>
</file>

<file path=ppt/charts/chart7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lrMapOvr bg1="lt1" tx1="dk1" bg2="lt2" tx2="dk2" accent1="accent1" accent2="accent2" accent3="accent3" accent4="accent4" accent5="accent5" accent6="accent6" hlink="hlink" folHlink="folHlink"/>
  <c:chart>
    <c:view3D>
      <c:rotX val="10"/>
      <c:hPercent val="80"/>
      <c:rotY val="0"/>
      <c:depthPercent val="100"/>
      <c:perspective val="30"/>
    </c:view3D>
    <c:sideWall>
      <c:spPr>
        <a:noFill/>
      </c:spPr>
    </c:sideWall>
    <c:backWall>
      <c:spPr>
        <a:noFill/>
      </c:spPr>
    </c:backWall>
    <c:plotArea>
      <c:layout/>
      <c:bar3DChart>
        <c:barDir val="bar"/>
        <c:grouping val="clustered"/>
        <c:ser>
          <c:idx val="0"/>
          <c:order val="0"/>
          <c:spPr>
            <a:solidFill>
              <a:srgbClr val="92D050"/>
            </a:solidFill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dLbls>
            <c:dLbl>
              <c:idx val="0"/>
              <c:layout>
                <c:manualLayout>
                  <c:x val="0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1.0007728046292166E-16"/>
                  <c:y val="0"/>
                </c:manualLayout>
              </c:layout>
              <c:showVal val="1"/>
            </c:dLbl>
            <c:spPr>
              <a:noFill/>
            </c:spPr>
            <c:txPr>
              <a:bodyPr/>
              <a:lstStyle/>
              <a:p>
                <a:pPr>
                  <a:defRPr sz="1200" b="1" i="0"/>
                </a:pPr>
                <a:endParaRPr lang="it-IT"/>
              </a:p>
            </c:txPr>
            <c:showVal val="1"/>
          </c:dLbls>
          <c:cat>
            <c:strRef>
              <c:f>results!$F$1130:$F$1137</c:f>
              <c:strCache>
                <c:ptCount val="8"/>
                <c:pt idx="0">
                  <c:v>brevi, sintetiche</c:v>
                </c:pt>
                <c:pt idx="1">
                  <c:v>chiare, comprensibili</c:v>
                </c:pt>
                <c:pt idx="2">
                  <c:v>senza esagerazioni</c:v>
                </c:pt>
                <c:pt idx="3">
                  <c:v>sempre aggiornate</c:v>
                </c:pt>
                <c:pt idx="4">
                  <c:v>presentate in modo sereno, pacato</c:v>
                </c:pt>
                <c:pt idx="5">
                  <c:v>divertenti, simpatiche</c:v>
                </c:pt>
                <c:pt idx="6">
                  <c:v>rispettose della dignità delle persone</c:v>
                </c:pt>
                <c:pt idx="7">
                  <c:v>vere, verificate</c:v>
                </c:pt>
              </c:strCache>
            </c:strRef>
          </c:cat>
          <c:val>
            <c:numRef>
              <c:f>results!$G$1130:$G$1137</c:f>
              <c:numCache>
                <c:formatCode>0.0%</c:formatCode>
                <c:ptCount val="8"/>
                <c:pt idx="0">
                  <c:v>0.50800000000000001</c:v>
                </c:pt>
                <c:pt idx="1">
                  <c:v>0.3880000000000004</c:v>
                </c:pt>
                <c:pt idx="2">
                  <c:v>0.36900000000000038</c:v>
                </c:pt>
                <c:pt idx="3">
                  <c:v>0.35300000000000031</c:v>
                </c:pt>
                <c:pt idx="4">
                  <c:v>0.34600000000000031</c:v>
                </c:pt>
                <c:pt idx="5">
                  <c:v>0.34200000000000008</c:v>
                </c:pt>
                <c:pt idx="6">
                  <c:v>0.33800000000000047</c:v>
                </c:pt>
                <c:pt idx="7">
                  <c:v>0.3280000000000004</c:v>
                </c:pt>
              </c:numCache>
            </c:numRef>
          </c:val>
        </c:ser>
        <c:dLbls>
          <c:showVal val="1"/>
        </c:dLbls>
        <c:gapWidth val="80"/>
        <c:gapDepth val="0"/>
        <c:shape val="box"/>
        <c:axId val="103856384"/>
        <c:axId val="103886848"/>
        <c:axId val="0"/>
      </c:bar3DChart>
      <c:catAx>
        <c:axId val="103856384"/>
        <c:scaling>
          <c:orientation val="maxMin"/>
        </c:scaling>
        <c:axPos val="l"/>
        <c:tickLblPos val="nextTo"/>
        <c:txPr>
          <a:bodyPr/>
          <a:lstStyle/>
          <a:p>
            <a:pPr>
              <a:defRPr sz="1200" b="1"/>
            </a:pPr>
            <a:endParaRPr lang="it-IT"/>
          </a:p>
        </c:txPr>
        <c:crossAx val="103886848"/>
        <c:crosses val="autoZero"/>
        <c:auto val="1"/>
        <c:lblAlgn val="ctr"/>
        <c:lblOffset val="100"/>
        <c:tickLblSkip val="1"/>
        <c:tickMarkSkip val="1"/>
      </c:catAx>
      <c:valAx>
        <c:axId val="103886848"/>
        <c:scaling>
          <c:orientation val="minMax"/>
          <c:max val="1"/>
          <c:min val="0"/>
        </c:scaling>
        <c:axPos val="t"/>
        <c:majorGridlines/>
        <c:numFmt formatCode="0%" sourceLinked="0"/>
        <c:tickLblPos val="nextTo"/>
        <c:crossAx val="103856384"/>
        <c:crosses val="autoZero"/>
        <c:crossBetween val="between"/>
        <c:majorUnit val="0.2"/>
      </c:valAx>
    </c:plotArea>
    <c:plotVisOnly val="1"/>
    <c:dispBlanksAs val="gap"/>
  </c:chart>
  <c:spPr>
    <a:noFill/>
    <a:ln>
      <a:noFill/>
    </a:ln>
  </c:spPr>
  <c:txPr>
    <a:bodyPr/>
    <a:lstStyle/>
    <a:p>
      <a:pPr>
        <a:defRPr>
          <a:latin typeface="Bookman Old Style" pitchFamily="18" charset="0"/>
        </a:defRPr>
      </a:pPr>
      <a:endParaRPr lang="it-IT"/>
    </a:p>
  </c:txPr>
  <c:externalData r:id="rId2"/>
</c:chartSpace>
</file>

<file path=ppt/charts/chart7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lrMapOvr bg1="lt1" tx1="dk1" bg2="lt2" tx2="dk2" accent1="accent1" accent2="accent2" accent3="accent3" accent4="accent4" accent5="accent5" accent6="accent6" hlink="hlink" folHlink="folHlink"/>
  <c:chart>
    <c:view3D>
      <c:rotX val="10"/>
      <c:hPercent val="80"/>
      <c:rotY val="0"/>
      <c:depthPercent val="100"/>
      <c:perspective val="30"/>
    </c:view3D>
    <c:sideWall>
      <c:spPr>
        <a:noFill/>
      </c:spPr>
    </c:sideWall>
    <c:backWall>
      <c:spPr>
        <a:noFill/>
      </c:spPr>
    </c:backWall>
    <c:plotArea>
      <c:layout/>
      <c:bar3DChart>
        <c:barDir val="bar"/>
        <c:grouping val="clustered"/>
        <c:ser>
          <c:idx val="0"/>
          <c:order val="0"/>
          <c:spPr>
            <a:solidFill>
              <a:srgbClr val="92D050"/>
            </a:solidFill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dLbls>
            <c:dLbl>
              <c:idx val="0"/>
              <c:layout>
                <c:manualLayout>
                  <c:x val="0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1.0007728046292166E-16"/>
                  <c:y val="0"/>
                </c:manualLayout>
              </c:layout>
              <c:showVal val="1"/>
            </c:dLbl>
            <c:spPr>
              <a:noFill/>
            </c:spPr>
            <c:txPr>
              <a:bodyPr/>
              <a:lstStyle/>
              <a:p>
                <a:pPr>
                  <a:defRPr sz="1200" b="1" i="0"/>
                </a:pPr>
                <a:endParaRPr lang="it-IT"/>
              </a:p>
            </c:txPr>
            <c:showVal val="1"/>
          </c:dLbls>
          <c:cat>
            <c:strRef>
              <c:f>results!$F$1138:$F$1145</c:f>
              <c:strCache>
                <c:ptCount val="8"/>
                <c:pt idx="0">
                  <c:v>competenti, professionali</c:v>
                </c:pt>
                <c:pt idx="1">
                  <c:v>utili, concrete</c:v>
                </c:pt>
                <c:pt idx="2">
                  <c:v>espressione della propria comunità locale</c:v>
                </c:pt>
                <c:pt idx="3">
                  <c:v>serie, affidabili</c:v>
                </c:pt>
                <c:pt idx="4">
                  <c:v>originali, non banali</c:v>
                </c:pt>
                <c:pt idx="5">
                  <c:v>selezionate per la loro importanza</c:v>
                </c:pt>
                <c:pt idx="6">
                  <c:v>con commenti autorevoli, qualificati</c:v>
                </c:pt>
                <c:pt idx="7">
                  <c:v>con più voci e tesi a confronto</c:v>
                </c:pt>
              </c:strCache>
            </c:strRef>
          </c:cat>
          <c:val>
            <c:numRef>
              <c:f>results!$G$1138:$G$1145</c:f>
              <c:numCache>
                <c:formatCode>0.0%</c:formatCode>
                <c:ptCount val="8"/>
                <c:pt idx="0">
                  <c:v>0.3230000000000004</c:v>
                </c:pt>
                <c:pt idx="1">
                  <c:v>0.31400000000000033</c:v>
                </c:pt>
                <c:pt idx="2">
                  <c:v>0.30500000000000038</c:v>
                </c:pt>
                <c:pt idx="3">
                  <c:v>0.27600000000000002</c:v>
                </c:pt>
                <c:pt idx="4">
                  <c:v>0.26100000000000001</c:v>
                </c:pt>
                <c:pt idx="5">
                  <c:v>0.25600000000000001</c:v>
                </c:pt>
                <c:pt idx="6">
                  <c:v>0.23300000000000001</c:v>
                </c:pt>
                <c:pt idx="7">
                  <c:v>0.22800000000000001</c:v>
                </c:pt>
              </c:numCache>
            </c:numRef>
          </c:val>
        </c:ser>
        <c:dLbls>
          <c:showVal val="1"/>
        </c:dLbls>
        <c:gapWidth val="80"/>
        <c:gapDepth val="0"/>
        <c:shape val="box"/>
        <c:axId val="103293312"/>
        <c:axId val="103294848"/>
        <c:axId val="0"/>
      </c:bar3DChart>
      <c:catAx>
        <c:axId val="103293312"/>
        <c:scaling>
          <c:orientation val="maxMin"/>
        </c:scaling>
        <c:axPos val="l"/>
        <c:tickLblPos val="nextTo"/>
        <c:txPr>
          <a:bodyPr/>
          <a:lstStyle/>
          <a:p>
            <a:pPr>
              <a:defRPr sz="1200" b="1"/>
            </a:pPr>
            <a:endParaRPr lang="it-IT"/>
          </a:p>
        </c:txPr>
        <c:crossAx val="103294848"/>
        <c:crosses val="autoZero"/>
        <c:auto val="1"/>
        <c:lblAlgn val="ctr"/>
        <c:lblOffset val="100"/>
        <c:tickLblSkip val="1"/>
        <c:tickMarkSkip val="1"/>
      </c:catAx>
      <c:valAx>
        <c:axId val="103294848"/>
        <c:scaling>
          <c:orientation val="minMax"/>
          <c:max val="1"/>
          <c:min val="0"/>
        </c:scaling>
        <c:axPos val="t"/>
        <c:majorGridlines/>
        <c:numFmt formatCode="0%" sourceLinked="0"/>
        <c:tickLblPos val="nextTo"/>
        <c:crossAx val="103293312"/>
        <c:crosses val="autoZero"/>
        <c:crossBetween val="between"/>
        <c:majorUnit val="0.2"/>
      </c:valAx>
    </c:plotArea>
    <c:plotVisOnly val="1"/>
    <c:dispBlanksAs val="gap"/>
  </c:chart>
  <c:spPr>
    <a:noFill/>
    <a:ln>
      <a:noFill/>
    </a:ln>
  </c:spPr>
  <c:txPr>
    <a:bodyPr/>
    <a:lstStyle/>
    <a:p>
      <a:pPr>
        <a:defRPr>
          <a:latin typeface="Bookman Old Style" pitchFamily="18" charset="0"/>
        </a:defRPr>
      </a:pPr>
      <a:endParaRPr lang="it-IT"/>
    </a:p>
  </c:txPr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lrMapOvr bg1="lt1" tx1="dk1" bg2="lt2" tx2="dk2" accent1="accent1" accent2="accent2" accent3="accent3" accent4="accent4" accent5="accent5" accent6="accent6" hlink="hlink" folHlink="folHlink"/>
  <c:chart>
    <c:view3D>
      <c:rotX val="10"/>
      <c:hPercent val="80"/>
      <c:rotY val="0"/>
      <c:depthPercent val="100"/>
      <c:perspective val="30"/>
    </c:view3D>
    <c:sideWall>
      <c:spPr>
        <a:noFill/>
      </c:spPr>
    </c:sideWall>
    <c:backWall>
      <c:spPr>
        <a:noFill/>
      </c:spPr>
    </c:backWall>
    <c:plotArea>
      <c:layout/>
      <c:bar3DChart>
        <c:barDir val="bar"/>
        <c:grouping val="clustered"/>
        <c:ser>
          <c:idx val="0"/>
          <c:order val="0"/>
          <c:spPr>
            <a:solidFill>
              <a:srgbClr val="92D050"/>
            </a:solidFill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dPt>
            <c:idx val="0"/>
            <c:spPr>
              <a:solidFill>
                <a:srgbClr val="93D050"/>
              </a:solidFill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</c:dPt>
          <c:dPt>
            <c:idx val="1"/>
            <c:spPr>
              <a:solidFill>
                <a:srgbClr val="FFFF00"/>
              </a:solidFill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</c:dPt>
          <c:dPt>
            <c:idx val="2"/>
            <c:spPr>
              <a:solidFill>
                <a:srgbClr val="FFFF00"/>
              </a:solidFill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</c:dPt>
          <c:dPt>
            <c:idx val="3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</c:dPt>
          <c:dPt>
            <c:idx val="4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</c:dPt>
          <c:dPt>
            <c:idx val="5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</c:dPt>
          <c:dPt>
            <c:idx val="6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</c:dPt>
          <c:dLbls>
            <c:dLbl>
              <c:idx val="0"/>
              <c:layout>
                <c:manualLayout>
                  <c:x val="0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1.0007728046292166E-16"/>
                  <c:y val="0"/>
                </c:manualLayout>
              </c:layout>
              <c:showVal val="1"/>
            </c:dLbl>
            <c:spPr>
              <a:noFill/>
            </c:spPr>
            <c:txPr>
              <a:bodyPr/>
              <a:lstStyle/>
              <a:p>
                <a:pPr>
                  <a:defRPr sz="1200" b="1" i="0"/>
                </a:pPr>
                <a:endParaRPr lang="it-IT"/>
              </a:p>
            </c:txPr>
            <c:showVal val="1"/>
          </c:dLbls>
          <c:cat>
            <c:strRef>
              <c:f>results!$H$1375:$H$1381</c:f>
              <c:strCache>
                <c:ptCount val="7"/>
                <c:pt idx="0">
                  <c:v>la radio</c:v>
                </c:pt>
                <c:pt idx="1">
                  <c:v>i periodici specializzati</c:v>
                </c:pt>
                <c:pt idx="2">
                  <c:v>i giornalisti oggi in Italia</c:v>
                </c:pt>
                <c:pt idx="3">
                  <c:v>i quotidiani</c:v>
                </c:pt>
                <c:pt idx="4">
                  <c:v>Internet</c:v>
                </c:pt>
                <c:pt idx="5">
                  <c:v>i periodici non specializzati</c:v>
                </c:pt>
                <c:pt idx="6">
                  <c:v>la tv pubblica</c:v>
                </c:pt>
              </c:strCache>
            </c:strRef>
          </c:cat>
          <c:val>
            <c:numRef>
              <c:f>results!$I$1375:$I$1381</c:f>
              <c:numCache>
                <c:formatCode>0.00</c:formatCode>
                <c:ptCount val="7"/>
                <c:pt idx="0">
                  <c:v>6.1659727096557537</c:v>
                </c:pt>
                <c:pt idx="1">
                  <c:v>5.6603212356567365</c:v>
                </c:pt>
                <c:pt idx="2">
                  <c:v>5.6365261077880859</c:v>
                </c:pt>
                <c:pt idx="3">
                  <c:v>5.3967876434326172</c:v>
                </c:pt>
                <c:pt idx="4">
                  <c:v>5.2581796646118164</c:v>
                </c:pt>
                <c:pt idx="5">
                  <c:v>5.0452113151550293</c:v>
                </c:pt>
                <c:pt idx="6">
                  <c:v>4.782867431640633</c:v>
                </c:pt>
              </c:numCache>
            </c:numRef>
          </c:val>
        </c:ser>
        <c:dLbls>
          <c:showVal val="1"/>
        </c:dLbls>
        <c:gapWidth val="80"/>
        <c:gapDepth val="0"/>
        <c:shape val="box"/>
        <c:axId val="80374016"/>
        <c:axId val="80375808"/>
        <c:axId val="0"/>
      </c:bar3DChart>
      <c:catAx>
        <c:axId val="80374016"/>
        <c:scaling>
          <c:orientation val="maxMin"/>
        </c:scaling>
        <c:axPos val="l"/>
        <c:tickLblPos val="nextTo"/>
        <c:txPr>
          <a:bodyPr/>
          <a:lstStyle/>
          <a:p>
            <a:pPr>
              <a:defRPr sz="1200" b="1"/>
            </a:pPr>
            <a:endParaRPr lang="it-IT"/>
          </a:p>
        </c:txPr>
        <c:crossAx val="80375808"/>
        <c:crosses val="autoZero"/>
        <c:auto val="1"/>
        <c:lblAlgn val="ctr"/>
        <c:lblOffset val="100"/>
        <c:tickLblSkip val="1"/>
        <c:tickMarkSkip val="1"/>
      </c:catAx>
      <c:valAx>
        <c:axId val="80375808"/>
        <c:scaling>
          <c:orientation val="minMax"/>
          <c:max val="7"/>
          <c:min val="3"/>
        </c:scaling>
        <c:axPos val="t"/>
        <c:majorGridlines/>
        <c:numFmt formatCode="0" sourceLinked="0"/>
        <c:tickLblPos val="nextTo"/>
        <c:crossAx val="80374016"/>
        <c:crosses val="autoZero"/>
        <c:crossBetween val="between"/>
        <c:majorUnit val="1"/>
        <c:minorUnit val="1"/>
      </c:valAx>
    </c:plotArea>
    <c:plotVisOnly val="1"/>
    <c:dispBlanksAs val="gap"/>
  </c:chart>
  <c:spPr>
    <a:noFill/>
    <a:ln>
      <a:noFill/>
    </a:ln>
  </c:spPr>
  <c:txPr>
    <a:bodyPr/>
    <a:lstStyle/>
    <a:p>
      <a:pPr>
        <a:defRPr>
          <a:latin typeface="Bookman Old Style" pitchFamily="18" charset="0"/>
        </a:defRPr>
      </a:pPr>
      <a:endParaRPr lang="it-IT"/>
    </a:p>
  </c:txPr>
  <c:externalData r:id="rId2"/>
</c:chartSpace>
</file>

<file path=ppt/charts/chart8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lrMapOvr bg1="lt1" tx1="dk1" bg2="lt2" tx2="dk2" accent1="accent1" accent2="accent2" accent3="accent3" accent4="accent4" accent5="accent5" accent6="accent6" hlink="hlink" folHlink="folHlink"/>
  <c:chart>
    <c:view3D>
      <c:rotX val="10"/>
      <c:hPercent val="80"/>
      <c:rotY val="0"/>
      <c:depthPercent val="100"/>
      <c:perspective val="30"/>
    </c:view3D>
    <c:sideWall>
      <c:spPr>
        <a:noFill/>
      </c:spPr>
    </c:sideWall>
    <c:backWall>
      <c:spPr>
        <a:noFill/>
      </c:spPr>
    </c:backWall>
    <c:plotArea>
      <c:layout/>
      <c:bar3DChart>
        <c:barDir val="bar"/>
        <c:grouping val="clustered"/>
        <c:ser>
          <c:idx val="0"/>
          <c:order val="0"/>
          <c:spPr>
            <a:solidFill>
              <a:srgbClr val="92D050"/>
            </a:solidFill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dLbls>
            <c:dLbl>
              <c:idx val="0"/>
              <c:layout>
                <c:manualLayout>
                  <c:x val="0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1.0007728046292166E-16"/>
                  <c:y val="0"/>
                </c:manualLayout>
              </c:layout>
              <c:showVal val="1"/>
            </c:dLbl>
            <c:spPr>
              <a:noFill/>
            </c:spPr>
            <c:txPr>
              <a:bodyPr/>
              <a:lstStyle/>
              <a:p>
                <a:pPr>
                  <a:defRPr sz="1200" b="1" i="0"/>
                </a:pPr>
                <a:endParaRPr lang="it-IT"/>
              </a:p>
            </c:txPr>
            <c:showVal val="1"/>
          </c:dLbls>
          <c:cat>
            <c:strRef>
              <c:f>results!$F$1146:$F$1153</c:f>
              <c:strCache>
                <c:ptCount val="8"/>
                <c:pt idx="0">
                  <c:v>vivaci, aggressive</c:v>
                </c:pt>
                <c:pt idx="1">
                  <c:v>non ristrette, non provinciali</c:v>
                </c:pt>
                <c:pt idx="2">
                  <c:v>precise, documentate</c:v>
                </c:pt>
                <c:pt idx="3">
                  <c:v>coerenti con i propri valori</c:v>
                </c:pt>
                <c:pt idx="4">
                  <c:v>senza censure o manipolazioni</c:v>
                </c:pt>
                <c:pt idx="5">
                  <c:v>coerenti con le proprie convinzioni</c:v>
                </c:pt>
                <c:pt idx="6">
                  <c:v>indipendenti da qualunque potere
(politico, economico, ecc.)</c:v>
                </c:pt>
                <c:pt idx="7">
                  <c:v>ben scritte</c:v>
                </c:pt>
              </c:strCache>
            </c:strRef>
          </c:cat>
          <c:val>
            <c:numRef>
              <c:f>results!$G$1146:$G$1153</c:f>
              <c:numCache>
                <c:formatCode>0.0%</c:formatCode>
                <c:ptCount val="8"/>
                <c:pt idx="0">
                  <c:v>0.20300000000000001</c:v>
                </c:pt>
                <c:pt idx="1">
                  <c:v>0.17800000000000019</c:v>
                </c:pt>
                <c:pt idx="2">
                  <c:v>0.17400000000000004</c:v>
                </c:pt>
                <c:pt idx="3">
                  <c:v>0.16800000000000001</c:v>
                </c:pt>
                <c:pt idx="4">
                  <c:v>0.13800000000000001</c:v>
                </c:pt>
                <c:pt idx="5">
                  <c:v>0.13700000000000001</c:v>
                </c:pt>
                <c:pt idx="6">
                  <c:v>0.11699999999999998</c:v>
                </c:pt>
                <c:pt idx="7">
                  <c:v>0.113</c:v>
                </c:pt>
              </c:numCache>
            </c:numRef>
          </c:val>
        </c:ser>
        <c:dLbls>
          <c:showVal val="1"/>
        </c:dLbls>
        <c:gapWidth val="80"/>
        <c:gapDepth val="0"/>
        <c:shape val="box"/>
        <c:axId val="103933824"/>
        <c:axId val="103935360"/>
        <c:axId val="0"/>
      </c:bar3DChart>
      <c:catAx>
        <c:axId val="103933824"/>
        <c:scaling>
          <c:orientation val="maxMin"/>
        </c:scaling>
        <c:axPos val="l"/>
        <c:tickLblPos val="nextTo"/>
        <c:txPr>
          <a:bodyPr/>
          <a:lstStyle/>
          <a:p>
            <a:pPr>
              <a:defRPr sz="1200" b="1"/>
            </a:pPr>
            <a:endParaRPr lang="it-IT"/>
          </a:p>
        </c:txPr>
        <c:crossAx val="103935360"/>
        <c:crosses val="autoZero"/>
        <c:auto val="1"/>
        <c:lblAlgn val="ctr"/>
        <c:lblOffset val="100"/>
        <c:tickLblSkip val="1"/>
        <c:tickMarkSkip val="1"/>
      </c:catAx>
      <c:valAx>
        <c:axId val="103935360"/>
        <c:scaling>
          <c:orientation val="minMax"/>
          <c:max val="1"/>
          <c:min val="0"/>
        </c:scaling>
        <c:axPos val="t"/>
        <c:majorGridlines/>
        <c:numFmt formatCode="0%" sourceLinked="0"/>
        <c:tickLblPos val="nextTo"/>
        <c:crossAx val="103933824"/>
        <c:crosses val="autoZero"/>
        <c:crossBetween val="between"/>
        <c:majorUnit val="0.2"/>
      </c:valAx>
    </c:plotArea>
    <c:plotVisOnly val="1"/>
    <c:dispBlanksAs val="gap"/>
  </c:chart>
  <c:spPr>
    <a:noFill/>
    <a:ln>
      <a:noFill/>
    </a:ln>
  </c:spPr>
  <c:txPr>
    <a:bodyPr/>
    <a:lstStyle/>
    <a:p>
      <a:pPr>
        <a:defRPr>
          <a:latin typeface="Bookman Old Style" pitchFamily="18" charset="0"/>
        </a:defRPr>
      </a:pPr>
      <a:endParaRPr lang="it-IT"/>
    </a:p>
  </c:txPr>
  <c:externalData r:id="rId2"/>
</c:chartSpace>
</file>

<file path=ppt/charts/chart8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34"/>
  <c:clrMapOvr bg1="lt1" tx1="dk1" bg2="lt2" tx2="dk2" accent1="accent1" accent2="accent2" accent3="accent3" accent4="accent4" accent5="accent5" accent6="accent6" hlink="hlink" folHlink="folHlink"/>
  <c:chart>
    <c:view3D>
      <c:rotX val="10"/>
      <c:hPercent val="80"/>
      <c:rotY val="0"/>
      <c:depthPercent val="100"/>
      <c:perspective val="30"/>
    </c:view3D>
    <c:sideWall>
      <c:spPr>
        <a:noFill/>
      </c:spPr>
    </c:sideWall>
    <c:backWall>
      <c:spPr>
        <a:noFill/>
      </c:spPr>
    </c:backWall>
    <c:plotArea>
      <c:layout/>
      <c:bar3DChart>
        <c:barDir val="bar"/>
        <c:grouping val="clustered"/>
        <c:ser>
          <c:idx val="0"/>
          <c:order val="0"/>
          <c:spPr>
            <a:solidFill>
              <a:srgbClr val="92D050"/>
            </a:solidFill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dLbls>
            <c:dLbl>
              <c:idx val="0"/>
              <c:layout>
                <c:manualLayout>
                  <c:x val="0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1.0007728046292166E-16"/>
                  <c:y val="0"/>
                </c:manualLayout>
              </c:layout>
              <c:showVal val="1"/>
            </c:dLbl>
            <c:spPr>
              <a:noFill/>
            </c:spPr>
            <c:txPr>
              <a:bodyPr/>
              <a:lstStyle/>
              <a:p>
                <a:pPr>
                  <a:defRPr sz="1200" b="1" i="0"/>
                </a:pPr>
                <a:endParaRPr lang="it-IT"/>
              </a:p>
            </c:txPr>
            <c:showVal val="1"/>
          </c:dLbls>
          <c:cat>
            <c:strRef>
              <c:f>results!$F$1154:$F$1160</c:f>
              <c:strCache>
                <c:ptCount val="7"/>
                <c:pt idx="0">
                  <c:v>facili da trovare</c:v>
                </c:pt>
                <c:pt idx="1">
                  <c:v>ampie, approfondite</c:v>
                </c:pt>
                <c:pt idx="2">
                  <c:v>veloci da trovare</c:v>
                </c:pt>
                <c:pt idx="3">
                  <c:v>comode da leggere</c:v>
                </c:pt>
                <c:pt idx="4">
                  <c:v>reperibili in ogni momento</c:v>
                </c:pt>
                <c:pt idx="5">
                  <c:v>facili da archiviare</c:v>
                </c:pt>
                <c:pt idx="6">
                  <c:v>con immagini belle, efficaci</c:v>
                </c:pt>
              </c:strCache>
            </c:strRef>
          </c:cat>
          <c:val>
            <c:numRef>
              <c:f>results!$G$1154:$G$1160</c:f>
              <c:numCache>
                <c:formatCode>0.0%</c:formatCode>
                <c:ptCount val="7"/>
                <c:pt idx="0">
                  <c:v>9.2000000000000026E-2</c:v>
                </c:pt>
                <c:pt idx="1">
                  <c:v>8.4000000000000047E-2</c:v>
                </c:pt>
                <c:pt idx="2">
                  <c:v>7.5000000000000011E-2</c:v>
                </c:pt>
                <c:pt idx="3">
                  <c:v>6.0000000000000032E-2</c:v>
                </c:pt>
                <c:pt idx="4">
                  <c:v>5.4000000000000034E-2</c:v>
                </c:pt>
                <c:pt idx="5">
                  <c:v>2.1000000000000012E-2</c:v>
                </c:pt>
                <c:pt idx="6">
                  <c:v>1.7000000000000001E-2</c:v>
                </c:pt>
              </c:numCache>
            </c:numRef>
          </c:val>
        </c:ser>
        <c:dLbls>
          <c:showVal val="1"/>
        </c:dLbls>
        <c:gapWidth val="80"/>
        <c:gapDepth val="0"/>
        <c:shape val="box"/>
        <c:axId val="103959936"/>
        <c:axId val="104002688"/>
        <c:axId val="0"/>
      </c:bar3DChart>
      <c:catAx>
        <c:axId val="103959936"/>
        <c:scaling>
          <c:orientation val="maxMin"/>
        </c:scaling>
        <c:axPos val="l"/>
        <c:tickLblPos val="nextTo"/>
        <c:txPr>
          <a:bodyPr/>
          <a:lstStyle/>
          <a:p>
            <a:pPr>
              <a:defRPr sz="1200" b="1"/>
            </a:pPr>
            <a:endParaRPr lang="it-IT"/>
          </a:p>
        </c:txPr>
        <c:crossAx val="104002688"/>
        <c:crosses val="autoZero"/>
        <c:auto val="1"/>
        <c:lblAlgn val="ctr"/>
        <c:lblOffset val="100"/>
        <c:tickLblSkip val="1"/>
        <c:tickMarkSkip val="1"/>
      </c:catAx>
      <c:valAx>
        <c:axId val="104002688"/>
        <c:scaling>
          <c:orientation val="minMax"/>
          <c:max val="1"/>
          <c:min val="0"/>
        </c:scaling>
        <c:axPos val="t"/>
        <c:majorGridlines/>
        <c:numFmt formatCode="0%" sourceLinked="0"/>
        <c:tickLblPos val="nextTo"/>
        <c:crossAx val="103959936"/>
        <c:crosses val="autoZero"/>
        <c:crossBetween val="between"/>
        <c:majorUnit val="0.2"/>
      </c:valAx>
    </c:plotArea>
    <c:plotVisOnly val="1"/>
    <c:dispBlanksAs val="gap"/>
  </c:chart>
  <c:spPr>
    <a:noFill/>
    <a:ln>
      <a:noFill/>
    </a:ln>
  </c:spPr>
  <c:txPr>
    <a:bodyPr/>
    <a:lstStyle/>
    <a:p>
      <a:pPr>
        <a:defRPr>
          <a:latin typeface="Bookman Old Style" pitchFamily="18" charset="0"/>
        </a:defRPr>
      </a:pPr>
      <a:endParaRPr lang="it-IT"/>
    </a:p>
  </c:txPr>
  <c:externalData r:id="rId2"/>
</c:chartSpace>
</file>

<file path=ppt/charts/chart8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plotArea>
      <c:layout/>
      <c:scatterChart>
        <c:scatterStyle val="lineMarker"/>
        <c:ser>
          <c:idx val="0"/>
          <c:order val="0"/>
          <c:spPr>
            <a:ln w="25400">
              <a:noFill/>
            </a:ln>
            <a:effectLst/>
          </c:spPr>
          <c:marker>
            <c:symbol val="circle"/>
            <c:size val="5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dLbls>
            <c:dLbl>
              <c:idx val="0"/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APPROFONDITE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1"/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BEN SCRITTE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2"/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BREVI, SINTETICHE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3"/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COMPRENSIBILI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4"/>
              <c:layout>
                <c:manualLayout>
                  <c:x val="-2.0516074586754595E-2"/>
                  <c:y val="-4.1882558338363907E-2"/>
                </c:manualLayout>
              </c:layout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COERENTI</a:t>
                    </a:r>
                  </a:p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CON I PROPRI VALORI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5"/>
              <c:layout>
                <c:manualLayout>
                  <c:x val="-0.16686407330560377"/>
                  <c:y val="-6.2823837507545938E-3"/>
                </c:manualLayout>
              </c:layout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COERENTI</a:t>
                    </a:r>
                  </a:p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CON LE CONVINZIONI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6"/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COMODE DA LEGGERE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7"/>
              <c:layout>
                <c:manualLayout>
                  <c:x val="-9.574168140485461E-3"/>
                  <c:y val="1.2564767501509174E-2"/>
                </c:manualLayout>
              </c:layout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PROFESSIONALI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8"/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COMMENTI AUTOREVOLI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9"/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CON IMMAGINI BELLE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10"/>
              <c:layout>
                <c:manualLayout>
                  <c:x val="-0.12993513904944579"/>
                  <c:y val="6.2823837507546779E-3"/>
                </c:manualLayout>
              </c:layout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CON PIÙ VOCI A CONFRONTO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11"/>
              <c:layout>
                <c:manualLayout>
                  <c:x val="-4.2399887479292783E-2"/>
                  <c:y val="1.4658895418427381E-2"/>
                </c:manualLayout>
              </c:layout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DIVERTENTI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12"/>
              <c:layout>
                <c:manualLayout>
                  <c:x val="-6.1548223760263678E-2"/>
                  <c:y val="2.3035407086100201E-2"/>
                </c:manualLayout>
              </c:layout>
              <c:tx>
                <c:rich>
                  <a:bodyPr/>
                  <a:lstStyle/>
                  <a:p>
                    <a:pPr>
                      <a:defRPr sz="8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 sz="800"/>
                      <a:t>ESPRESSIONE</a:t>
                    </a:r>
                  </a:p>
                  <a:p>
                    <a:pPr>
                      <a:defRPr sz="8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 sz="800"/>
                      <a:t>DELLA COMUNITÀ LOCALE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13"/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FACILI DA ARCHIVIARE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14"/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FACILI DA TROVARE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15"/>
              <c:layout>
                <c:manualLayout>
                  <c:x val="-0.20242526925597834"/>
                  <c:y val="8.3765116676727848E-3"/>
                </c:manualLayout>
              </c:layout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INDIPENDENTI DAI POTERI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16"/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NON RISTRETTE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17"/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NON BANALI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18"/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DOCUMENTATE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19"/>
              <c:layout>
                <c:manualLayout>
                  <c:x val="-0.1778059797518729"/>
                  <c:y val="2.0941279169181984E-3"/>
                </c:manualLayout>
              </c:layout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PRESENTATE IN MODO SERENO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20"/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REPERIBILI IN OGNI MOMENTO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21"/>
              <c:layout>
                <c:manualLayout>
                  <c:x val="-1.5045121363620042E-2"/>
                  <c:y val="-3.3506046670691132E-2"/>
                </c:manualLayout>
              </c:layout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RISPETTOSE DELLA DIGNITÀ DELLE PERSONE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22"/>
              <c:layout>
                <c:manualLayout>
                  <c:x val="-0.15318669024776743"/>
                  <c:y val="-1.6753023335345583E-2"/>
                </c:manualLayout>
              </c:layout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SELEZIONATE PER IMPORTANZA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23"/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SEMPRE AGGIORNATE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24"/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SENZA CENSURE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25"/>
              <c:layout>
                <c:manualLayout>
                  <c:x val="-6.9754653594965521E-2"/>
                  <c:y val="-2.5129535003018347E-2"/>
                </c:manualLayout>
              </c:layout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SENZA ESAGERAZIONI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26"/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SERIE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27"/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UTILI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28"/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VELOCI DA TROVARE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29"/>
              <c:layout>
                <c:manualLayout>
                  <c:x val="-6.8386915289181957E-3"/>
                  <c:y val="-1.6753023335345583E-2"/>
                </c:manualLayout>
              </c:layout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VERIFICATE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30"/>
              <c:layout>
                <c:manualLayout>
                  <c:x val="-5.881274714869654E-2"/>
                  <c:y val="-8.3765116676727848E-3"/>
                </c:manualLayout>
              </c:layout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VIVACI</a:t>
                    </a:r>
                  </a:p>
                </c:rich>
              </c:tx>
              <c:spPr>
                <a:effectLst/>
              </c:spPr>
              <c:showVal val="1"/>
            </c:dLbl>
            <c:delete val="1"/>
          </c:dLbls>
          <c:xVal>
            <c:numRef>
              <c:f>Sinottiche!$K$221:$K$251</c:f>
              <c:numCache>
                <c:formatCode>0.0%</c:formatCode>
                <c:ptCount val="31"/>
                <c:pt idx="0">
                  <c:v>0.16700000000000001</c:v>
                </c:pt>
                <c:pt idx="1">
                  <c:v>0.33100000000000046</c:v>
                </c:pt>
                <c:pt idx="2">
                  <c:v>0.39800000000000046</c:v>
                </c:pt>
                <c:pt idx="3">
                  <c:v>0.68099999999999994</c:v>
                </c:pt>
                <c:pt idx="4">
                  <c:v>0.27900000000000008</c:v>
                </c:pt>
                <c:pt idx="5">
                  <c:v>0.30600000000000038</c:v>
                </c:pt>
                <c:pt idx="6">
                  <c:v>0.69499999999999995</c:v>
                </c:pt>
                <c:pt idx="7">
                  <c:v>0.36000000000000032</c:v>
                </c:pt>
                <c:pt idx="8">
                  <c:v>0.27100000000000002</c:v>
                </c:pt>
                <c:pt idx="9">
                  <c:v>0.53400000000000003</c:v>
                </c:pt>
                <c:pt idx="10">
                  <c:v>0.15900000000000017</c:v>
                </c:pt>
                <c:pt idx="11">
                  <c:v>0.28900000000000031</c:v>
                </c:pt>
                <c:pt idx="12">
                  <c:v>0.27400000000000002</c:v>
                </c:pt>
                <c:pt idx="13">
                  <c:v>0.13600000000000001</c:v>
                </c:pt>
                <c:pt idx="14">
                  <c:v>0.69200000000000061</c:v>
                </c:pt>
                <c:pt idx="15">
                  <c:v>0.28200000000000008</c:v>
                </c:pt>
                <c:pt idx="16">
                  <c:v>0.111</c:v>
                </c:pt>
                <c:pt idx="17">
                  <c:v>0.25</c:v>
                </c:pt>
                <c:pt idx="18">
                  <c:v>0.35800000000000032</c:v>
                </c:pt>
                <c:pt idx="19">
                  <c:v>0.13600000000000001</c:v>
                </c:pt>
                <c:pt idx="20">
                  <c:v>0.44900000000000001</c:v>
                </c:pt>
                <c:pt idx="21">
                  <c:v>0.2</c:v>
                </c:pt>
                <c:pt idx="22">
                  <c:v>0.20500000000000004</c:v>
                </c:pt>
                <c:pt idx="23">
                  <c:v>0.62200000000000066</c:v>
                </c:pt>
                <c:pt idx="24">
                  <c:v>0.38000000000000039</c:v>
                </c:pt>
                <c:pt idx="25">
                  <c:v>0.15000000000000016</c:v>
                </c:pt>
                <c:pt idx="26">
                  <c:v>0.40300000000000002</c:v>
                </c:pt>
                <c:pt idx="27">
                  <c:v>0.58399999999999996</c:v>
                </c:pt>
                <c:pt idx="28">
                  <c:v>0.71700000000000064</c:v>
                </c:pt>
                <c:pt idx="29">
                  <c:v>0.441</c:v>
                </c:pt>
                <c:pt idx="30">
                  <c:v>0.24200000000000016</c:v>
                </c:pt>
              </c:numCache>
            </c:numRef>
          </c:xVal>
          <c:yVal>
            <c:numRef>
              <c:f>Sinottiche!$L$221:$L$251</c:f>
              <c:numCache>
                <c:formatCode>0.0%</c:formatCode>
                <c:ptCount val="31"/>
                <c:pt idx="0">
                  <c:v>8.3878641128540044E-2</c:v>
                </c:pt>
                <c:pt idx="1">
                  <c:v>0.11302796363830558</c:v>
                </c:pt>
                <c:pt idx="2">
                  <c:v>0.5080309295654295</c:v>
                </c:pt>
                <c:pt idx="3">
                  <c:v>0.38845924377441465</c:v>
                </c:pt>
                <c:pt idx="4">
                  <c:v>0.16775728225708028</c:v>
                </c:pt>
                <c:pt idx="5">
                  <c:v>0.13741820335388191</c:v>
                </c:pt>
                <c:pt idx="6">
                  <c:v>6.0083284378051827E-2</c:v>
                </c:pt>
                <c:pt idx="7">
                  <c:v>0.3230220031738289</c:v>
                </c:pt>
                <c:pt idx="8">
                  <c:v>0.23259963989257834</c:v>
                </c:pt>
                <c:pt idx="9">
                  <c:v>1.7251635789871215E-2</c:v>
                </c:pt>
                <c:pt idx="10">
                  <c:v>0.22843545913696325</c:v>
                </c:pt>
                <c:pt idx="11">
                  <c:v>0.34205829620361361</c:v>
                </c:pt>
                <c:pt idx="12">
                  <c:v>0.30458061218261789</c:v>
                </c:pt>
                <c:pt idx="13">
                  <c:v>2.1415824890136718E-2</c:v>
                </c:pt>
                <c:pt idx="14">
                  <c:v>9.2207021713256843E-2</c:v>
                </c:pt>
                <c:pt idx="15">
                  <c:v>0.11719214439392103</c:v>
                </c:pt>
                <c:pt idx="16">
                  <c:v>0.17846519470214875</c:v>
                </c:pt>
                <c:pt idx="17">
                  <c:v>0.26055919647216774</c:v>
                </c:pt>
                <c:pt idx="18">
                  <c:v>0.17370613098144558</c:v>
                </c:pt>
                <c:pt idx="19">
                  <c:v>0.34562759399414128</c:v>
                </c:pt>
                <c:pt idx="20">
                  <c:v>5.4134445190429703E-2</c:v>
                </c:pt>
                <c:pt idx="21">
                  <c:v>0.33789409637451251</c:v>
                </c:pt>
                <c:pt idx="22">
                  <c:v>0.25580011367797884</c:v>
                </c:pt>
                <c:pt idx="23">
                  <c:v>0.35336109161376988</c:v>
                </c:pt>
                <c:pt idx="24">
                  <c:v>0.13801308631896989</c:v>
                </c:pt>
                <c:pt idx="25">
                  <c:v>0.36882808685302793</c:v>
                </c:pt>
                <c:pt idx="26">
                  <c:v>0.27602617263793977</c:v>
                </c:pt>
                <c:pt idx="27">
                  <c:v>0.31409875869750981</c:v>
                </c:pt>
                <c:pt idx="28">
                  <c:v>7.4955382347106927E-2</c:v>
                </c:pt>
                <c:pt idx="29">
                  <c:v>0.32837596893310611</c:v>
                </c:pt>
                <c:pt idx="30">
                  <c:v>0.20285543441772494</c:v>
                </c:pt>
              </c:numCache>
            </c:numRef>
          </c:yVal>
        </c:ser>
        <c:axId val="104288256"/>
        <c:axId val="104289792"/>
      </c:scatterChart>
      <c:valAx>
        <c:axId val="104288256"/>
        <c:scaling>
          <c:orientation val="minMax"/>
          <c:max val="1"/>
          <c:min val="0"/>
        </c:scaling>
        <c:axPos val="b"/>
        <c:numFmt formatCode="0%" sourceLinked="0"/>
        <c:majorTickMark val="cross"/>
        <c:tickLblPos val="nextTo"/>
        <c:crossAx val="104289792"/>
        <c:crosses val="autoZero"/>
        <c:crossBetween val="midCat"/>
        <c:majorUnit val="0.2"/>
      </c:valAx>
      <c:valAx>
        <c:axId val="104289792"/>
        <c:scaling>
          <c:orientation val="minMax"/>
          <c:max val="0.60000000000000064"/>
          <c:min val="0"/>
        </c:scaling>
        <c:axPos val="l"/>
        <c:numFmt formatCode="0%" sourceLinked="0"/>
        <c:majorTickMark val="cross"/>
        <c:tickLblPos val="nextTo"/>
        <c:crossAx val="104288256"/>
        <c:crosses val="autoZero"/>
        <c:crossBetween val="midCat"/>
        <c:majorUnit val="0.2"/>
      </c:valAx>
      <c:spPr>
        <a:noFill/>
        <a:ln w="3175">
          <a:noFill/>
          <a:prstDash val="solid"/>
          <a:round/>
        </a:ln>
        <a:effectLst/>
        <a:extLst>
          <a:ext uri="{91240B29-F687-4F45-9708-019B960494DF}">
            <a14:hiddenLine xmlns="" xmlns:r="http://schemas.openxmlformats.org/officeDocument/2006/relationships" xmlns:a14="http://schemas.microsoft.com/office/drawing/2010/main" w="3175">
              <a:solidFill>
                <a:srgbClr val="000000"/>
              </a:solidFill>
              <a:prstDash val="solid"/>
              <a:round/>
            </a14:hiddenLine>
          </a:ext>
        </a:extLst>
      </c:spPr>
    </c:plotArea>
    <c:plotVisOnly val="1"/>
    <c:dispBlanksAs val="gap"/>
  </c:chart>
  <c:externalData r:id="rId1"/>
</c:chartSpace>
</file>

<file path=ppt/charts/chart8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34"/>
  <c:clrMapOvr bg1="lt1" tx1="dk1" bg2="lt2" tx2="dk2" accent1="accent1" accent2="accent2" accent3="accent3" accent4="accent4" accent5="accent5" accent6="accent6" hlink="hlink" folHlink="folHlink"/>
  <c:chart>
    <c:view3D>
      <c:rotX val="10"/>
      <c:hPercent val="80"/>
      <c:rotY val="0"/>
      <c:depthPercent val="100"/>
      <c:perspective val="30"/>
    </c:view3D>
    <c:sideWall>
      <c:spPr>
        <a:noFill/>
      </c:spPr>
    </c:sideWall>
    <c:backWall>
      <c:spPr>
        <a:noFill/>
      </c:spPr>
    </c:backWall>
    <c:plotArea>
      <c:layout/>
      <c:bar3DChart>
        <c:barDir val="bar"/>
        <c:grouping val="clustered"/>
        <c:ser>
          <c:idx val="0"/>
          <c:order val="0"/>
          <c:spPr>
            <a:solidFill>
              <a:srgbClr val="92D050"/>
            </a:solidFill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dLbls>
            <c:dLbl>
              <c:idx val="0"/>
              <c:layout>
                <c:manualLayout>
                  <c:x val="0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1.0007728046292166E-16"/>
                  <c:y val="0"/>
                </c:manualLayout>
              </c:layout>
              <c:showVal val="1"/>
            </c:dLbl>
            <c:spPr>
              <a:noFill/>
            </c:spPr>
            <c:txPr>
              <a:bodyPr/>
              <a:lstStyle/>
              <a:p>
                <a:pPr>
                  <a:defRPr sz="1200" b="1" i="0"/>
                </a:pPr>
                <a:endParaRPr lang="it-IT"/>
              </a:p>
            </c:txPr>
            <c:showVal val="1"/>
          </c:dLbls>
          <c:cat>
            <c:strRef>
              <c:f>results!$F$1163:$F$1170</c:f>
              <c:strCache>
                <c:ptCount val="8"/>
                <c:pt idx="0">
                  <c:v>reperibili in ogni momento</c:v>
                </c:pt>
                <c:pt idx="1">
                  <c:v>veloci da trovare</c:v>
                </c:pt>
                <c:pt idx="2">
                  <c:v>facili da trovare</c:v>
                </c:pt>
                <c:pt idx="3">
                  <c:v>sempre aggiornate</c:v>
                </c:pt>
                <c:pt idx="4">
                  <c:v>facili da archiviare</c:v>
                </c:pt>
                <c:pt idx="5">
                  <c:v>comode da leggere</c:v>
                </c:pt>
                <c:pt idx="6">
                  <c:v>brevi, sintetiche</c:v>
                </c:pt>
                <c:pt idx="7">
                  <c:v>divertenti, simpatiche</c:v>
                </c:pt>
              </c:strCache>
            </c:strRef>
          </c:cat>
          <c:val>
            <c:numRef>
              <c:f>results!$G$1163:$G$1170</c:f>
              <c:numCache>
                <c:formatCode>0.0%</c:formatCode>
                <c:ptCount val="8"/>
                <c:pt idx="0">
                  <c:v>0.83700000000000063</c:v>
                </c:pt>
                <c:pt idx="1">
                  <c:v>0.83400000000000063</c:v>
                </c:pt>
                <c:pt idx="2">
                  <c:v>0.82600000000000062</c:v>
                </c:pt>
                <c:pt idx="3">
                  <c:v>0.77000000000000079</c:v>
                </c:pt>
                <c:pt idx="4">
                  <c:v>0.71900000000000064</c:v>
                </c:pt>
                <c:pt idx="5">
                  <c:v>0.6510000000000008</c:v>
                </c:pt>
                <c:pt idx="6">
                  <c:v>0.6490000000000008</c:v>
                </c:pt>
                <c:pt idx="7">
                  <c:v>0.56100000000000005</c:v>
                </c:pt>
              </c:numCache>
            </c:numRef>
          </c:val>
        </c:ser>
        <c:dLbls>
          <c:showVal val="1"/>
        </c:dLbls>
        <c:gapWidth val="80"/>
        <c:gapDepth val="0"/>
        <c:shape val="box"/>
        <c:axId val="104311040"/>
        <c:axId val="104378368"/>
        <c:axId val="0"/>
      </c:bar3DChart>
      <c:catAx>
        <c:axId val="104311040"/>
        <c:scaling>
          <c:orientation val="maxMin"/>
        </c:scaling>
        <c:axPos val="l"/>
        <c:tickLblPos val="nextTo"/>
        <c:txPr>
          <a:bodyPr/>
          <a:lstStyle/>
          <a:p>
            <a:pPr>
              <a:defRPr sz="1200" b="1"/>
            </a:pPr>
            <a:endParaRPr lang="it-IT"/>
          </a:p>
        </c:txPr>
        <c:crossAx val="104378368"/>
        <c:crosses val="autoZero"/>
        <c:auto val="1"/>
        <c:lblAlgn val="ctr"/>
        <c:lblOffset val="100"/>
        <c:tickLblSkip val="1"/>
        <c:tickMarkSkip val="1"/>
      </c:catAx>
      <c:valAx>
        <c:axId val="104378368"/>
        <c:scaling>
          <c:orientation val="minMax"/>
          <c:max val="1"/>
          <c:min val="0"/>
        </c:scaling>
        <c:axPos val="t"/>
        <c:majorGridlines/>
        <c:numFmt formatCode="0%" sourceLinked="0"/>
        <c:tickLblPos val="nextTo"/>
        <c:crossAx val="104311040"/>
        <c:crosses val="autoZero"/>
        <c:crossBetween val="between"/>
        <c:majorUnit val="0.2"/>
      </c:valAx>
    </c:plotArea>
    <c:plotVisOnly val="1"/>
    <c:dispBlanksAs val="gap"/>
  </c:chart>
  <c:spPr>
    <a:noFill/>
    <a:ln>
      <a:noFill/>
    </a:ln>
  </c:spPr>
  <c:txPr>
    <a:bodyPr/>
    <a:lstStyle/>
    <a:p>
      <a:pPr>
        <a:defRPr>
          <a:latin typeface="Bookman Old Style" pitchFamily="18" charset="0"/>
        </a:defRPr>
      </a:pPr>
      <a:endParaRPr lang="it-IT"/>
    </a:p>
  </c:txPr>
  <c:externalData r:id="rId2"/>
</c:chartSpace>
</file>

<file path=ppt/charts/chart8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34"/>
  <c:clrMapOvr bg1="lt1" tx1="dk1" bg2="lt2" tx2="dk2" accent1="accent1" accent2="accent2" accent3="accent3" accent4="accent4" accent5="accent5" accent6="accent6" hlink="hlink" folHlink="folHlink"/>
  <c:chart>
    <c:view3D>
      <c:rotX val="10"/>
      <c:hPercent val="80"/>
      <c:rotY val="0"/>
      <c:depthPercent val="100"/>
      <c:perspective val="30"/>
    </c:view3D>
    <c:sideWall>
      <c:spPr>
        <a:noFill/>
      </c:spPr>
    </c:sideWall>
    <c:backWall>
      <c:spPr>
        <a:noFill/>
      </c:spPr>
    </c:backWall>
    <c:plotArea>
      <c:layout/>
      <c:bar3DChart>
        <c:barDir val="bar"/>
        <c:grouping val="clustered"/>
        <c:ser>
          <c:idx val="0"/>
          <c:order val="0"/>
          <c:spPr>
            <a:solidFill>
              <a:srgbClr val="92D050"/>
            </a:solidFill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dLbls>
            <c:dLbl>
              <c:idx val="0"/>
              <c:layout>
                <c:manualLayout>
                  <c:x val="0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1.0007728046292166E-16"/>
                  <c:y val="0"/>
                </c:manualLayout>
              </c:layout>
              <c:showVal val="1"/>
            </c:dLbl>
            <c:spPr>
              <a:noFill/>
            </c:spPr>
            <c:txPr>
              <a:bodyPr/>
              <a:lstStyle/>
              <a:p>
                <a:pPr>
                  <a:defRPr sz="1200" b="1" i="0"/>
                </a:pPr>
                <a:endParaRPr lang="it-IT"/>
              </a:p>
            </c:txPr>
            <c:showVal val="1"/>
          </c:dLbls>
          <c:cat>
            <c:strRef>
              <c:f>results!$F$1171:$F$1178</c:f>
              <c:strCache>
                <c:ptCount val="8"/>
                <c:pt idx="0">
                  <c:v>vivaci, aggressive</c:v>
                </c:pt>
                <c:pt idx="1">
                  <c:v>utili, concrete</c:v>
                </c:pt>
                <c:pt idx="2">
                  <c:v>con immagini belle, efficaci</c:v>
                </c:pt>
                <c:pt idx="3">
                  <c:v>senza censure o manipolazioni</c:v>
                </c:pt>
                <c:pt idx="4">
                  <c:v>indipendenti da qualunque potere
(politico, economico, ecc.)</c:v>
                </c:pt>
                <c:pt idx="5">
                  <c:v>non ristrette, non provinciali</c:v>
                </c:pt>
                <c:pt idx="6">
                  <c:v>originali, non banali</c:v>
                </c:pt>
                <c:pt idx="7">
                  <c:v>chiare, comprensibili</c:v>
                </c:pt>
              </c:strCache>
            </c:strRef>
          </c:cat>
          <c:val>
            <c:numRef>
              <c:f>results!$G$1171:$G$1178</c:f>
              <c:numCache>
                <c:formatCode>0.0%</c:formatCode>
                <c:ptCount val="8"/>
                <c:pt idx="0">
                  <c:v>0.47100000000000031</c:v>
                </c:pt>
                <c:pt idx="1">
                  <c:v>0.45</c:v>
                </c:pt>
                <c:pt idx="2">
                  <c:v>0.43700000000000039</c:v>
                </c:pt>
                <c:pt idx="3">
                  <c:v>0.42800000000000032</c:v>
                </c:pt>
                <c:pt idx="4">
                  <c:v>0.42800000000000032</c:v>
                </c:pt>
                <c:pt idx="5">
                  <c:v>0.42300000000000032</c:v>
                </c:pt>
                <c:pt idx="6">
                  <c:v>0.36500000000000032</c:v>
                </c:pt>
                <c:pt idx="7">
                  <c:v>0.29000000000000031</c:v>
                </c:pt>
              </c:numCache>
            </c:numRef>
          </c:val>
        </c:ser>
        <c:dLbls>
          <c:showVal val="1"/>
        </c:dLbls>
        <c:gapWidth val="80"/>
        <c:gapDepth val="0"/>
        <c:shape val="box"/>
        <c:axId val="104423808"/>
        <c:axId val="104425344"/>
        <c:axId val="0"/>
      </c:bar3DChart>
      <c:catAx>
        <c:axId val="104423808"/>
        <c:scaling>
          <c:orientation val="maxMin"/>
        </c:scaling>
        <c:axPos val="l"/>
        <c:tickLblPos val="nextTo"/>
        <c:txPr>
          <a:bodyPr/>
          <a:lstStyle/>
          <a:p>
            <a:pPr>
              <a:defRPr sz="1200" b="1"/>
            </a:pPr>
            <a:endParaRPr lang="it-IT"/>
          </a:p>
        </c:txPr>
        <c:crossAx val="104425344"/>
        <c:crosses val="autoZero"/>
        <c:auto val="1"/>
        <c:lblAlgn val="ctr"/>
        <c:lblOffset val="100"/>
        <c:tickLblSkip val="1"/>
        <c:tickMarkSkip val="1"/>
      </c:catAx>
      <c:valAx>
        <c:axId val="104425344"/>
        <c:scaling>
          <c:orientation val="minMax"/>
          <c:max val="1"/>
          <c:min val="0"/>
        </c:scaling>
        <c:axPos val="t"/>
        <c:majorGridlines/>
        <c:numFmt formatCode="0%" sourceLinked="0"/>
        <c:tickLblPos val="nextTo"/>
        <c:crossAx val="104423808"/>
        <c:crosses val="autoZero"/>
        <c:crossBetween val="between"/>
        <c:majorUnit val="0.2"/>
      </c:valAx>
    </c:plotArea>
    <c:plotVisOnly val="1"/>
    <c:dispBlanksAs val="gap"/>
  </c:chart>
  <c:spPr>
    <a:noFill/>
    <a:ln>
      <a:noFill/>
    </a:ln>
  </c:spPr>
  <c:txPr>
    <a:bodyPr/>
    <a:lstStyle/>
    <a:p>
      <a:pPr>
        <a:defRPr>
          <a:latin typeface="Bookman Old Style" pitchFamily="18" charset="0"/>
        </a:defRPr>
      </a:pPr>
      <a:endParaRPr lang="it-IT"/>
    </a:p>
  </c:txPr>
  <c:externalData r:id="rId2"/>
</c:chartSpace>
</file>

<file path=ppt/charts/chart8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34"/>
  <c:clrMapOvr bg1="lt1" tx1="dk1" bg2="lt2" tx2="dk2" accent1="accent1" accent2="accent2" accent3="accent3" accent4="accent4" accent5="accent5" accent6="accent6" hlink="hlink" folHlink="folHlink"/>
  <c:chart>
    <c:view3D>
      <c:rotX val="10"/>
      <c:hPercent val="80"/>
      <c:rotY val="0"/>
      <c:depthPercent val="100"/>
      <c:perspective val="30"/>
    </c:view3D>
    <c:sideWall>
      <c:spPr>
        <a:noFill/>
      </c:spPr>
    </c:sideWall>
    <c:backWall>
      <c:spPr>
        <a:noFill/>
      </c:spPr>
    </c:backWall>
    <c:plotArea>
      <c:layout/>
      <c:bar3DChart>
        <c:barDir val="bar"/>
        <c:grouping val="clustered"/>
        <c:ser>
          <c:idx val="0"/>
          <c:order val="0"/>
          <c:spPr>
            <a:solidFill>
              <a:srgbClr val="92D050"/>
            </a:solidFill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dLbls>
            <c:dLbl>
              <c:idx val="0"/>
              <c:layout>
                <c:manualLayout>
                  <c:x val="0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1.0007728046292166E-16"/>
                  <c:y val="0"/>
                </c:manualLayout>
              </c:layout>
              <c:showVal val="1"/>
            </c:dLbl>
            <c:spPr>
              <a:noFill/>
            </c:spPr>
            <c:txPr>
              <a:bodyPr/>
              <a:lstStyle/>
              <a:p>
                <a:pPr>
                  <a:defRPr sz="1200" b="1" i="0"/>
                </a:pPr>
                <a:endParaRPr lang="it-IT"/>
              </a:p>
            </c:txPr>
            <c:showVal val="1"/>
          </c:dLbls>
          <c:cat>
            <c:strRef>
              <c:f>results!$F$1179:$F$1186</c:f>
              <c:strCache>
                <c:ptCount val="8"/>
                <c:pt idx="0">
                  <c:v>espressione della propria comunità locale</c:v>
                </c:pt>
                <c:pt idx="1">
                  <c:v>con più voci e tesi a confronto</c:v>
                </c:pt>
                <c:pt idx="2">
                  <c:v>selezionate per la loro importanza</c:v>
                </c:pt>
                <c:pt idx="3">
                  <c:v>coerenti con le proprie convinzioni</c:v>
                </c:pt>
                <c:pt idx="4">
                  <c:v>ampie, approfondite</c:v>
                </c:pt>
                <c:pt idx="5">
                  <c:v>coerenti con i propri valori</c:v>
                </c:pt>
                <c:pt idx="6">
                  <c:v>competenti, professionali</c:v>
                </c:pt>
                <c:pt idx="7">
                  <c:v>precise, documentate</c:v>
                </c:pt>
              </c:strCache>
            </c:strRef>
          </c:cat>
          <c:val>
            <c:numRef>
              <c:f>results!$G$1179:$G$1186</c:f>
              <c:numCache>
                <c:formatCode>0.0%</c:formatCode>
                <c:ptCount val="8"/>
                <c:pt idx="0">
                  <c:v>0.255</c:v>
                </c:pt>
                <c:pt idx="1">
                  <c:v>0.22500000000000001</c:v>
                </c:pt>
                <c:pt idx="2">
                  <c:v>0.20100000000000001</c:v>
                </c:pt>
                <c:pt idx="3">
                  <c:v>0.192</c:v>
                </c:pt>
                <c:pt idx="4">
                  <c:v>0.15700000000000017</c:v>
                </c:pt>
                <c:pt idx="5">
                  <c:v>0.15200000000000016</c:v>
                </c:pt>
                <c:pt idx="6">
                  <c:v>0.11900000000000002</c:v>
                </c:pt>
                <c:pt idx="7">
                  <c:v>0.11699999999999998</c:v>
                </c:pt>
              </c:numCache>
            </c:numRef>
          </c:val>
        </c:ser>
        <c:dLbls>
          <c:showVal val="1"/>
        </c:dLbls>
        <c:gapWidth val="80"/>
        <c:gapDepth val="0"/>
        <c:shape val="box"/>
        <c:axId val="104490880"/>
        <c:axId val="104492416"/>
        <c:axId val="0"/>
      </c:bar3DChart>
      <c:catAx>
        <c:axId val="104490880"/>
        <c:scaling>
          <c:orientation val="maxMin"/>
        </c:scaling>
        <c:axPos val="l"/>
        <c:tickLblPos val="nextTo"/>
        <c:txPr>
          <a:bodyPr/>
          <a:lstStyle/>
          <a:p>
            <a:pPr>
              <a:defRPr sz="1200" b="1"/>
            </a:pPr>
            <a:endParaRPr lang="it-IT"/>
          </a:p>
        </c:txPr>
        <c:crossAx val="104492416"/>
        <c:crosses val="autoZero"/>
        <c:auto val="1"/>
        <c:lblAlgn val="ctr"/>
        <c:lblOffset val="100"/>
        <c:tickLblSkip val="1"/>
        <c:tickMarkSkip val="1"/>
      </c:catAx>
      <c:valAx>
        <c:axId val="104492416"/>
        <c:scaling>
          <c:orientation val="minMax"/>
          <c:max val="1"/>
          <c:min val="0"/>
        </c:scaling>
        <c:axPos val="t"/>
        <c:majorGridlines/>
        <c:numFmt formatCode="0%" sourceLinked="0"/>
        <c:tickLblPos val="nextTo"/>
        <c:crossAx val="104490880"/>
        <c:crosses val="autoZero"/>
        <c:crossBetween val="between"/>
        <c:majorUnit val="0.2"/>
      </c:valAx>
    </c:plotArea>
    <c:plotVisOnly val="1"/>
    <c:dispBlanksAs val="gap"/>
  </c:chart>
  <c:spPr>
    <a:noFill/>
    <a:ln>
      <a:noFill/>
    </a:ln>
  </c:spPr>
  <c:txPr>
    <a:bodyPr/>
    <a:lstStyle/>
    <a:p>
      <a:pPr>
        <a:defRPr>
          <a:latin typeface="Bookman Old Style" pitchFamily="18" charset="0"/>
        </a:defRPr>
      </a:pPr>
      <a:endParaRPr lang="it-IT"/>
    </a:p>
  </c:txPr>
  <c:externalData r:id="rId2"/>
</c:chartSpace>
</file>

<file path=ppt/charts/chart8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lrMapOvr bg1="lt1" tx1="dk1" bg2="lt2" tx2="dk2" accent1="accent1" accent2="accent2" accent3="accent3" accent4="accent4" accent5="accent5" accent6="accent6" hlink="hlink" folHlink="folHlink"/>
  <c:chart>
    <c:view3D>
      <c:rotX val="10"/>
      <c:hPercent val="80"/>
      <c:rotY val="0"/>
      <c:depthPercent val="100"/>
      <c:perspective val="30"/>
    </c:view3D>
    <c:sideWall>
      <c:spPr>
        <a:noFill/>
      </c:spPr>
    </c:sideWall>
    <c:backWall>
      <c:spPr>
        <a:noFill/>
      </c:spPr>
    </c:backWall>
    <c:plotArea>
      <c:layout/>
      <c:bar3DChart>
        <c:barDir val="bar"/>
        <c:grouping val="clustered"/>
        <c:ser>
          <c:idx val="0"/>
          <c:order val="0"/>
          <c:spPr>
            <a:solidFill>
              <a:srgbClr val="92D050"/>
            </a:solidFill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dLbls>
            <c:dLbl>
              <c:idx val="0"/>
              <c:layout>
                <c:manualLayout>
                  <c:x val="0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1.0007728046292166E-16"/>
                  <c:y val="0"/>
                </c:manualLayout>
              </c:layout>
              <c:showVal val="1"/>
            </c:dLbl>
            <c:spPr>
              <a:noFill/>
            </c:spPr>
            <c:txPr>
              <a:bodyPr/>
              <a:lstStyle/>
              <a:p>
                <a:pPr>
                  <a:defRPr sz="1200" b="1" i="0"/>
                </a:pPr>
                <a:endParaRPr lang="it-IT"/>
              </a:p>
            </c:txPr>
            <c:showVal val="1"/>
          </c:dLbls>
          <c:cat>
            <c:strRef>
              <c:f>results!$F$1187:$F$1193</c:f>
              <c:strCache>
                <c:ptCount val="7"/>
                <c:pt idx="0">
                  <c:v>vere, verificate</c:v>
                </c:pt>
                <c:pt idx="1">
                  <c:v>con commenti autorevoli, qualificati</c:v>
                </c:pt>
                <c:pt idx="2">
                  <c:v>serie, affidabili</c:v>
                </c:pt>
                <c:pt idx="3">
                  <c:v>senza esagerazioni</c:v>
                </c:pt>
                <c:pt idx="4">
                  <c:v>presentate in modo sereno, pacato</c:v>
                </c:pt>
                <c:pt idx="5">
                  <c:v>rispettose della dignità delle persone</c:v>
                </c:pt>
                <c:pt idx="6">
                  <c:v>ben scritte</c:v>
                </c:pt>
              </c:strCache>
            </c:strRef>
          </c:cat>
          <c:val>
            <c:numRef>
              <c:f>results!$G$1187:$G$1193</c:f>
              <c:numCache>
                <c:formatCode>0.0%</c:formatCode>
                <c:ptCount val="7"/>
                <c:pt idx="0">
                  <c:v>0.10900000000000008</c:v>
                </c:pt>
                <c:pt idx="1">
                  <c:v>9.9000000000000046E-2</c:v>
                </c:pt>
                <c:pt idx="2">
                  <c:v>9.6000000000000002E-2</c:v>
                </c:pt>
                <c:pt idx="3">
                  <c:v>9.0000000000000024E-2</c:v>
                </c:pt>
                <c:pt idx="4">
                  <c:v>8.9000000000000065E-2</c:v>
                </c:pt>
                <c:pt idx="5">
                  <c:v>7.9000000000000084E-2</c:v>
                </c:pt>
                <c:pt idx="6">
                  <c:v>7.2000000000000022E-2</c:v>
                </c:pt>
              </c:numCache>
            </c:numRef>
          </c:val>
        </c:ser>
        <c:dLbls>
          <c:showVal val="1"/>
        </c:dLbls>
        <c:gapWidth val="80"/>
        <c:gapDepth val="0"/>
        <c:shape val="box"/>
        <c:axId val="104508800"/>
        <c:axId val="104551552"/>
        <c:axId val="0"/>
      </c:bar3DChart>
      <c:catAx>
        <c:axId val="104508800"/>
        <c:scaling>
          <c:orientation val="maxMin"/>
        </c:scaling>
        <c:axPos val="l"/>
        <c:tickLblPos val="nextTo"/>
        <c:txPr>
          <a:bodyPr/>
          <a:lstStyle/>
          <a:p>
            <a:pPr>
              <a:defRPr sz="1200" b="1"/>
            </a:pPr>
            <a:endParaRPr lang="it-IT"/>
          </a:p>
        </c:txPr>
        <c:crossAx val="104551552"/>
        <c:crosses val="autoZero"/>
        <c:auto val="1"/>
        <c:lblAlgn val="ctr"/>
        <c:lblOffset val="100"/>
        <c:tickLblSkip val="1"/>
        <c:tickMarkSkip val="1"/>
      </c:catAx>
      <c:valAx>
        <c:axId val="104551552"/>
        <c:scaling>
          <c:orientation val="minMax"/>
          <c:max val="1"/>
          <c:min val="0"/>
        </c:scaling>
        <c:axPos val="t"/>
        <c:majorGridlines/>
        <c:numFmt formatCode="0%" sourceLinked="0"/>
        <c:tickLblPos val="nextTo"/>
        <c:crossAx val="104508800"/>
        <c:crosses val="autoZero"/>
        <c:crossBetween val="between"/>
        <c:majorUnit val="0.2"/>
      </c:valAx>
    </c:plotArea>
    <c:plotVisOnly val="1"/>
    <c:dispBlanksAs val="gap"/>
  </c:chart>
  <c:spPr>
    <a:noFill/>
    <a:ln>
      <a:noFill/>
    </a:ln>
  </c:spPr>
  <c:txPr>
    <a:bodyPr/>
    <a:lstStyle/>
    <a:p>
      <a:pPr>
        <a:defRPr>
          <a:latin typeface="Bookman Old Style" pitchFamily="18" charset="0"/>
        </a:defRPr>
      </a:pPr>
      <a:endParaRPr lang="it-IT"/>
    </a:p>
  </c:txPr>
  <c:externalData r:id="rId2"/>
</c:chartSpace>
</file>

<file path=ppt/charts/chart8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plotArea>
      <c:layout/>
      <c:scatterChart>
        <c:scatterStyle val="lineMarker"/>
        <c:ser>
          <c:idx val="0"/>
          <c:order val="0"/>
          <c:spPr>
            <a:ln w="25400">
              <a:noFill/>
            </a:ln>
            <a:effectLst/>
          </c:spPr>
          <c:marker>
            <c:symbol val="circle"/>
            <c:size val="5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0.13267061566101263"/>
                  <c:y val="-2.0941279169181984E-3"/>
                </c:manualLayout>
              </c:layout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APPROFONDITE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1"/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BEN SCRITTE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2"/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BREVI, SINTETICHE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3"/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COMPRENSIBILI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4"/>
              <c:layout>
                <c:manualLayout>
                  <c:x val="-5.4709532231345592E-3"/>
                  <c:y val="-6.2823837507545938E-3"/>
                </c:manualLayout>
              </c:layout>
              <c:tx>
                <c:rich>
                  <a:bodyPr/>
                  <a:lstStyle/>
                  <a:p>
                    <a:pPr>
                      <a:defRPr sz="8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 sz="800"/>
                      <a:t>COERENTI CON I PROPRI VALORI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5"/>
              <c:layout>
                <c:manualLayout>
                  <c:x val="-6.8386915289181957E-3"/>
                  <c:y val="-1.6753023335345583E-2"/>
                </c:manualLayout>
              </c:layout>
              <c:tx>
                <c:rich>
                  <a:bodyPr/>
                  <a:lstStyle/>
                  <a:p>
                    <a:pPr>
                      <a:defRPr sz="8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 sz="800"/>
                      <a:t>COERENTI CON LE CONVINZIONI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6"/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COMODE DA LEGGERE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7"/>
              <c:layout>
                <c:manualLayout>
                  <c:x val="1.3677383057836381E-3"/>
                  <c:y val="-6.2823837507545938E-3"/>
                </c:manualLayout>
              </c:layout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PROFESSIONALI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8"/>
              <c:layout>
                <c:manualLayout>
                  <c:x val="1.3677383057836381E-3"/>
                  <c:y val="0.10889465167974617"/>
                </c:manualLayout>
              </c:layout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COMMENTI</a:t>
                    </a:r>
                  </a:p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AUTOREVOLI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9"/>
              <c:layout>
                <c:manualLayout>
                  <c:x val="-2.7354766115672779E-3"/>
                  <c:y val="1.2564767501509174E-2"/>
                </c:manualLayout>
              </c:layout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CON IMMAGINI BELLE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10"/>
              <c:layout>
                <c:manualLayout>
                  <c:x val="-0.13540609227258021"/>
                  <c:y val="-1.2564767501509174E-2"/>
                </c:manualLayout>
              </c:layout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CON PIÙ VOCI A CONFRONTO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11"/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DIVERTENTI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12"/>
              <c:layout>
                <c:manualLayout>
                  <c:x val="-2.3251551198321837E-2"/>
                  <c:y val="-3.3506046670691209E-2"/>
                </c:manualLayout>
              </c:layout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ESPRESSIONE DELLA COMUNITÀ LOCALE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13"/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FACILI DA ARCHIVIARE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14"/>
              <c:layout>
                <c:manualLayout>
                  <c:x val="-6.1548223760263678E-2"/>
                  <c:y val="1.6753023335345583E-2"/>
                </c:manualLayout>
              </c:layout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FACILI DA TROVARE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15"/>
              <c:layout>
                <c:manualLayout>
                  <c:x val="-6.8386915289181893E-2"/>
                  <c:y val="2.3035407086100267E-2"/>
                </c:manualLayout>
              </c:layout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INDIPENDENTI</a:t>
                    </a:r>
                  </a:p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DAI POTERI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16"/>
              <c:layout>
                <c:manualLayout>
                  <c:x val="-6.8386915289181893E-2"/>
                  <c:y val="-2.3035407086100201E-2"/>
                </c:manualLayout>
              </c:layout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NON RISTRETTE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17"/>
              <c:layout>
                <c:manualLayout>
                  <c:x val="-4.3767625785076432E-2"/>
                  <c:y val="1.6753023335345649E-2"/>
                </c:manualLayout>
              </c:layout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NON BANALI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18"/>
              <c:layout>
                <c:manualLayout>
                  <c:x val="-0.11489001768582548"/>
                  <c:y val="-1.2564767501509174E-2"/>
                </c:manualLayout>
              </c:layout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DOCUMENTATE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19"/>
              <c:layout>
                <c:manualLayout>
                  <c:x val="-0.18327693297500744"/>
                  <c:y val="-6.2823837507545938E-3"/>
                </c:manualLayout>
              </c:layout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PRESENTATE IN MODO SERENO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20"/>
              <c:layout>
                <c:manualLayout>
                  <c:x val="-8.069656004123478E-2"/>
                  <c:y val="-3.3506046670691146E-2"/>
                </c:manualLayout>
              </c:layout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REPERIBILI</a:t>
                    </a:r>
                  </a:p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IN OGNI MOMENTO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21"/>
              <c:layout>
                <c:manualLayout>
                  <c:x val="-5.8812747148696533E-2"/>
                  <c:y val="3.5600174587609404E-2"/>
                </c:manualLayout>
              </c:layout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RISPETTOSE DELLA DIGNITÀ DELLE PERSONE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22"/>
              <c:layout>
                <c:manualLayout>
                  <c:x val="-3.5561195950374602E-2"/>
                  <c:y val="-1.8847151252263793E-2"/>
                </c:manualLayout>
              </c:layout>
              <c:tx>
                <c:rich>
                  <a:bodyPr/>
                  <a:lstStyle/>
                  <a:p>
                    <a:pPr>
                      <a:defRPr sz="8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 sz="800"/>
                      <a:t>SELEZIONATE</a:t>
                    </a:r>
                  </a:p>
                  <a:p>
                    <a:pPr>
                      <a:defRPr sz="8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 sz="800"/>
                      <a:t>PER IMPORTANZA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23"/>
              <c:layout>
                <c:manualLayout>
                  <c:x val="-9.1638466487503747E-2"/>
                  <c:y val="1.8847151252263793E-2"/>
                </c:manualLayout>
              </c:layout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SEMPRE AGGIORNATE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24"/>
              <c:layout>
                <c:manualLayout>
                  <c:x val="-3.9664410867725534E-2"/>
                  <c:y val="-1.884715125226372E-2"/>
                </c:manualLayout>
              </c:layout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SENZA CENSURE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25"/>
              <c:layout>
                <c:manualLayout>
                  <c:x val="-1.5045121363620042E-2"/>
                  <c:y val="-1.8847151252263793E-2"/>
                </c:manualLayout>
              </c:layout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SENZA</a:t>
                    </a:r>
                  </a:p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ESAGERAZIONI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26"/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SERIE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27"/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UTILI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28"/>
              <c:layout>
                <c:manualLayout>
                  <c:x val="-5.0606317313994585E-2"/>
                  <c:y val="-2.512953500301833E-2"/>
                </c:manualLayout>
              </c:layout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VELOCI DA TROVARE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29"/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VERIFICATE</a:t>
                    </a:r>
                  </a:p>
                </c:rich>
              </c:tx>
              <c:spPr>
                <a:effectLst/>
              </c:spPr>
              <c:showVal val="1"/>
            </c:dLbl>
            <c:dLbl>
              <c:idx val="30"/>
              <c:layout>
                <c:manualLayout>
                  <c:x val="-3.9664410867725534E-2"/>
                  <c:y val="-2.3035407086100201E-2"/>
                </c:manualLayout>
              </c:layout>
              <c:tx>
                <c:rich>
                  <a:bodyPr/>
                  <a:lstStyle/>
                  <a:p>
                    <a:pPr>
                      <a:defRPr sz="1000" u="none" strike="noStrike" baseline="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</a:defRPr>
                    </a:pPr>
                    <a:r>
                      <a:rPr lang="it-IT"/>
                      <a:t>VIVACI</a:t>
                    </a:r>
                  </a:p>
                </c:rich>
              </c:tx>
              <c:spPr>
                <a:effectLst/>
              </c:spPr>
              <c:showVal val="1"/>
            </c:dLbl>
            <c:delete val="1"/>
          </c:dLbls>
          <c:xVal>
            <c:numRef>
              <c:f>Sinottiche!$N$221:$N$251</c:f>
              <c:numCache>
                <c:formatCode>0.0%</c:formatCode>
                <c:ptCount val="31"/>
                <c:pt idx="0">
                  <c:v>0.16700000000000001</c:v>
                </c:pt>
                <c:pt idx="1">
                  <c:v>0.33100000000000046</c:v>
                </c:pt>
                <c:pt idx="2">
                  <c:v>0.39800000000000046</c:v>
                </c:pt>
                <c:pt idx="3">
                  <c:v>0.68099999999999994</c:v>
                </c:pt>
                <c:pt idx="4">
                  <c:v>0.27900000000000008</c:v>
                </c:pt>
                <c:pt idx="5">
                  <c:v>0.30600000000000038</c:v>
                </c:pt>
                <c:pt idx="6">
                  <c:v>0.69499999999999995</c:v>
                </c:pt>
                <c:pt idx="7">
                  <c:v>0.36000000000000032</c:v>
                </c:pt>
                <c:pt idx="8">
                  <c:v>0.27100000000000002</c:v>
                </c:pt>
                <c:pt idx="9">
                  <c:v>0.53400000000000003</c:v>
                </c:pt>
                <c:pt idx="10">
                  <c:v>0.15900000000000017</c:v>
                </c:pt>
                <c:pt idx="11">
                  <c:v>0.28900000000000031</c:v>
                </c:pt>
                <c:pt idx="12">
                  <c:v>0.27400000000000002</c:v>
                </c:pt>
                <c:pt idx="13">
                  <c:v>0.13600000000000001</c:v>
                </c:pt>
                <c:pt idx="14">
                  <c:v>0.69200000000000061</c:v>
                </c:pt>
                <c:pt idx="15">
                  <c:v>0.28200000000000008</c:v>
                </c:pt>
                <c:pt idx="16">
                  <c:v>0.111</c:v>
                </c:pt>
                <c:pt idx="17">
                  <c:v>0.25</c:v>
                </c:pt>
                <c:pt idx="18">
                  <c:v>0.35800000000000032</c:v>
                </c:pt>
                <c:pt idx="19">
                  <c:v>0.13600000000000001</c:v>
                </c:pt>
                <c:pt idx="20">
                  <c:v>0.44900000000000001</c:v>
                </c:pt>
                <c:pt idx="21">
                  <c:v>0.2</c:v>
                </c:pt>
                <c:pt idx="22">
                  <c:v>0.20500000000000004</c:v>
                </c:pt>
                <c:pt idx="23">
                  <c:v>0.62200000000000066</c:v>
                </c:pt>
                <c:pt idx="24">
                  <c:v>0.38000000000000039</c:v>
                </c:pt>
                <c:pt idx="25">
                  <c:v>0.15000000000000016</c:v>
                </c:pt>
                <c:pt idx="26">
                  <c:v>0.40300000000000002</c:v>
                </c:pt>
                <c:pt idx="27">
                  <c:v>0.58399999999999996</c:v>
                </c:pt>
                <c:pt idx="28">
                  <c:v>0.71700000000000064</c:v>
                </c:pt>
                <c:pt idx="29">
                  <c:v>0.441</c:v>
                </c:pt>
                <c:pt idx="30">
                  <c:v>0.24200000000000016</c:v>
                </c:pt>
              </c:numCache>
            </c:numRef>
          </c:xVal>
          <c:yVal>
            <c:numRef>
              <c:f>Sinottiche!$O$221:$O$251</c:f>
              <c:numCache>
                <c:formatCode>0.0%</c:formatCode>
                <c:ptCount val="31"/>
                <c:pt idx="0">
                  <c:v>0.1570493793487549</c:v>
                </c:pt>
                <c:pt idx="1">
                  <c:v>7.1980962753295893E-2</c:v>
                </c:pt>
                <c:pt idx="2">
                  <c:v>0.64901847839355575</c:v>
                </c:pt>
                <c:pt idx="3">
                  <c:v>0.2903033828735353</c:v>
                </c:pt>
                <c:pt idx="4">
                  <c:v>0.15229030609130892</c:v>
                </c:pt>
                <c:pt idx="5">
                  <c:v>0.19155263900756836</c:v>
                </c:pt>
                <c:pt idx="6">
                  <c:v>0.65139801025390742</c:v>
                </c:pt>
                <c:pt idx="7">
                  <c:v>0.11897680282592774</c:v>
                </c:pt>
                <c:pt idx="8">
                  <c:v>9.8750743865966953E-2</c:v>
                </c:pt>
                <c:pt idx="9">
                  <c:v>0.43664485931396524</c:v>
                </c:pt>
                <c:pt idx="10">
                  <c:v>0.22486614227294921</c:v>
                </c:pt>
                <c:pt idx="11">
                  <c:v>0.56097560882568365</c:v>
                </c:pt>
                <c:pt idx="12">
                  <c:v>0.25520523071289064</c:v>
                </c:pt>
                <c:pt idx="13">
                  <c:v>0.71921478271484351</c:v>
                </c:pt>
                <c:pt idx="14">
                  <c:v>0.82629386901855473</c:v>
                </c:pt>
                <c:pt idx="15">
                  <c:v>0.42831645965576226</c:v>
                </c:pt>
                <c:pt idx="16">
                  <c:v>0.42296253204345746</c:v>
                </c:pt>
                <c:pt idx="17">
                  <c:v>0.36525878906250048</c:v>
                </c:pt>
                <c:pt idx="18">
                  <c:v>0.11719214439392103</c:v>
                </c:pt>
                <c:pt idx="19">
                  <c:v>8.9232597351074222E-2</c:v>
                </c:pt>
                <c:pt idx="20">
                  <c:v>0.83700180053711015</c:v>
                </c:pt>
                <c:pt idx="21">
                  <c:v>7.8524689674377438E-2</c:v>
                </c:pt>
                <c:pt idx="22">
                  <c:v>0.20107078552246124</c:v>
                </c:pt>
                <c:pt idx="23">
                  <c:v>0.76977989196777441</c:v>
                </c:pt>
                <c:pt idx="24">
                  <c:v>0.42772159576416058</c:v>
                </c:pt>
                <c:pt idx="25">
                  <c:v>8.9827480316162292E-2</c:v>
                </c:pt>
                <c:pt idx="26">
                  <c:v>9.6371212005615159E-2</c:v>
                </c:pt>
                <c:pt idx="27">
                  <c:v>0.45032718658447307</c:v>
                </c:pt>
                <c:pt idx="28">
                  <c:v>0.83402732849121097</c:v>
                </c:pt>
                <c:pt idx="29">
                  <c:v>0.10945865631103516</c:v>
                </c:pt>
                <c:pt idx="30">
                  <c:v>0.47055324554443362</c:v>
                </c:pt>
              </c:numCache>
            </c:numRef>
          </c:yVal>
        </c:ser>
        <c:axId val="104734720"/>
        <c:axId val="104736256"/>
      </c:scatterChart>
      <c:valAx>
        <c:axId val="104734720"/>
        <c:scaling>
          <c:orientation val="minMax"/>
          <c:max val="1"/>
          <c:min val="0"/>
        </c:scaling>
        <c:axPos val="b"/>
        <c:numFmt formatCode="0%" sourceLinked="0"/>
        <c:majorTickMark val="cross"/>
        <c:tickLblPos val="nextTo"/>
        <c:crossAx val="104736256"/>
        <c:crosses val="autoZero"/>
        <c:crossBetween val="midCat"/>
        <c:majorUnit val="0.2"/>
      </c:valAx>
      <c:valAx>
        <c:axId val="104736256"/>
        <c:scaling>
          <c:orientation val="minMax"/>
          <c:max val="1"/>
          <c:min val="0"/>
        </c:scaling>
        <c:axPos val="l"/>
        <c:numFmt formatCode="0%" sourceLinked="0"/>
        <c:majorTickMark val="cross"/>
        <c:tickLblPos val="nextTo"/>
        <c:crossAx val="104734720"/>
        <c:crosses val="autoZero"/>
        <c:crossBetween val="midCat"/>
        <c:majorUnit val="0.2"/>
      </c:valAx>
      <c:spPr>
        <a:noFill/>
        <a:ln w="3175">
          <a:noFill/>
          <a:prstDash val="solid"/>
          <a:round/>
        </a:ln>
        <a:effectLst/>
        <a:extLst>
          <a:ext uri="{91240B29-F687-4F45-9708-019B960494DF}">
            <a14:hiddenLine xmlns="" xmlns:r="http://schemas.openxmlformats.org/officeDocument/2006/relationships" xmlns:a14="http://schemas.microsoft.com/office/drawing/2010/main" w="3175">
              <a:solidFill>
                <a:srgbClr val="000000"/>
              </a:solidFill>
              <a:prstDash val="solid"/>
              <a:round/>
            </a14:hiddenLine>
          </a:ext>
        </a:extLst>
      </c:spPr>
    </c:plotArea>
    <c:plotVisOnly val="1"/>
    <c:dispBlanksAs val="gap"/>
  </c:chart>
  <c:externalData r:id="rId1"/>
  <c:userShapes r:id="rId2"/>
</c:chartSpace>
</file>

<file path=ppt/charts/chart8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lrMapOvr bg1="lt1" tx1="dk1" bg2="lt2" tx2="dk2" accent1="accent1" accent2="accent2" accent3="accent3" accent4="accent4" accent5="accent5" accent6="accent6" hlink="hlink" folHlink="folHlink"/>
  <c:chart>
    <c:view3D>
      <c:rotX val="10"/>
      <c:rotY val="0"/>
      <c:perspective val="30"/>
    </c:view3D>
    <c:sideWall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backWall>
    <c:plotArea>
      <c:layout/>
      <c:bar3DChart>
        <c:barDir val="bar"/>
        <c:grouping val="percentStacked"/>
        <c:ser>
          <c:idx val="0"/>
          <c:order val="0"/>
          <c:tx>
            <c:strRef>
              <c:f>Sinottiche!$B$119</c:f>
              <c:strCache>
                <c:ptCount val="1"/>
                <c:pt idx="0">
                  <c:v>molto</c:v>
                </c:pt>
              </c:strCache>
            </c:strRef>
          </c:tx>
          <c:spPr>
            <a:solidFill>
              <a:srgbClr val="008000"/>
            </a:solidFill>
            <a:ln w="12700">
              <a:solidFill>
                <a:srgbClr val="FFFFFF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it-IT"/>
              </a:p>
            </c:txPr>
            <c:showVal val="1"/>
          </c:dLbls>
          <c:cat>
            <c:strRef>
              <c:f>Sinottiche!$A$120:$A$126</c:f>
              <c:strCache>
                <c:ptCount val="7"/>
                <c:pt idx="0">
                  <c:v>EDIZIONI ON LINE DI QUOTIDIANI
(COME CORRIERE.IT, REPUBBLICA.IT, ECC.)</c:v>
                </c:pt>
                <c:pt idx="1">
                  <c:v>SITI CHE TRASMETTONO PRINCIPALMENTE
VIDEO O BRANI AUDIO (COME YOUTUBE)
COME MEZZO DI INFORMAZIONE</c:v>
                </c:pt>
                <c:pt idx="2">
                  <c:v>INFORMAZIONI DI ATTUALITÀ
SCRITTE DA AMICI E CONOSCENTI
NEI SOCIAL NETWORKS
(FACEBOOK, TWITTER, ETC)</c:v>
                </c:pt>
                <c:pt idx="3">
                  <c:v>QUOTIDIANI ON LINE
CHE NON SI ACQUISTANO IN EDICOLA
(COME AFFARIITALIANI.IT)</c:v>
                </c:pt>
                <c:pt idx="4">
                  <c:v>SITI DIVERSI DI VOLTA IN VOLTA,
RAGGIUNTI TRAMITE UN MOTORE DI RICERCA</c:v>
                </c:pt>
                <c:pt idx="5">
                  <c:v>SITI CHE RIPORTANO NOTIZIE
O VERI E PROPRI ‘SERVIZI’
FATTI DA CITTADINI
O GRUPPI DI CITTADINI ORGANIZZATI
(COME YOUREPORTER)</c:v>
                </c:pt>
                <c:pt idx="6">
                  <c:v>AGENZIE DI STAMPA ON LINE
(COME ANSA.IT, ADNKRONOS.COM)</c:v>
                </c:pt>
              </c:strCache>
            </c:strRef>
          </c:cat>
          <c:val>
            <c:numRef>
              <c:f>Sinottiche!$B$120:$B$126</c:f>
              <c:numCache>
                <c:formatCode>0.0%</c:formatCode>
                <c:ptCount val="7"/>
                <c:pt idx="0">
                  <c:v>0.67816772460937591</c:v>
                </c:pt>
                <c:pt idx="1">
                  <c:v>0.5151695251464844</c:v>
                </c:pt>
                <c:pt idx="2">
                  <c:v>0.49137416839599679</c:v>
                </c:pt>
                <c:pt idx="3">
                  <c:v>0.38013088226318381</c:v>
                </c:pt>
                <c:pt idx="4">
                  <c:v>0.35871505737304688</c:v>
                </c:pt>
                <c:pt idx="5">
                  <c:v>0.3063652610778817</c:v>
                </c:pt>
                <c:pt idx="6">
                  <c:v>0.29208805084228556</c:v>
                </c:pt>
              </c:numCache>
            </c:numRef>
          </c:val>
        </c:ser>
        <c:ser>
          <c:idx val="1"/>
          <c:order val="1"/>
          <c:tx>
            <c:strRef>
              <c:f>Sinottiche!$C$119</c:f>
              <c:strCache>
                <c:ptCount val="1"/>
                <c:pt idx="0">
                  <c:v>abbastanza</c:v>
                </c:pt>
              </c:strCache>
            </c:strRef>
          </c:tx>
          <c:spPr>
            <a:solidFill>
              <a:srgbClr val="99CC00"/>
            </a:solidFill>
            <a:ln w="12700">
              <a:solidFill>
                <a:srgbClr val="FFFFFF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cat>
            <c:strRef>
              <c:f>Sinottiche!$A$120:$A$126</c:f>
              <c:strCache>
                <c:ptCount val="7"/>
                <c:pt idx="0">
                  <c:v>EDIZIONI ON LINE DI QUOTIDIANI
(COME CORRIERE.IT, REPUBBLICA.IT, ECC.)</c:v>
                </c:pt>
                <c:pt idx="1">
                  <c:v>SITI CHE TRASMETTONO PRINCIPALMENTE
VIDEO O BRANI AUDIO (COME YOUTUBE)
COME MEZZO DI INFORMAZIONE</c:v>
                </c:pt>
                <c:pt idx="2">
                  <c:v>INFORMAZIONI DI ATTUALITÀ
SCRITTE DA AMICI E CONOSCENTI
NEI SOCIAL NETWORKS
(FACEBOOK, TWITTER, ETC)</c:v>
                </c:pt>
                <c:pt idx="3">
                  <c:v>QUOTIDIANI ON LINE
CHE NON SI ACQUISTANO IN EDICOLA
(COME AFFARIITALIANI.IT)</c:v>
                </c:pt>
                <c:pt idx="4">
                  <c:v>SITI DIVERSI DI VOLTA IN VOLTA,
RAGGIUNTI TRAMITE UN MOTORE DI RICERCA</c:v>
                </c:pt>
                <c:pt idx="5">
                  <c:v>SITI CHE RIPORTANO NOTIZIE
O VERI E PROPRI ‘SERVIZI’
FATTI DA CITTADINI
O GRUPPI DI CITTADINI ORGANIZZATI
(COME YOUREPORTER)</c:v>
                </c:pt>
                <c:pt idx="6">
                  <c:v>AGENZIE DI STAMPA ON LINE
(COME ANSA.IT, ADNKRONOS.COM)</c:v>
                </c:pt>
              </c:strCache>
            </c:strRef>
          </c:cat>
          <c:val>
            <c:numRef>
              <c:f>Sinottiche!$C$120:$C$126</c:f>
              <c:numCache>
                <c:formatCode>0.0%</c:formatCode>
                <c:ptCount val="7"/>
                <c:pt idx="0">
                  <c:v>0.27245687484741266</c:v>
                </c:pt>
                <c:pt idx="1">
                  <c:v>0.36823318481445338</c:v>
                </c:pt>
                <c:pt idx="2">
                  <c:v>0.32004760742187532</c:v>
                </c:pt>
                <c:pt idx="3">
                  <c:v>0.39143367767333986</c:v>
                </c:pt>
                <c:pt idx="4">
                  <c:v>0.44497322082519525</c:v>
                </c:pt>
                <c:pt idx="5">
                  <c:v>0.46162998199462962</c:v>
                </c:pt>
                <c:pt idx="6">
                  <c:v>0.41106483459472681</c:v>
                </c:pt>
              </c:numCache>
            </c:numRef>
          </c:val>
        </c:ser>
        <c:ser>
          <c:idx val="2"/>
          <c:order val="2"/>
          <c:tx>
            <c:strRef>
              <c:f>Sinottiche!$D$119</c:f>
              <c:strCache>
                <c:ptCount val="1"/>
                <c:pt idx="0">
                  <c:v>poco</c:v>
                </c:pt>
              </c:strCache>
            </c:strRef>
          </c:tx>
          <c:spPr>
            <a:solidFill>
              <a:srgbClr val="FFC000"/>
            </a:solidFill>
            <a:ln w="12700">
              <a:solidFill>
                <a:srgbClr val="FFFFFF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cat>
            <c:strRef>
              <c:f>Sinottiche!$A$120:$A$126</c:f>
              <c:strCache>
                <c:ptCount val="7"/>
                <c:pt idx="0">
                  <c:v>EDIZIONI ON LINE DI QUOTIDIANI
(COME CORRIERE.IT, REPUBBLICA.IT, ECC.)</c:v>
                </c:pt>
                <c:pt idx="1">
                  <c:v>SITI CHE TRASMETTONO PRINCIPALMENTE
VIDEO O BRANI AUDIO (COME YOUTUBE)
COME MEZZO DI INFORMAZIONE</c:v>
                </c:pt>
                <c:pt idx="2">
                  <c:v>INFORMAZIONI DI ATTUALITÀ
SCRITTE DA AMICI E CONOSCENTI
NEI SOCIAL NETWORKS
(FACEBOOK, TWITTER, ETC)</c:v>
                </c:pt>
                <c:pt idx="3">
                  <c:v>QUOTIDIANI ON LINE
CHE NON SI ACQUISTANO IN EDICOLA
(COME AFFARIITALIANI.IT)</c:v>
                </c:pt>
                <c:pt idx="4">
                  <c:v>SITI DIVERSI DI VOLTA IN VOLTA,
RAGGIUNTI TRAMITE UN MOTORE DI RICERCA</c:v>
                </c:pt>
                <c:pt idx="5">
                  <c:v>SITI CHE RIPORTANO NOTIZIE
O VERI E PROPRI ‘SERVIZI’
FATTI DA CITTADINI
O GRUPPI DI CITTADINI ORGANIZZATI
(COME YOUREPORTER)</c:v>
                </c:pt>
                <c:pt idx="6">
                  <c:v>AGENZIE DI STAMPA ON LINE
(COME ANSA.IT, ADNKRONOS.COM)</c:v>
                </c:pt>
              </c:strCache>
            </c:strRef>
          </c:cat>
          <c:val>
            <c:numRef>
              <c:f>Sinottiche!$D$120:$D$126</c:f>
              <c:numCache>
                <c:formatCode>0.0%</c:formatCode>
                <c:ptCount val="7"/>
                <c:pt idx="0">
                  <c:v>4.6995835304260263E-2</c:v>
                </c:pt>
                <c:pt idx="1">
                  <c:v>0.10113027572631852</c:v>
                </c:pt>
                <c:pt idx="2">
                  <c:v>0.15942891120910643</c:v>
                </c:pt>
                <c:pt idx="3">
                  <c:v>0.20880428314209007</c:v>
                </c:pt>
                <c:pt idx="4">
                  <c:v>0.17608566284179691</c:v>
                </c:pt>
                <c:pt idx="5">
                  <c:v>0.21653778076171895</c:v>
                </c:pt>
                <c:pt idx="6">
                  <c:v>0.26829267501831056</c:v>
                </c:pt>
              </c:numCache>
            </c:numRef>
          </c:val>
        </c:ser>
        <c:ser>
          <c:idx val="3"/>
          <c:order val="3"/>
          <c:tx>
            <c:strRef>
              <c:f>Sinottiche!$E$119</c:f>
              <c:strCache>
                <c:ptCount val="1"/>
                <c:pt idx="0">
                  <c:v>per niente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FFFFFF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dLbls>
            <c:delete val="1"/>
          </c:dLbls>
          <c:cat>
            <c:strRef>
              <c:f>Sinottiche!$A$120:$A$126</c:f>
              <c:strCache>
                <c:ptCount val="7"/>
                <c:pt idx="0">
                  <c:v>EDIZIONI ON LINE DI QUOTIDIANI
(COME CORRIERE.IT, REPUBBLICA.IT, ECC.)</c:v>
                </c:pt>
                <c:pt idx="1">
                  <c:v>SITI CHE TRASMETTONO PRINCIPALMENTE
VIDEO O BRANI AUDIO (COME YOUTUBE)
COME MEZZO DI INFORMAZIONE</c:v>
                </c:pt>
                <c:pt idx="2">
                  <c:v>INFORMAZIONI DI ATTUALITÀ
SCRITTE DA AMICI E CONOSCENTI
NEI SOCIAL NETWORKS
(FACEBOOK, TWITTER, ETC)</c:v>
                </c:pt>
                <c:pt idx="3">
                  <c:v>QUOTIDIANI ON LINE
CHE NON SI ACQUISTANO IN EDICOLA
(COME AFFARIITALIANI.IT)</c:v>
                </c:pt>
                <c:pt idx="4">
                  <c:v>SITI DIVERSI DI VOLTA IN VOLTA,
RAGGIUNTI TRAMITE UN MOTORE DI RICERCA</c:v>
                </c:pt>
                <c:pt idx="5">
                  <c:v>SITI CHE RIPORTANO NOTIZIE
O VERI E PROPRI ‘SERVIZI’
FATTI DA CITTADINI
O GRUPPI DI CITTADINI ORGANIZZATI
(COME YOUREPORTER)</c:v>
                </c:pt>
                <c:pt idx="6">
                  <c:v>AGENZIE DI STAMPA ON LINE
(COME ANSA.IT, ADNKRONOS.COM)</c:v>
                </c:pt>
              </c:strCache>
            </c:strRef>
          </c:cat>
          <c:val>
            <c:numRef>
              <c:f>Sinottiche!$E$120:$E$126</c:f>
              <c:numCache>
                <c:formatCode>0.0%</c:formatCode>
                <c:ptCount val="7"/>
                <c:pt idx="0">
                  <c:v>2.3795360326766997E-3</c:v>
                </c:pt>
                <c:pt idx="1">
                  <c:v>1.5466984510421753E-2</c:v>
                </c:pt>
                <c:pt idx="2">
                  <c:v>2.9149315357208251E-2</c:v>
                </c:pt>
                <c:pt idx="3">
                  <c:v>1.963117241859438E-2</c:v>
                </c:pt>
                <c:pt idx="4">
                  <c:v>2.0226056575775152E-2</c:v>
                </c:pt>
                <c:pt idx="5">
                  <c:v>1.5466984510421753E-2</c:v>
                </c:pt>
                <c:pt idx="6">
                  <c:v>2.8554432392120362E-2</c:v>
                </c:pt>
              </c:numCache>
            </c:numRef>
          </c:val>
        </c:ser>
        <c:dLbls>
          <c:showVal val="1"/>
        </c:dLbls>
        <c:shape val="box"/>
        <c:axId val="104785792"/>
        <c:axId val="104787328"/>
        <c:axId val="0"/>
      </c:bar3DChart>
      <c:catAx>
        <c:axId val="104785792"/>
        <c:scaling>
          <c:orientation val="maxMin"/>
        </c:scaling>
        <c:axPos val="l"/>
        <c:tickLblPos val="nextTo"/>
        <c:txPr>
          <a:bodyPr rot="0" vert="horz"/>
          <a:lstStyle/>
          <a:p>
            <a:pPr>
              <a:defRPr sz="1200" b="1"/>
            </a:pPr>
            <a:endParaRPr lang="it-IT"/>
          </a:p>
        </c:txPr>
        <c:crossAx val="104787328"/>
        <c:crosses val="autoZero"/>
        <c:auto val="1"/>
        <c:lblAlgn val="ctr"/>
        <c:lblOffset val="100"/>
        <c:tickLblSkip val="1"/>
        <c:tickMarkSkip val="1"/>
      </c:catAx>
      <c:valAx>
        <c:axId val="104787328"/>
        <c:scaling>
          <c:orientation val="minMax"/>
          <c:max val="1"/>
          <c:min val="0"/>
        </c:scaling>
        <c:axPos val="t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minorGridlines>
          <c:spPr>
            <a:ln w="3175">
              <a:solidFill>
                <a:srgbClr val="75DD75"/>
              </a:solidFill>
              <a:prstDash val="sysDash"/>
            </a:ln>
          </c:spPr>
        </c:minorGridlines>
        <c:numFmt formatCode="0%" sourceLinked="1"/>
        <c:tickLblPos val="nextTo"/>
        <c:spPr>
          <a:effectLst/>
        </c:spPr>
        <c:txPr>
          <a:bodyPr/>
          <a:lstStyle/>
          <a:p>
            <a:pPr>
              <a:defRPr sz="1200" u="none" strike="noStrike" baseline="0">
                <a:latin typeface="Bookman Old Style"/>
                <a:ea typeface="Bookman Old Style"/>
                <a:cs typeface="Bookman Old Style"/>
              </a:defRPr>
            </a:pPr>
            <a:endParaRPr lang="it-IT"/>
          </a:p>
        </c:txPr>
        <c:crossAx val="104785792"/>
        <c:crossesAt val="1"/>
        <c:crossBetween val="between"/>
        <c:majorUnit val="0.5"/>
        <c:minorUnit val="0.2"/>
      </c:valAx>
    </c:plotArea>
    <c:legend>
      <c:legendPos val="b"/>
      <c:layout>
        <c:manualLayout>
          <c:xMode val="edge"/>
          <c:yMode val="edge"/>
          <c:x val="5.3223532172781661E-2"/>
          <c:y val="0.94253622796272263"/>
          <c:w val="0.88705886954636048"/>
          <c:h val="4.4968261074187638E-2"/>
        </c:manualLayout>
      </c:layout>
      <c:txPr>
        <a:bodyPr/>
        <a:lstStyle/>
        <a:p>
          <a:pPr>
            <a:defRPr b="1"/>
          </a:pPr>
          <a:endParaRPr lang="it-IT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 sz="1400" u="none" strike="noStrike" baseline="0">
          <a:latin typeface="Bookman Old Style"/>
          <a:ea typeface="Bookman Old Style"/>
          <a:cs typeface="Bookman Old Style"/>
        </a:defRPr>
      </a:pPr>
      <a:endParaRPr lang="it-IT"/>
    </a:p>
  </c:txPr>
  <c:externalData r:id="rId2"/>
</c:chartSpace>
</file>

<file path=ppt/charts/chart8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lrMapOvr bg1="lt1" tx1="dk1" bg2="lt2" tx2="dk2" accent1="accent1" accent2="accent2" accent3="accent3" accent4="accent4" accent5="accent5" accent6="accent6" hlink="hlink" folHlink="folHlink"/>
  <c:chart>
    <c:view3D>
      <c:rotX val="10"/>
      <c:rotY val="0"/>
      <c:perspective val="30"/>
    </c:view3D>
    <c:sideWall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backWall>
    <c:plotArea>
      <c:layout/>
      <c:bar3DChart>
        <c:barDir val="bar"/>
        <c:grouping val="percentStacked"/>
        <c:ser>
          <c:idx val="0"/>
          <c:order val="0"/>
          <c:tx>
            <c:strRef>
              <c:f>Sinottiche!$B$119</c:f>
              <c:strCache>
                <c:ptCount val="1"/>
                <c:pt idx="0">
                  <c:v>molto</c:v>
                </c:pt>
              </c:strCache>
            </c:strRef>
          </c:tx>
          <c:spPr>
            <a:solidFill>
              <a:srgbClr val="008000"/>
            </a:solidFill>
            <a:ln w="12700">
              <a:solidFill>
                <a:srgbClr val="FFFFFF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it-IT"/>
              </a:p>
            </c:txPr>
            <c:showVal val="1"/>
          </c:dLbls>
          <c:cat>
            <c:strRef>
              <c:f>Sinottiche!$A$127:$A$132</c:f>
              <c:strCache>
                <c:ptCount val="6"/>
                <c:pt idx="0">
                  <c:v>COMMUNITIES, NEWSGROUPS,
FORUM DI DISCUSSIONE APERTI A TUTTI
COME MEZZO DI INFORMAZIONE</c:v>
                </c:pt>
                <c:pt idx="1">
                  <c:v>SITI/PORTALI GENERALISTI,
CHE OFFRONO INFORMAZIONI
SU MOLTI TEMI DIVERSI
(COME TISCALI.IT, MSN.IT, LIBERO.IT)</c:v>
                </c:pt>
                <c:pt idx="2">
                  <c:v>BLOG DI ESPERTI, OPINIONISTI,
POLITICI, PERSONAGGI NOTI</c:v>
                </c:pt>
                <c:pt idx="3">
                  <c:v>EDIZIONI ON LINE DI TELEGIORNALI
(COME TG1, TG5, TGCOM, ECC.)</c:v>
                </c:pt>
                <c:pt idx="4">
                  <c:v>BLOG DI GIORNALISTI</c:v>
                </c:pt>
                <c:pt idx="5">
                  <c:v>BLOG DI AMICI/CONOSCENTI</c:v>
                </c:pt>
              </c:strCache>
            </c:strRef>
          </c:cat>
          <c:val>
            <c:numRef>
              <c:f>Sinottiche!$B$127:$B$132</c:f>
              <c:numCache>
                <c:formatCode>0.0%</c:formatCode>
                <c:ptCount val="6"/>
                <c:pt idx="0">
                  <c:v>0.28375967025756837</c:v>
                </c:pt>
                <c:pt idx="1">
                  <c:v>0.26591314315795933</c:v>
                </c:pt>
                <c:pt idx="2">
                  <c:v>0.25520523071289064</c:v>
                </c:pt>
                <c:pt idx="3">
                  <c:v>0.21237358093261718</c:v>
                </c:pt>
                <c:pt idx="4">
                  <c:v>0.20939916610717796</c:v>
                </c:pt>
                <c:pt idx="5">
                  <c:v>0.15823914527893093</c:v>
                </c:pt>
              </c:numCache>
            </c:numRef>
          </c:val>
        </c:ser>
        <c:ser>
          <c:idx val="1"/>
          <c:order val="1"/>
          <c:tx>
            <c:strRef>
              <c:f>Sinottiche!$C$119</c:f>
              <c:strCache>
                <c:ptCount val="1"/>
                <c:pt idx="0">
                  <c:v>abbastanza</c:v>
                </c:pt>
              </c:strCache>
            </c:strRef>
          </c:tx>
          <c:spPr>
            <a:solidFill>
              <a:srgbClr val="99CC00"/>
            </a:solidFill>
            <a:ln w="12700">
              <a:solidFill>
                <a:srgbClr val="FFFFFF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cat>
            <c:strRef>
              <c:f>Sinottiche!$A$127:$A$132</c:f>
              <c:strCache>
                <c:ptCount val="6"/>
                <c:pt idx="0">
                  <c:v>COMMUNITIES, NEWSGROUPS,
FORUM DI DISCUSSIONE APERTI A TUTTI
COME MEZZO DI INFORMAZIONE</c:v>
                </c:pt>
                <c:pt idx="1">
                  <c:v>SITI/PORTALI GENERALISTI,
CHE OFFRONO INFORMAZIONI
SU MOLTI TEMI DIVERSI
(COME TISCALI.IT, MSN.IT, LIBERO.IT)</c:v>
                </c:pt>
                <c:pt idx="2">
                  <c:v>BLOG DI ESPERTI, OPINIONISTI,
POLITICI, PERSONAGGI NOTI</c:v>
                </c:pt>
                <c:pt idx="3">
                  <c:v>EDIZIONI ON LINE DI TELEGIORNALI
(COME TG1, TG5, TGCOM, ECC.)</c:v>
                </c:pt>
                <c:pt idx="4">
                  <c:v>BLOG DI GIORNALISTI</c:v>
                </c:pt>
                <c:pt idx="5">
                  <c:v>BLOG DI AMICI/CONOSCENTI</c:v>
                </c:pt>
              </c:strCache>
            </c:strRef>
          </c:cat>
          <c:val>
            <c:numRef>
              <c:f>Sinottiche!$C$127:$C$132</c:f>
              <c:numCache>
                <c:formatCode>0.0%</c:formatCode>
                <c:ptCount val="6"/>
                <c:pt idx="0">
                  <c:v>0.44794765472412079</c:v>
                </c:pt>
                <c:pt idx="1">
                  <c:v>0.37894111633300781</c:v>
                </c:pt>
                <c:pt idx="2">
                  <c:v>0.46222488403320344</c:v>
                </c:pt>
                <c:pt idx="3">
                  <c:v>0.36704341888427738</c:v>
                </c:pt>
                <c:pt idx="4">
                  <c:v>0.40214157104492188</c:v>
                </c:pt>
                <c:pt idx="5">
                  <c:v>0.33670433044433595</c:v>
                </c:pt>
              </c:numCache>
            </c:numRef>
          </c:val>
        </c:ser>
        <c:ser>
          <c:idx val="2"/>
          <c:order val="2"/>
          <c:tx>
            <c:strRef>
              <c:f>Sinottiche!$D$119</c:f>
              <c:strCache>
                <c:ptCount val="1"/>
                <c:pt idx="0">
                  <c:v>poco</c:v>
                </c:pt>
              </c:strCache>
            </c:strRef>
          </c:tx>
          <c:spPr>
            <a:solidFill>
              <a:srgbClr val="FFC000"/>
            </a:solidFill>
            <a:ln w="12700">
              <a:solidFill>
                <a:srgbClr val="FFFFFF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cat>
            <c:strRef>
              <c:f>Sinottiche!$A$127:$A$132</c:f>
              <c:strCache>
                <c:ptCount val="6"/>
                <c:pt idx="0">
                  <c:v>COMMUNITIES, NEWSGROUPS,
FORUM DI DISCUSSIONE APERTI A TUTTI
COME MEZZO DI INFORMAZIONE</c:v>
                </c:pt>
                <c:pt idx="1">
                  <c:v>SITI/PORTALI GENERALISTI,
CHE OFFRONO INFORMAZIONI
SU MOLTI TEMI DIVERSI
(COME TISCALI.IT, MSN.IT, LIBERO.IT)</c:v>
                </c:pt>
                <c:pt idx="2">
                  <c:v>BLOG DI ESPERTI, OPINIONISTI,
POLITICI, PERSONAGGI NOTI</c:v>
                </c:pt>
                <c:pt idx="3">
                  <c:v>EDIZIONI ON LINE DI TELEGIORNALI
(COME TG1, TG5, TGCOM, ECC.)</c:v>
                </c:pt>
                <c:pt idx="4">
                  <c:v>BLOG DI GIORNALISTI</c:v>
                </c:pt>
                <c:pt idx="5">
                  <c:v>BLOG DI AMICI/CONOSCENTI</c:v>
                </c:pt>
              </c:strCache>
            </c:strRef>
          </c:cat>
          <c:val>
            <c:numRef>
              <c:f>Sinottiche!$D$127:$D$132</c:f>
              <c:numCache>
                <c:formatCode>0.0%</c:formatCode>
                <c:ptCount val="6"/>
                <c:pt idx="0">
                  <c:v>0.23557405471801757</c:v>
                </c:pt>
                <c:pt idx="1">
                  <c:v>0.30993455886840832</c:v>
                </c:pt>
                <c:pt idx="2">
                  <c:v>0.25580011367797884</c:v>
                </c:pt>
                <c:pt idx="3">
                  <c:v>0.39202854156494227</c:v>
                </c:pt>
                <c:pt idx="4">
                  <c:v>0.34800712585449256</c:v>
                </c:pt>
                <c:pt idx="5">
                  <c:v>0.42296253204345746</c:v>
                </c:pt>
              </c:numCache>
            </c:numRef>
          </c:val>
        </c:ser>
        <c:ser>
          <c:idx val="3"/>
          <c:order val="3"/>
          <c:tx>
            <c:strRef>
              <c:f>Sinottiche!$E$119</c:f>
              <c:strCache>
                <c:ptCount val="1"/>
                <c:pt idx="0">
                  <c:v>per niente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FFFFFF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dLbls>
            <c:dLbl>
              <c:idx val="2"/>
              <c:delete val="1"/>
            </c:dLbl>
            <c:dLbl>
              <c:idx val="3"/>
              <c:delete val="1"/>
            </c:dLbl>
            <c:showVal val="1"/>
          </c:dLbls>
          <c:cat>
            <c:strRef>
              <c:f>Sinottiche!$A$127:$A$132</c:f>
              <c:strCache>
                <c:ptCount val="6"/>
                <c:pt idx="0">
                  <c:v>COMMUNITIES, NEWSGROUPS,
FORUM DI DISCUSSIONE APERTI A TUTTI
COME MEZZO DI INFORMAZIONE</c:v>
                </c:pt>
                <c:pt idx="1">
                  <c:v>SITI/PORTALI GENERALISTI,
CHE OFFRONO INFORMAZIONI
SU MOLTI TEMI DIVERSI
(COME TISCALI.IT, MSN.IT, LIBERO.IT)</c:v>
                </c:pt>
                <c:pt idx="2">
                  <c:v>BLOG DI ESPERTI, OPINIONISTI,
POLITICI, PERSONAGGI NOTI</c:v>
                </c:pt>
                <c:pt idx="3">
                  <c:v>EDIZIONI ON LINE DI TELEGIORNALI
(COME TG1, TG5, TGCOM, ECC.)</c:v>
                </c:pt>
                <c:pt idx="4">
                  <c:v>BLOG DI GIORNALISTI</c:v>
                </c:pt>
                <c:pt idx="5">
                  <c:v>BLOG DI AMICI/CONOSCENTI</c:v>
                </c:pt>
              </c:strCache>
            </c:strRef>
          </c:cat>
          <c:val>
            <c:numRef>
              <c:f>Sinottiche!$E$127:$E$132</c:f>
              <c:numCache>
                <c:formatCode>0.0%</c:formatCode>
                <c:ptCount val="6"/>
                <c:pt idx="0">
                  <c:v>3.2718620300292968E-2</c:v>
                </c:pt>
                <c:pt idx="1">
                  <c:v>4.5211181640625014E-2</c:v>
                </c:pt>
                <c:pt idx="2">
                  <c:v>2.6769778728485152E-2</c:v>
                </c:pt>
                <c:pt idx="3">
                  <c:v>2.8554432392120362E-2</c:v>
                </c:pt>
                <c:pt idx="4">
                  <c:v>4.0452113151550312E-2</c:v>
                </c:pt>
                <c:pt idx="5">
                  <c:v>8.2093992233276514E-2</c:v>
                </c:pt>
              </c:numCache>
            </c:numRef>
          </c:val>
        </c:ser>
        <c:dLbls>
          <c:showVal val="1"/>
        </c:dLbls>
        <c:shape val="box"/>
        <c:axId val="104959360"/>
        <c:axId val="104969344"/>
        <c:axId val="0"/>
      </c:bar3DChart>
      <c:catAx>
        <c:axId val="104959360"/>
        <c:scaling>
          <c:orientation val="maxMin"/>
        </c:scaling>
        <c:axPos val="l"/>
        <c:tickLblPos val="nextTo"/>
        <c:txPr>
          <a:bodyPr rot="0" vert="horz"/>
          <a:lstStyle/>
          <a:p>
            <a:pPr>
              <a:defRPr sz="1200" b="1"/>
            </a:pPr>
            <a:endParaRPr lang="it-IT"/>
          </a:p>
        </c:txPr>
        <c:crossAx val="104969344"/>
        <c:crosses val="autoZero"/>
        <c:auto val="1"/>
        <c:lblAlgn val="ctr"/>
        <c:lblOffset val="100"/>
        <c:tickLblSkip val="1"/>
        <c:tickMarkSkip val="1"/>
      </c:catAx>
      <c:valAx>
        <c:axId val="104969344"/>
        <c:scaling>
          <c:orientation val="minMax"/>
          <c:max val="1"/>
          <c:min val="0"/>
        </c:scaling>
        <c:axPos val="t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minorGridlines>
          <c:spPr>
            <a:ln w="3175">
              <a:solidFill>
                <a:srgbClr val="75DD75"/>
              </a:solidFill>
              <a:prstDash val="sysDash"/>
            </a:ln>
          </c:spPr>
        </c:minorGridlines>
        <c:numFmt formatCode="0%" sourceLinked="1"/>
        <c:tickLblPos val="nextTo"/>
        <c:spPr>
          <a:effectLst/>
        </c:spPr>
        <c:txPr>
          <a:bodyPr/>
          <a:lstStyle/>
          <a:p>
            <a:pPr>
              <a:defRPr sz="1200" u="none" strike="noStrike" baseline="0">
                <a:latin typeface="Bookman Old Style"/>
                <a:ea typeface="Bookman Old Style"/>
                <a:cs typeface="Bookman Old Style"/>
              </a:defRPr>
            </a:pPr>
            <a:endParaRPr lang="it-IT"/>
          </a:p>
        </c:txPr>
        <c:crossAx val="104959360"/>
        <c:crossesAt val="1"/>
        <c:crossBetween val="between"/>
        <c:majorUnit val="0.5"/>
        <c:minorUnit val="0.2"/>
      </c:valAx>
    </c:plotArea>
    <c:legend>
      <c:legendPos val="b"/>
      <c:layout>
        <c:manualLayout>
          <c:xMode val="edge"/>
          <c:yMode val="edge"/>
          <c:x val="5.3223532172781661E-2"/>
          <c:y val="0.94253622796272263"/>
          <c:w val="0.88705886954636048"/>
          <c:h val="4.4968261074187638E-2"/>
        </c:manualLayout>
      </c:layout>
      <c:txPr>
        <a:bodyPr/>
        <a:lstStyle/>
        <a:p>
          <a:pPr>
            <a:defRPr b="1"/>
          </a:pPr>
          <a:endParaRPr lang="it-IT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 sz="1400" u="none" strike="noStrike" baseline="0">
          <a:latin typeface="Bookman Old Style"/>
          <a:ea typeface="Bookman Old Style"/>
          <a:cs typeface="Bookman Old Style"/>
        </a:defRPr>
      </a:pPr>
      <a:endParaRPr lang="it-IT"/>
    </a:p>
  </c:txPr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34"/>
  <c:clrMapOvr bg1="lt1" tx1="dk1" bg2="lt2" tx2="dk2" accent1="accent1" accent2="accent2" accent3="accent3" accent4="accent4" accent5="accent5" accent6="accent6" hlink="hlink" folHlink="folHlink"/>
  <c:chart>
    <c:view3D>
      <c:rotX val="10"/>
      <c:hPercent val="80"/>
      <c:rotY val="0"/>
      <c:depthPercent val="100"/>
      <c:perspective val="30"/>
    </c:view3D>
    <c:sideWall>
      <c:spPr>
        <a:noFill/>
      </c:spPr>
    </c:sideWall>
    <c:backWall>
      <c:spPr>
        <a:noFill/>
      </c:spPr>
    </c:backWall>
    <c:plotArea>
      <c:layout/>
      <c:bar3DChart>
        <c:barDir val="bar"/>
        <c:grouping val="clustered"/>
        <c:ser>
          <c:idx val="0"/>
          <c:order val="0"/>
          <c:spPr>
            <a:solidFill>
              <a:srgbClr val="C00000"/>
            </a:solidFill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dPt>
            <c:idx val="0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</c:dPt>
          <c:dLbls>
            <c:dLbl>
              <c:idx val="0"/>
              <c:layout>
                <c:manualLayout>
                  <c:x val="0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1.0007728046292166E-16"/>
                  <c:y val="0"/>
                </c:manualLayout>
              </c:layout>
              <c:showVal val="1"/>
            </c:dLbl>
            <c:spPr>
              <a:noFill/>
            </c:spPr>
            <c:txPr>
              <a:bodyPr/>
              <a:lstStyle/>
              <a:p>
                <a:pPr>
                  <a:defRPr sz="1200" b="1" i="0"/>
                </a:pPr>
                <a:endParaRPr lang="it-IT"/>
              </a:p>
            </c:txPr>
            <c:showVal val="1"/>
          </c:dLbls>
          <c:cat>
            <c:strRef>
              <c:f>results!$H$1382:$H$1387</c:f>
              <c:strCache>
                <c:ptCount val="6"/>
                <c:pt idx="0">
                  <c:v>gli addetti e le agenzie
di relazioni pubbliche</c:v>
                </c:pt>
                <c:pt idx="1">
                  <c:v>le istituzioni pubbliche (Stato,
Regioni, Province, Comuni, ecc.)</c:v>
                </c:pt>
                <c:pt idx="2">
                  <c:v>gli editori oggi in Italia</c:v>
                </c:pt>
                <c:pt idx="3">
                  <c:v>la tv privata</c:v>
                </c:pt>
                <c:pt idx="4">
                  <c:v>i pubblicitari</c:v>
                </c:pt>
                <c:pt idx="5">
                  <c:v>gli investitori pubblicitari, le imprese,
le aziende non editoriali</c:v>
                </c:pt>
              </c:strCache>
            </c:strRef>
          </c:cat>
          <c:val>
            <c:numRef>
              <c:f>results!$I$1382:$I$1387</c:f>
              <c:numCache>
                <c:formatCode>0.00</c:formatCode>
                <c:ptCount val="6"/>
                <c:pt idx="0">
                  <c:v>4.522308349609375</c:v>
                </c:pt>
                <c:pt idx="1">
                  <c:v>4.3361096382141113</c:v>
                </c:pt>
                <c:pt idx="2">
                  <c:v>4.1290898323058984</c:v>
                </c:pt>
                <c:pt idx="3">
                  <c:v>4.1189765930175755</c:v>
                </c:pt>
                <c:pt idx="4">
                  <c:v>4.1189765930175755</c:v>
                </c:pt>
                <c:pt idx="5">
                  <c:v>4.0517549514770455</c:v>
                </c:pt>
              </c:numCache>
            </c:numRef>
          </c:val>
        </c:ser>
        <c:dLbls>
          <c:showVal val="1"/>
        </c:dLbls>
        <c:gapWidth val="80"/>
        <c:gapDepth val="0"/>
        <c:shape val="box"/>
        <c:axId val="79598336"/>
        <c:axId val="79599872"/>
        <c:axId val="0"/>
      </c:bar3DChart>
      <c:catAx>
        <c:axId val="79598336"/>
        <c:scaling>
          <c:orientation val="maxMin"/>
        </c:scaling>
        <c:axPos val="l"/>
        <c:tickLblPos val="nextTo"/>
        <c:txPr>
          <a:bodyPr/>
          <a:lstStyle/>
          <a:p>
            <a:pPr>
              <a:defRPr sz="1200" b="1"/>
            </a:pPr>
            <a:endParaRPr lang="it-IT"/>
          </a:p>
        </c:txPr>
        <c:crossAx val="79599872"/>
        <c:crosses val="autoZero"/>
        <c:auto val="1"/>
        <c:lblAlgn val="ctr"/>
        <c:lblOffset val="100"/>
        <c:tickLblSkip val="1"/>
        <c:tickMarkSkip val="1"/>
      </c:catAx>
      <c:valAx>
        <c:axId val="79599872"/>
        <c:scaling>
          <c:orientation val="minMax"/>
          <c:max val="7"/>
          <c:min val="3"/>
        </c:scaling>
        <c:axPos val="t"/>
        <c:majorGridlines/>
        <c:numFmt formatCode="0" sourceLinked="0"/>
        <c:tickLblPos val="nextTo"/>
        <c:crossAx val="79598336"/>
        <c:crosses val="autoZero"/>
        <c:crossBetween val="between"/>
        <c:majorUnit val="1"/>
        <c:minorUnit val="1"/>
      </c:valAx>
    </c:plotArea>
    <c:plotVisOnly val="1"/>
    <c:dispBlanksAs val="gap"/>
  </c:chart>
  <c:spPr>
    <a:noFill/>
    <a:ln>
      <a:noFill/>
    </a:ln>
  </c:spPr>
  <c:txPr>
    <a:bodyPr/>
    <a:lstStyle/>
    <a:p>
      <a:pPr>
        <a:defRPr>
          <a:latin typeface="Bookman Old Style" pitchFamily="18" charset="0"/>
        </a:defRPr>
      </a:pPr>
      <a:endParaRPr lang="it-IT"/>
    </a:p>
  </c:txPr>
  <c:externalData r:id="rId2"/>
</c:chartSpace>
</file>

<file path=ppt/charts/chart9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34"/>
  <c:clrMapOvr bg1="lt1" tx1="dk1" bg2="lt2" tx2="dk2" accent1="accent1" accent2="accent2" accent3="accent3" accent4="accent4" accent5="accent5" accent6="accent6" hlink="hlink" folHlink="folHlink"/>
  <c:chart>
    <c:view3D>
      <c:rotX val="10"/>
      <c:hPercent val="80"/>
      <c:rotY val="0"/>
      <c:depthPercent val="100"/>
      <c:perspective val="30"/>
    </c:view3D>
    <c:sideWall>
      <c:spPr>
        <a:noFill/>
      </c:spPr>
    </c:sideWall>
    <c:backWall>
      <c:spPr>
        <a:noFill/>
      </c:spPr>
    </c:backWall>
    <c:plotArea>
      <c:layout/>
      <c:bar3DChart>
        <c:barDir val="bar"/>
        <c:grouping val="clustered"/>
        <c:ser>
          <c:idx val="0"/>
          <c:order val="0"/>
          <c:spPr>
            <a:gradFill>
              <a:gsLst>
                <a:gs pos="47300">
                  <a:srgbClr val="FFC000"/>
                </a:gs>
                <a:gs pos="0">
                  <a:srgbClr val="FF0000"/>
                </a:gs>
                <a:gs pos="100000">
                  <a:srgbClr val="A603AB"/>
                </a:gs>
              </a:gsLst>
              <a:lin ang="5400000" scaled="0"/>
            </a:gradFill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dPt>
            <c:idx val="8"/>
            <c:spPr>
              <a:solidFill>
                <a:sysClr val="windowText" lastClr="000000">
                  <a:lumMod val="50000"/>
                  <a:lumOff val="50000"/>
                </a:sysClr>
              </a:solidFill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</c:dPt>
          <c:dLbls>
            <c:dLbl>
              <c:idx val="0"/>
              <c:layout>
                <c:manualLayout>
                  <c:x val="0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1.0007728046292166E-16"/>
                  <c:y val="0"/>
                </c:manualLayout>
              </c:layout>
              <c:showVal val="1"/>
            </c:dLbl>
            <c:spPr>
              <a:noFill/>
            </c:spPr>
            <c:txPr>
              <a:bodyPr/>
              <a:lstStyle/>
              <a:p>
                <a:pPr>
                  <a:defRPr sz="1200" b="1" i="0"/>
                </a:pPr>
                <a:endParaRPr lang="it-IT"/>
              </a:p>
            </c:txPr>
            <c:showVal val="1"/>
          </c:dLbls>
          <c:cat>
            <c:strRef>
              <c:f>results!$F$1289:$F$1297</c:f>
              <c:strCache>
                <c:ptCount val="9"/>
                <c:pt idx="0">
                  <c:v>quotidiani nazionali</c:v>
                </c:pt>
                <c:pt idx="1">
                  <c:v>periodici non specializzati</c:v>
                </c:pt>
                <c:pt idx="2">
                  <c:v>quotidiani locali/regionali</c:v>
                </c:pt>
                <c:pt idx="3">
                  <c:v>periodici specializzati (in un solo tema/settore)</c:v>
                </c:pt>
                <c:pt idx="4">
                  <c:v>quotidiani specializzati in economia, sport, ecc.</c:v>
                </c:pt>
                <c:pt idx="5">
                  <c:v>tv nazionali</c:v>
                </c:pt>
                <c:pt idx="6">
                  <c:v>tv locali</c:v>
                </c:pt>
                <c:pt idx="7">
                  <c:v>radio</c:v>
                </c:pt>
                <c:pt idx="8">
                  <c:v>nessuno di questi</c:v>
                </c:pt>
              </c:strCache>
            </c:strRef>
          </c:cat>
          <c:val>
            <c:numRef>
              <c:f>results!$G$1289:$G$1297</c:f>
              <c:numCache>
                <c:formatCode>0.0%</c:formatCode>
                <c:ptCount val="9"/>
                <c:pt idx="0">
                  <c:v>0.82299999999999995</c:v>
                </c:pt>
                <c:pt idx="1">
                  <c:v>0.47900000000000031</c:v>
                </c:pt>
                <c:pt idx="2">
                  <c:v>0.42700000000000032</c:v>
                </c:pt>
                <c:pt idx="3">
                  <c:v>0.36200000000000032</c:v>
                </c:pt>
                <c:pt idx="4">
                  <c:v>0.35600000000000032</c:v>
                </c:pt>
                <c:pt idx="5">
                  <c:v>0.30900000000000033</c:v>
                </c:pt>
                <c:pt idx="6">
                  <c:v>0.30300000000000032</c:v>
                </c:pt>
                <c:pt idx="7">
                  <c:v>0.10900000000000008</c:v>
                </c:pt>
                <c:pt idx="8">
                  <c:v>2.8999999999999998E-2</c:v>
                </c:pt>
              </c:numCache>
            </c:numRef>
          </c:val>
        </c:ser>
        <c:dLbls>
          <c:showVal val="1"/>
        </c:dLbls>
        <c:gapWidth val="80"/>
        <c:gapDepth val="0"/>
        <c:shape val="box"/>
        <c:axId val="104855808"/>
        <c:axId val="104931328"/>
        <c:axId val="0"/>
      </c:bar3DChart>
      <c:catAx>
        <c:axId val="104855808"/>
        <c:scaling>
          <c:orientation val="maxMin"/>
        </c:scaling>
        <c:axPos val="l"/>
        <c:tickLblPos val="nextTo"/>
        <c:txPr>
          <a:bodyPr/>
          <a:lstStyle/>
          <a:p>
            <a:pPr>
              <a:defRPr sz="1200" b="1"/>
            </a:pPr>
            <a:endParaRPr lang="it-IT"/>
          </a:p>
        </c:txPr>
        <c:crossAx val="104931328"/>
        <c:crosses val="autoZero"/>
        <c:auto val="1"/>
        <c:lblAlgn val="ctr"/>
        <c:lblOffset val="100"/>
        <c:tickLblSkip val="1"/>
        <c:tickMarkSkip val="1"/>
      </c:catAx>
      <c:valAx>
        <c:axId val="104931328"/>
        <c:scaling>
          <c:orientation val="minMax"/>
          <c:max val="1"/>
          <c:min val="0"/>
        </c:scaling>
        <c:axPos val="t"/>
        <c:majorGridlines/>
        <c:numFmt formatCode="0%" sourceLinked="0"/>
        <c:tickLblPos val="nextTo"/>
        <c:crossAx val="104855808"/>
        <c:crosses val="autoZero"/>
        <c:crossBetween val="between"/>
        <c:majorUnit val="0.2"/>
      </c:valAx>
    </c:plotArea>
    <c:plotVisOnly val="1"/>
    <c:dispBlanksAs val="gap"/>
  </c:chart>
  <c:spPr>
    <a:noFill/>
    <a:ln>
      <a:noFill/>
    </a:ln>
  </c:spPr>
  <c:txPr>
    <a:bodyPr/>
    <a:lstStyle/>
    <a:p>
      <a:pPr>
        <a:defRPr>
          <a:latin typeface="Bookman Old Style" pitchFamily="18" charset="0"/>
        </a:defRPr>
      </a:pPr>
      <a:endParaRPr lang="it-IT"/>
    </a:p>
  </c:txPr>
  <c:externalData r:id="rId2"/>
</c:chartSpace>
</file>

<file path=ppt/charts/chart9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34"/>
  <c:clrMapOvr bg1="lt1" tx1="dk1" bg2="lt2" tx2="dk2" accent1="accent1" accent2="accent2" accent3="accent3" accent4="accent4" accent5="accent5" accent6="accent6" hlink="hlink" folHlink="folHlink"/>
  <c:chart>
    <c:view3D>
      <c:rotX val="10"/>
      <c:hPercent val="80"/>
      <c:rotY val="0"/>
      <c:depthPercent val="100"/>
      <c:perspective val="30"/>
    </c:view3D>
    <c:sideWall>
      <c:spPr>
        <a:noFill/>
      </c:spPr>
    </c:sideWall>
    <c:backWall>
      <c:spPr>
        <a:noFill/>
      </c:spPr>
    </c:backWall>
    <c:plotArea>
      <c:layout/>
      <c:bar3DChart>
        <c:barDir val="bar"/>
        <c:grouping val="clustered"/>
        <c:ser>
          <c:idx val="0"/>
          <c:order val="0"/>
          <c:spPr>
            <a:solidFill>
              <a:srgbClr val="92D050"/>
            </a:solidFill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dPt>
            <c:idx val="0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</c:dPt>
          <c:dPt>
            <c:idx val="4"/>
            <c:spPr>
              <a:solidFill>
                <a:srgbClr val="00B0F0"/>
              </a:solidFill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</c:dPt>
          <c:dLbls>
            <c:dLbl>
              <c:idx val="0"/>
              <c:layout>
                <c:manualLayout>
                  <c:x val="0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1.0007728046292166E-16"/>
                  <c:y val="0"/>
                </c:manualLayout>
              </c:layout>
              <c:showVal val="1"/>
            </c:dLbl>
            <c:spPr>
              <a:noFill/>
            </c:spPr>
            <c:txPr>
              <a:bodyPr/>
              <a:lstStyle/>
              <a:p>
                <a:pPr>
                  <a:defRPr sz="1200" b="1" i="0"/>
                </a:pPr>
                <a:endParaRPr lang="it-IT"/>
              </a:p>
            </c:txPr>
            <c:showVal val="1"/>
          </c:dLbls>
          <c:cat>
            <c:strRef>
              <c:f>results!$F$1299:$F$1303</c:f>
              <c:strCache>
                <c:ptCount val="5"/>
                <c:pt idx="0">
                  <c:v>molti mezzi e molte testate tradizionali
andranno in crisi o chiuderanno</c:v>
                </c:pt>
                <c:pt idx="1">
                  <c:v>sempre più redazioni diventeranno multimediali
fornendo informazioni, notizie
e commenti su più piattaforme</c:v>
                </c:pt>
                <c:pt idx="2">
                  <c:v>si affermerà una nuova leva
di giornalisti competenti
nell’uso di Internet</c:v>
                </c:pt>
                <c:pt idx="3">
                  <c:v>il giornalismo cambierà e si aggiornerà
continuando a esercitare
la sua funzione anche in Internet</c:v>
                </c:pt>
                <c:pt idx="4">
                  <c:v>Internet diventerà leader
nella fornitura di informazioni,
notizie e commenti</c:v>
                </c:pt>
              </c:strCache>
            </c:strRef>
          </c:cat>
          <c:val>
            <c:numRef>
              <c:f>results!$G$1299:$G$1303</c:f>
              <c:numCache>
                <c:formatCode>0.0%</c:formatCode>
                <c:ptCount val="5"/>
                <c:pt idx="0">
                  <c:v>0.73900000000000077</c:v>
                </c:pt>
                <c:pt idx="1">
                  <c:v>0.70900000000000063</c:v>
                </c:pt>
                <c:pt idx="2">
                  <c:v>0.70300000000000062</c:v>
                </c:pt>
                <c:pt idx="3">
                  <c:v>0.68599999999999994</c:v>
                </c:pt>
                <c:pt idx="4">
                  <c:v>0.66900000000000093</c:v>
                </c:pt>
              </c:numCache>
            </c:numRef>
          </c:val>
        </c:ser>
        <c:dLbls>
          <c:showVal val="1"/>
        </c:dLbls>
        <c:gapWidth val="80"/>
        <c:gapDepth val="0"/>
        <c:shape val="box"/>
        <c:axId val="105095168"/>
        <c:axId val="105096704"/>
        <c:axId val="0"/>
      </c:bar3DChart>
      <c:catAx>
        <c:axId val="105095168"/>
        <c:scaling>
          <c:orientation val="maxMin"/>
        </c:scaling>
        <c:axPos val="l"/>
        <c:tickLblPos val="nextTo"/>
        <c:txPr>
          <a:bodyPr/>
          <a:lstStyle/>
          <a:p>
            <a:pPr>
              <a:defRPr sz="1200" b="1"/>
            </a:pPr>
            <a:endParaRPr lang="it-IT"/>
          </a:p>
        </c:txPr>
        <c:crossAx val="105096704"/>
        <c:crosses val="autoZero"/>
        <c:auto val="1"/>
        <c:lblAlgn val="ctr"/>
        <c:lblOffset val="100"/>
        <c:tickLblSkip val="1"/>
        <c:tickMarkSkip val="1"/>
      </c:catAx>
      <c:valAx>
        <c:axId val="105096704"/>
        <c:scaling>
          <c:orientation val="minMax"/>
          <c:max val="1"/>
          <c:min val="0"/>
        </c:scaling>
        <c:axPos val="t"/>
        <c:majorGridlines/>
        <c:numFmt formatCode="0%" sourceLinked="0"/>
        <c:tickLblPos val="nextTo"/>
        <c:crossAx val="105095168"/>
        <c:crosses val="autoZero"/>
        <c:crossBetween val="between"/>
        <c:majorUnit val="0.2"/>
      </c:valAx>
    </c:plotArea>
    <c:plotVisOnly val="1"/>
    <c:dispBlanksAs val="gap"/>
  </c:chart>
  <c:spPr>
    <a:noFill/>
    <a:ln>
      <a:noFill/>
    </a:ln>
  </c:spPr>
  <c:txPr>
    <a:bodyPr/>
    <a:lstStyle/>
    <a:p>
      <a:pPr>
        <a:defRPr>
          <a:latin typeface="Bookman Old Style" pitchFamily="18" charset="0"/>
        </a:defRPr>
      </a:pPr>
      <a:endParaRPr lang="it-IT"/>
    </a:p>
  </c:txPr>
  <c:externalData r:id="rId2"/>
</c:chartSpace>
</file>

<file path=ppt/charts/chart9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34"/>
  <c:clrMapOvr bg1="lt1" tx1="dk1" bg2="lt2" tx2="dk2" accent1="accent1" accent2="accent2" accent3="accent3" accent4="accent4" accent5="accent5" accent6="accent6" hlink="hlink" folHlink="folHlink"/>
  <c:chart>
    <c:view3D>
      <c:rotX val="10"/>
      <c:hPercent val="80"/>
      <c:rotY val="0"/>
      <c:depthPercent val="100"/>
      <c:perspective val="30"/>
    </c:view3D>
    <c:sideWall>
      <c:spPr>
        <a:noFill/>
      </c:spPr>
    </c:sideWall>
    <c:backWall>
      <c:spPr>
        <a:noFill/>
      </c:spPr>
    </c:backWall>
    <c:plotArea>
      <c:layout/>
      <c:bar3DChart>
        <c:barDir val="bar"/>
        <c:grouping val="clustered"/>
        <c:ser>
          <c:idx val="0"/>
          <c:order val="0"/>
          <c:spPr>
            <a:solidFill>
              <a:srgbClr val="92D050"/>
            </a:solidFill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dPt>
            <c:idx val="4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</c:dPt>
          <c:dLbls>
            <c:dLbl>
              <c:idx val="0"/>
              <c:layout>
                <c:manualLayout>
                  <c:x val="0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1.0007728046292166E-16"/>
                  <c:y val="0"/>
                </c:manualLayout>
              </c:layout>
              <c:showVal val="1"/>
            </c:dLbl>
            <c:spPr>
              <a:noFill/>
            </c:spPr>
            <c:txPr>
              <a:bodyPr/>
              <a:lstStyle/>
              <a:p>
                <a:pPr>
                  <a:defRPr sz="1200" b="1" i="0"/>
                </a:pPr>
                <a:endParaRPr lang="it-IT"/>
              </a:p>
            </c:txPr>
            <c:showVal val="1"/>
          </c:dLbls>
          <c:cat>
            <c:strRef>
              <c:f>results!$F$1304:$F$1308</c:f>
              <c:strCache>
                <c:ptCount val="5"/>
                <c:pt idx="0">
                  <c:v>ci sarà una sempre maggiore integrazione
tra media tradizionali e new media</c:v>
                </c:pt>
                <c:pt idx="1">
                  <c:v>sempre più redazioni diventeranno multimediali
fornendo informazioni, notizie e commenti
con modi/stili diversi a seconda della piattaforma</c:v>
                </c:pt>
                <c:pt idx="2">
                  <c:v>anche in Internet l’offerta
di informazioni, notizie e commenti
si articolerà, si segmenterà per specializzazione,
fasce di qualità e di prezzo</c:v>
                </c:pt>
                <c:pt idx="3">
                  <c:v>in Italia verranno predisposte nuove leggi
per tutelare in Internet
i diritti degli autori, giornalisti inclusi</c:v>
                </c:pt>
                <c:pt idx="4">
                  <c:v>crescerà la disoccupazione
dei giornalisti causata da Internet</c:v>
                </c:pt>
              </c:strCache>
            </c:strRef>
          </c:cat>
          <c:val>
            <c:numRef>
              <c:f>results!$G$1304:$G$1308</c:f>
              <c:numCache>
                <c:formatCode>0.0%</c:formatCode>
                <c:ptCount val="5"/>
                <c:pt idx="0">
                  <c:v>0.64400000000000079</c:v>
                </c:pt>
                <c:pt idx="1">
                  <c:v>0.55399999999999994</c:v>
                </c:pt>
                <c:pt idx="2">
                  <c:v>0.54</c:v>
                </c:pt>
                <c:pt idx="3">
                  <c:v>0.41600000000000031</c:v>
                </c:pt>
                <c:pt idx="4">
                  <c:v>0.39200000000000046</c:v>
                </c:pt>
              </c:numCache>
            </c:numRef>
          </c:val>
        </c:ser>
        <c:dLbls>
          <c:showVal val="1"/>
        </c:dLbls>
        <c:gapWidth val="80"/>
        <c:gapDepth val="0"/>
        <c:shape val="box"/>
        <c:axId val="109799296"/>
        <c:axId val="109800832"/>
        <c:axId val="0"/>
      </c:bar3DChart>
      <c:catAx>
        <c:axId val="109799296"/>
        <c:scaling>
          <c:orientation val="maxMin"/>
        </c:scaling>
        <c:axPos val="l"/>
        <c:tickLblPos val="nextTo"/>
        <c:txPr>
          <a:bodyPr/>
          <a:lstStyle/>
          <a:p>
            <a:pPr>
              <a:defRPr sz="1200" b="1"/>
            </a:pPr>
            <a:endParaRPr lang="it-IT"/>
          </a:p>
        </c:txPr>
        <c:crossAx val="109800832"/>
        <c:crosses val="autoZero"/>
        <c:auto val="1"/>
        <c:lblAlgn val="ctr"/>
        <c:lblOffset val="100"/>
        <c:tickLblSkip val="1"/>
        <c:tickMarkSkip val="1"/>
      </c:catAx>
      <c:valAx>
        <c:axId val="109800832"/>
        <c:scaling>
          <c:orientation val="minMax"/>
          <c:max val="1"/>
          <c:min val="0"/>
        </c:scaling>
        <c:axPos val="t"/>
        <c:majorGridlines/>
        <c:numFmt formatCode="0%" sourceLinked="0"/>
        <c:tickLblPos val="nextTo"/>
        <c:crossAx val="109799296"/>
        <c:crosses val="autoZero"/>
        <c:crossBetween val="between"/>
        <c:majorUnit val="0.2"/>
      </c:valAx>
    </c:plotArea>
    <c:plotVisOnly val="1"/>
    <c:dispBlanksAs val="gap"/>
  </c:chart>
  <c:spPr>
    <a:noFill/>
    <a:ln>
      <a:noFill/>
    </a:ln>
  </c:spPr>
  <c:txPr>
    <a:bodyPr/>
    <a:lstStyle/>
    <a:p>
      <a:pPr>
        <a:defRPr>
          <a:latin typeface="Bookman Old Style" pitchFamily="18" charset="0"/>
        </a:defRPr>
      </a:pPr>
      <a:endParaRPr lang="it-IT"/>
    </a:p>
  </c:txPr>
  <c:externalData r:id="rId2"/>
</c:chartSpace>
</file>

<file path=ppt/charts/chart9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34"/>
  <c:clrMapOvr bg1="lt1" tx1="dk1" bg2="lt2" tx2="dk2" accent1="accent1" accent2="accent2" accent3="accent3" accent4="accent4" accent5="accent5" accent6="accent6" hlink="hlink" folHlink="folHlink"/>
  <c:chart>
    <c:view3D>
      <c:rotX val="10"/>
      <c:hPercent val="80"/>
      <c:rotY val="0"/>
      <c:depthPercent val="100"/>
      <c:perspective val="30"/>
    </c:view3D>
    <c:sideWall>
      <c:spPr>
        <a:noFill/>
      </c:spPr>
    </c:sideWall>
    <c:backWall>
      <c:spPr>
        <a:noFill/>
      </c:spPr>
    </c:backWall>
    <c:plotArea>
      <c:layout/>
      <c:bar3DChart>
        <c:barDir val="bar"/>
        <c:grouping val="clustered"/>
        <c:ser>
          <c:idx val="0"/>
          <c:order val="0"/>
          <c:spPr>
            <a:solidFill>
              <a:srgbClr val="92D050"/>
            </a:solidFill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dLbls>
            <c:dLbl>
              <c:idx val="0"/>
              <c:layout>
                <c:manualLayout>
                  <c:x val="0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1.0007728046292166E-16"/>
                  <c:y val="0"/>
                </c:manualLayout>
              </c:layout>
              <c:showVal val="1"/>
            </c:dLbl>
            <c:spPr>
              <a:noFill/>
            </c:spPr>
            <c:txPr>
              <a:bodyPr/>
              <a:lstStyle/>
              <a:p>
                <a:pPr>
                  <a:defRPr sz="1200" b="1" i="0"/>
                </a:pPr>
                <a:endParaRPr lang="it-IT"/>
              </a:p>
            </c:txPr>
            <c:showVal val="1"/>
          </c:dLbls>
          <c:cat>
            <c:strRef>
              <c:f>results!$F$1309:$F$1313</c:f>
              <c:strCache>
                <c:ptCount val="5"/>
                <c:pt idx="0">
                  <c:v>sempre più Italiani saranno disposti
a pagare per avere su Internet informazioni,
notizie e commenti di qualità
o comunque da loro desiderati</c:v>
                </c:pt>
                <c:pt idx="1">
                  <c:v>in Italia si affermeranno nuovi editori,
assai diversi da quelli
dei media tradizionali</c:v>
                </c:pt>
                <c:pt idx="2">
                  <c:v>crescerà l’occupazione dei giornalisti
connessa a Internet</c:v>
                </c:pt>
                <c:pt idx="3">
                  <c:v>l’Italia ridurrà la sua distanza
rispetto ai Paesi più avanzati
per quel che attiene a Internet,
ai new media</c:v>
                </c:pt>
                <c:pt idx="4">
                  <c:v>l’appartenenza all’Ordine dei Giornalisti
diverrà un marchio di garanzia certificante
formazione, aggiornamento,
rispetto della deontologia professionale</c:v>
                </c:pt>
              </c:strCache>
            </c:strRef>
          </c:cat>
          <c:val>
            <c:numRef>
              <c:f>results!$G$1309:$G$1313</c:f>
              <c:numCache>
                <c:formatCode>0.0%</c:formatCode>
                <c:ptCount val="5"/>
                <c:pt idx="0">
                  <c:v>0.37100000000000033</c:v>
                </c:pt>
                <c:pt idx="1">
                  <c:v>0.34900000000000031</c:v>
                </c:pt>
                <c:pt idx="2">
                  <c:v>0.33600000000000046</c:v>
                </c:pt>
                <c:pt idx="3">
                  <c:v>0.33500000000000046</c:v>
                </c:pt>
                <c:pt idx="4">
                  <c:v>0.3270000000000004</c:v>
                </c:pt>
              </c:numCache>
            </c:numRef>
          </c:val>
        </c:ser>
        <c:dLbls>
          <c:showVal val="1"/>
        </c:dLbls>
        <c:gapWidth val="80"/>
        <c:gapDepth val="0"/>
        <c:shape val="box"/>
        <c:axId val="109784064"/>
        <c:axId val="109716224"/>
        <c:axId val="0"/>
      </c:bar3DChart>
      <c:catAx>
        <c:axId val="109784064"/>
        <c:scaling>
          <c:orientation val="maxMin"/>
        </c:scaling>
        <c:axPos val="l"/>
        <c:tickLblPos val="nextTo"/>
        <c:txPr>
          <a:bodyPr/>
          <a:lstStyle/>
          <a:p>
            <a:pPr>
              <a:defRPr sz="1200" b="1"/>
            </a:pPr>
            <a:endParaRPr lang="it-IT"/>
          </a:p>
        </c:txPr>
        <c:crossAx val="109716224"/>
        <c:crosses val="autoZero"/>
        <c:auto val="1"/>
        <c:lblAlgn val="ctr"/>
        <c:lblOffset val="100"/>
        <c:tickLblSkip val="1"/>
        <c:tickMarkSkip val="1"/>
      </c:catAx>
      <c:valAx>
        <c:axId val="109716224"/>
        <c:scaling>
          <c:orientation val="minMax"/>
          <c:max val="1"/>
          <c:min val="0"/>
        </c:scaling>
        <c:axPos val="t"/>
        <c:majorGridlines/>
        <c:numFmt formatCode="0%" sourceLinked="0"/>
        <c:tickLblPos val="nextTo"/>
        <c:crossAx val="109784064"/>
        <c:crosses val="autoZero"/>
        <c:crossBetween val="between"/>
        <c:majorUnit val="0.2"/>
      </c:valAx>
    </c:plotArea>
    <c:plotVisOnly val="1"/>
    <c:dispBlanksAs val="gap"/>
  </c:chart>
  <c:spPr>
    <a:noFill/>
    <a:ln>
      <a:noFill/>
    </a:ln>
  </c:spPr>
  <c:txPr>
    <a:bodyPr/>
    <a:lstStyle/>
    <a:p>
      <a:pPr>
        <a:defRPr>
          <a:latin typeface="Bookman Old Style" pitchFamily="18" charset="0"/>
        </a:defRPr>
      </a:pPr>
      <a:endParaRPr lang="it-IT"/>
    </a:p>
  </c:txPr>
  <c:externalData r:id="rId2"/>
</c:chartSpace>
</file>

<file path=ppt/charts/chart9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34"/>
  <c:clrMapOvr bg1="lt1" tx1="dk1" bg2="lt2" tx2="dk2" accent1="accent1" accent2="accent2" accent3="accent3" accent4="accent4" accent5="accent5" accent6="accent6" hlink="hlink" folHlink="folHlink"/>
  <c:chart>
    <c:view3D>
      <c:rotX val="10"/>
      <c:hPercent val="80"/>
      <c:rotY val="0"/>
      <c:depthPercent val="100"/>
      <c:perspective val="30"/>
    </c:view3D>
    <c:sideWall>
      <c:spPr>
        <a:noFill/>
      </c:spPr>
    </c:sideWall>
    <c:backWall>
      <c:spPr>
        <a:noFill/>
      </c:spPr>
    </c:backWall>
    <c:plotArea>
      <c:layout/>
      <c:bar3DChart>
        <c:barDir val="bar"/>
        <c:grouping val="clustered"/>
        <c:ser>
          <c:idx val="0"/>
          <c:order val="0"/>
          <c:spPr>
            <a:solidFill>
              <a:srgbClr val="92D050"/>
            </a:solidFill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dPt>
            <c:idx val="1"/>
            <c:spPr>
              <a:solidFill>
                <a:srgbClr val="B45A00"/>
              </a:solidFill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</c:dPt>
          <c:dPt>
            <c:idx val="3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</c:dPt>
          <c:dPt>
            <c:idx val="4"/>
            <c:spPr>
              <a:solidFill>
                <a:sysClr val="window" lastClr="FFFFFF">
                  <a:lumMod val="50000"/>
                </a:sysClr>
              </a:solidFill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</c:dPt>
          <c:dLbls>
            <c:dLbl>
              <c:idx val="0"/>
              <c:layout>
                <c:manualLayout>
                  <c:x val="0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1.0007728046292166E-16"/>
                  <c:y val="0"/>
                </c:manualLayout>
              </c:layout>
              <c:showVal val="1"/>
            </c:dLbl>
            <c:spPr>
              <a:noFill/>
            </c:spPr>
            <c:txPr>
              <a:bodyPr/>
              <a:lstStyle/>
              <a:p>
                <a:pPr>
                  <a:defRPr sz="1200" b="1" i="0"/>
                </a:pPr>
                <a:endParaRPr lang="it-IT"/>
              </a:p>
            </c:txPr>
            <c:showVal val="1"/>
          </c:dLbls>
          <c:cat>
            <c:strRef>
              <c:f>results!$F$1314:$F$1318</c:f>
              <c:strCache>
                <c:ptCount val="5"/>
                <c:pt idx="0">
                  <c:v>in Italia verranno predisposte nuove leggi
per tutelare in Internet
i diritti dei lettori/ascoltatori</c:v>
                </c:pt>
                <c:pt idx="1">
                  <c:v>il giornalismo, così come l’abbiamo conosciuto,
verrà travolto dalla rivoluzione di Internet</c:v>
                </c:pt>
                <c:pt idx="2">
                  <c:v>in Italia diminuirà
la concentrazione oligopolistica
nel mercato editoriale vecchio e nuovo</c:v>
                </c:pt>
                <c:pt idx="3">
                  <c:v>in Italia aumenterà
la concentrazione oligopolistica
nel mercato editoriale vecchio e nuovo</c:v>
                </c:pt>
                <c:pt idx="4">
                  <c:v>nessuno di questi</c:v>
                </c:pt>
              </c:strCache>
            </c:strRef>
          </c:cat>
          <c:val>
            <c:numRef>
              <c:f>results!$G$1314:$G$1318</c:f>
              <c:numCache>
                <c:formatCode>0.0%</c:formatCode>
                <c:ptCount val="5"/>
                <c:pt idx="0">
                  <c:v>0.28400000000000031</c:v>
                </c:pt>
                <c:pt idx="1">
                  <c:v>0.27600000000000002</c:v>
                </c:pt>
                <c:pt idx="2">
                  <c:v>0.21500000000000016</c:v>
                </c:pt>
                <c:pt idx="3">
                  <c:v>0.20700000000000016</c:v>
                </c:pt>
                <c:pt idx="4">
                  <c:v>7.0000000000000045E-3</c:v>
                </c:pt>
              </c:numCache>
            </c:numRef>
          </c:val>
        </c:ser>
        <c:dLbls>
          <c:showVal val="1"/>
        </c:dLbls>
        <c:gapWidth val="80"/>
        <c:gapDepth val="0"/>
        <c:shape val="box"/>
        <c:axId val="109831680"/>
        <c:axId val="109833216"/>
        <c:axId val="0"/>
      </c:bar3DChart>
      <c:catAx>
        <c:axId val="109831680"/>
        <c:scaling>
          <c:orientation val="maxMin"/>
        </c:scaling>
        <c:axPos val="l"/>
        <c:tickLblPos val="nextTo"/>
        <c:txPr>
          <a:bodyPr/>
          <a:lstStyle/>
          <a:p>
            <a:pPr>
              <a:defRPr sz="1200" b="1"/>
            </a:pPr>
            <a:endParaRPr lang="it-IT"/>
          </a:p>
        </c:txPr>
        <c:crossAx val="109833216"/>
        <c:crosses val="autoZero"/>
        <c:auto val="1"/>
        <c:lblAlgn val="ctr"/>
        <c:lblOffset val="100"/>
        <c:tickLblSkip val="1"/>
        <c:tickMarkSkip val="1"/>
      </c:catAx>
      <c:valAx>
        <c:axId val="109833216"/>
        <c:scaling>
          <c:orientation val="minMax"/>
          <c:max val="1"/>
          <c:min val="0"/>
        </c:scaling>
        <c:axPos val="t"/>
        <c:majorGridlines/>
        <c:numFmt formatCode="0%" sourceLinked="0"/>
        <c:tickLblPos val="nextTo"/>
        <c:crossAx val="109831680"/>
        <c:crosses val="autoZero"/>
        <c:crossBetween val="between"/>
        <c:majorUnit val="0.2"/>
      </c:valAx>
    </c:plotArea>
    <c:plotVisOnly val="1"/>
    <c:dispBlanksAs val="gap"/>
  </c:chart>
  <c:spPr>
    <a:noFill/>
    <a:ln>
      <a:noFill/>
    </a:ln>
  </c:spPr>
  <c:txPr>
    <a:bodyPr/>
    <a:lstStyle/>
    <a:p>
      <a:pPr>
        <a:defRPr>
          <a:latin typeface="Bookman Old Style" pitchFamily="18" charset="0"/>
        </a:defRPr>
      </a:pPr>
      <a:endParaRPr lang="it-IT"/>
    </a:p>
  </c:txPr>
  <c:externalData r:id="rId2"/>
</c:chartSpace>
</file>

<file path=ppt/charts/chart9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lrMapOvr bg1="lt1" tx1="dk1" bg2="lt2" tx2="dk2" accent1="accent1" accent2="accent2" accent3="accent3" accent4="accent4" accent5="accent5" accent6="accent6" hlink="hlink" folHlink="folHlink"/>
  <c:chart>
    <c:view3D>
      <c:rotX val="35"/>
      <c:hPercent val="75"/>
      <c:depthPercent val="100"/>
      <c:perspective val="30"/>
    </c:view3D>
    <c:plotArea>
      <c:layout>
        <c:manualLayout>
          <c:xMode val="edge"/>
          <c:yMode val="edge"/>
          <c:x val="0.23336471798835035"/>
          <c:y val="0.23116695281714741"/>
          <c:w val="0.51995296814948233"/>
          <c:h val="0.520646290128711"/>
        </c:manualLayout>
      </c:layout>
      <c:pie3DChart>
        <c:varyColors val="1"/>
        <c:ser>
          <c:idx val="0"/>
          <c:order val="0"/>
          <c:spPr>
            <a:ln w="25400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plastic">
              <a:bevelT w="152400" h="152400"/>
              <a:bevelB w="152400" h="152400"/>
            </a:sp3d>
          </c:spPr>
          <c:explosion val="4"/>
          <c:dPt>
            <c:idx val="0"/>
            <c:spPr>
              <a:gradFill flip="none" rotWithShape="1">
                <a:gsLst>
                  <a:gs pos="0">
                    <a:srgbClr val="C00000"/>
                  </a:gs>
                  <a:gs pos="50000">
                    <a:srgbClr val="FF0000"/>
                  </a:gs>
                  <a:gs pos="100000">
                    <a:srgbClr val="FFC000"/>
                  </a:gs>
                </a:gsLst>
                <a:lin ang="8100000" scaled="1"/>
                <a:tileRect/>
              </a:gradFill>
              <a:ln w="254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52400" h="152400"/>
                <a:bevelB w="152400" h="152400"/>
              </a:sp3d>
            </c:spPr>
          </c:dPt>
          <c:dPt>
            <c:idx val="1"/>
            <c:spPr>
              <a:gradFill flip="none" rotWithShape="1">
                <a:gsLst>
                  <a:gs pos="0">
                    <a:srgbClr val="FFC000"/>
                  </a:gs>
                  <a:gs pos="50000">
                    <a:srgbClr val="FFFF00"/>
                  </a:gs>
                  <a:gs pos="100000">
                    <a:srgbClr val="FFFF66"/>
                  </a:gs>
                </a:gsLst>
                <a:lin ang="16200000" scaled="1"/>
                <a:tileRect/>
              </a:gradFill>
              <a:ln w="254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52400" h="152400"/>
                <a:bevelB w="152400" h="152400"/>
              </a:sp3d>
            </c:spPr>
          </c:dPt>
          <c:dPt>
            <c:idx val="2"/>
            <c:spPr>
              <a:gradFill flip="none" rotWithShape="1">
                <a:gsLst>
                  <a:gs pos="0">
                    <a:srgbClr val="7CBF33"/>
                  </a:gs>
                  <a:gs pos="50000">
                    <a:srgbClr val="92D050"/>
                  </a:gs>
                  <a:gs pos="100000">
                    <a:srgbClr val="B4DE86"/>
                  </a:gs>
                </a:gsLst>
                <a:lin ang="10800000" scaled="1"/>
                <a:tileRect/>
              </a:gradFill>
              <a:ln w="254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52400" h="152400"/>
                <a:bevelB w="152400" h="152400"/>
              </a:sp3d>
            </c:spPr>
          </c:dPt>
          <c:dPt>
            <c:idx val="3"/>
            <c:spPr>
              <a:gradFill flip="none" rotWithShape="1">
                <a:gsLst>
                  <a:gs pos="0">
                    <a:srgbClr val="004800"/>
                  </a:gs>
                  <a:gs pos="50000">
                    <a:srgbClr val="007600"/>
                  </a:gs>
                  <a:gs pos="100000">
                    <a:srgbClr val="7EC234"/>
                  </a:gs>
                </a:gsLst>
                <a:lin ang="2700000" scaled="1"/>
                <a:tileRect/>
              </a:gradFill>
              <a:ln w="254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52400" h="152400"/>
                <a:bevelB w="152400" h="152400"/>
              </a:sp3d>
            </c:spPr>
          </c:dPt>
          <c:dPt>
            <c:idx val="4"/>
            <c:spPr>
              <a:gradFill flip="none" rotWithShape="1">
                <a:gsLst>
                  <a:gs pos="0">
                    <a:sysClr val="windowText" lastClr="000000">
                      <a:lumMod val="75000"/>
                      <a:lumOff val="25000"/>
                    </a:sysClr>
                  </a:gs>
                  <a:gs pos="61000">
                    <a:sysClr val="window" lastClr="FFFFFF">
                      <a:lumMod val="50000"/>
                    </a:sysClr>
                  </a:gs>
                  <a:gs pos="100000">
                    <a:sysClr val="window" lastClr="FFFFFF">
                      <a:lumMod val="65000"/>
                    </a:sysClr>
                  </a:gs>
                </a:gsLst>
                <a:lin ang="5400000" scaled="1"/>
                <a:tileRect/>
              </a:gradFill>
              <a:ln w="254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52400" h="152400"/>
                <a:bevelB w="152400" h="152400"/>
              </a:sp3d>
            </c:spPr>
          </c:dPt>
          <c:dLbls>
            <c:dLbl>
              <c:idx val="0"/>
              <c:layout>
                <c:manualLayout>
                  <c:x val="-8.2064298347018297E-2"/>
                  <c:y val="2.0941279169182174E-3"/>
                </c:manualLayout>
              </c:layout>
              <c:dLblPos val="bestFit"/>
              <c:showCatName val="1"/>
              <c:showPercent val="1"/>
              <c:separator>
</c:separator>
            </c:dLbl>
            <c:numFmt formatCode="0.0%" sourceLinked="0"/>
            <c:spPr>
              <a:effectLst/>
            </c:spPr>
            <c:txPr>
              <a:bodyPr/>
              <a:lstStyle/>
              <a:p>
                <a:pPr>
                  <a:defRPr sz="1400" b="1" u="none" strike="noStrike" baseline="0">
                    <a:latin typeface="Bookman Old Style"/>
                    <a:ea typeface="Bookman Old Style"/>
                    <a:cs typeface="Bookman Old Style"/>
                  </a:defRPr>
                </a:pPr>
                <a:endParaRPr lang="it-IT"/>
              </a:p>
            </c:txPr>
            <c:dLblPos val="outEnd"/>
            <c:showCatName val="1"/>
            <c:showPercent val="1"/>
            <c:separator>
</c:separator>
            <c:showLeaderLines val="1"/>
          </c:dLbls>
          <c:cat>
            <c:strRef>
              <c:f>results!$F$1320:$F$1323</c:f>
              <c:strCache>
                <c:ptCount val="4"/>
                <c:pt idx="0">
                  <c:v>negativo/nullo</c:v>
                </c:pt>
                <c:pt idx="1">
                  <c:v>basso</c:v>
                </c:pt>
                <c:pt idx="2">
                  <c:v>medio</c:v>
                </c:pt>
                <c:pt idx="3">
                  <c:v>alto</c:v>
                </c:pt>
              </c:strCache>
            </c:strRef>
          </c:cat>
          <c:val>
            <c:numRef>
              <c:f>results!$G$1320:$G$1323</c:f>
              <c:numCache>
                <c:formatCode>0.0%</c:formatCode>
                <c:ptCount val="4"/>
                <c:pt idx="0">
                  <c:v>5.8000000000000003E-2</c:v>
                </c:pt>
                <c:pt idx="1">
                  <c:v>0.26</c:v>
                </c:pt>
                <c:pt idx="2">
                  <c:v>0.3220000000000004</c:v>
                </c:pt>
                <c:pt idx="3">
                  <c:v>0.35900000000000032</c:v>
                </c:pt>
              </c:numCache>
            </c:numRef>
          </c:val>
        </c:ser>
      </c:pie3DChart>
      <c:spPr>
        <a:noFill/>
        <a:ln w="25400">
          <a:noFill/>
        </a:ln>
        <a:extLst>
          <a:ext uri="{909E8E84-426E-40DD-AFC4-6F175D3DCCD1}">
            <a14:hiddenFill xmlns="" xmlns:r="http://schemas.openxmlformats.org/officeDocument/2006/relationships" xmlns:a14="http://schemas.microsoft.com/office/drawing/2010/main">
              <a:solidFill>
                <a:srgbClr val="FFFFFF"/>
              </a:solidFill>
            </a14:hiddenFill>
          </a:ext>
        </a:extLst>
      </c:spPr>
    </c:plotArea>
    <c:plotVisOnly val="1"/>
    <c:dispBlanksAs val="zero"/>
  </c:chart>
  <c:spPr>
    <a:noFill/>
    <a:ln>
      <a:noFill/>
    </a:ln>
  </c:spPr>
  <c:externalData r:id="rId2"/>
</c:chartSpace>
</file>

<file path=ppt/charts/chart9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26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6141349615234662E-2"/>
          <c:y val="8.7065099511474675E-2"/>
          <c:w val="0.93021463278556682"/>
          <c:h val="0.59925830451330642"/>
        </c:manualLayout>
      </c:layout>
      <c:barChart>
        <c:barDir val="col"/>
        <c:grouping val="percentStacked"/>
        <c:ser>
          <c:idx val="0"/>
          <c:order val="0"/>
          <c:tx>
            <c:strRef>
              <c:f>'[OdG results.xlsx]results'!$H$1320</c:f>
              <c:strCache>
                <c:ptCount val="1"/>
                <c:pt idx="0">
                  <c:v>negativo/nullo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1"/>
              <c:delete val="1"/>
            </c:dLbl>
            <c:dLbl>
              <c:idx val="5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3"/>
              <c:delete val="1"/>
            </c:dLbl>
            <c:dLblPos val="ctr"/>
            <c:showVal val="1"/>
          </c:dLbls>
          <c:cat>
            <c:strLit>
              <c:ptCount val="18"/>
              <c:pt idx="0">
                <c:v>Totale</c:v>
              </c:pt>
              <c:pt idx="2">
                <c:v>Professionisti</c:v>
              </c:pt>
              <c:pt idx="3">
                <c:v>Pubblicisti</c:v>
              </c:pt>
              <c:pt idx="4">
                <c:v>Praticanti/altro</c:v>
              </c:pt>
              <c:pt idx="6">
                <c:v>&lt;40enni</c:v>
              </c:pt>
              <c:pt idx="7">
                <c:v>40-49enni</c:v>
              </c:pt>
              <c:pt idx="8">
                <c:v>50-59enni</c:v>
              </c:pt>
              <c:pt idx="9">
                <c:v>60+enni</c:v>
              </c:pt>
              <c:pt idx="11">
                <c:v>Uomini</c:v>
              </c:pt>
              <c:pt idx="12">
                <c:v>Donne</c:v>
              </c:pt>
              <c:pt idx="14">
                <c:v>Nord-ovest</c:v>
              </c:pt>
              <c:pt idx="15">
                <c:v>Nord-est</c:v>
              </c:pt>
              <c:pt idx="16">
                <c:v>Centro</c:v>
              </c:pt>
              <c:pt idx="17">
                <c:v>Sud</c:v>
              </c:pt>
            </c:strLit>
          </c:cat>
          <c:val>
            <c:numRef>
              <c:f>'[OdG results.xlsx]results'!$I$1320:$Z$1320</c:f>
              <c:numCache>
                <c:formatCode>General</c:formatCode>
                <c:ptCount val="18"/>
                <c:pt idx="0" formatCode="0.0%">
                  <c:v>5.8000000000000003E-2</c:v>
                </c:pt>
                <c:pt idx="2" formatCode="0%">
                  <c:v>6.5000000000000002E-2</c:v>
                </c:pt>
                <c:pt idx="3" formatCode="0%">
                  <c:v>4.900000000000005E-2</c:v>
                </c:pt>
                <c:pt idx="4" formatCode="0%">
                  <c:v>5.3000000000000012E-2</c:v>
                </c:pt>
                <c:pt idx="6" formatCode="0%">
                  <c:v>7.0999999999999994E-2</c:v>
                </c:pt>
                <c:pt idx="7" formatCode="0%">
                  <c:v>5.7000000000000023E-2</c:v>
                </c:pt>
                <c:pt idx="8" formatCode="0%">
                  <c:v>6.4000000000000085E-2</c:v>
                </c:pt>
                <c:pt idx="9" formatCode="0%">
                  <c:v>2.5000000000000001E-2</c:v>
                </c:pt>
                <c:pt idx="11" formatCode="0%">
                  <c:v>6.1000000000000013E-2</c:v>
                </c:pt>
                <c:pt idx="12" formatCode="0%">
                  <c:v>5.3000000000000012E-2</c:v>
                </c:pt>
                <c:pt idx="14" formatCode="0%">
                  <c:v>6.6000000000000003E-2</c:v>
                </c:pt>
                <c:pt idx="15" formatCode="0%">
                  <c:v>3.6000000000000011E-2</c:v>
                </c:pt>
                <c:pt idx="16" formatCode="0%">
                  <c:v>3.9000000000000014E-2</c:v>
                </c:pt>
                <c:pt idx="17" formatCode="0%">
                  <c:v>0.1</c:v>
                </c:pt>
              </c:numCache>
            </c:numRef>
          </c:val>
        </c:ser>
        <c:ser>
          <c:idx val="1"/>
          <c:order val="1"/>
          <c:tx>
            <c:strRef>
              <c:f>'[OdG results.xlsx]results'!$H$1321</c:f>
              <c:strCache>
                <c:ptCount val="1"/>
                <c:pt idx="0">
                  <c:v>basso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1"/>
              <c:delete val="1"/>
            </c:dLbl>
            <c:dLbl>
              <c:idx val="5"/>
              <c:delete val="1"/>
            </c:dLbl>
            <c:dLbl>
              <c:idx val="10"/>
              <c:delete val="1"/>
            </c:dLbl>
            <c:dLbl>
              <c:idx val="13"/>
              <c:delete val="1"/>
            </c:dLbl>
            <c:dLblPos val="ctr"/>
            <c:showVal val="1"/>
          </c:dLbls>
          <c:cat>
            <c:strLit>
              <c:ptCount val="18"/>
              <c:pt idx="0">
                <c:v>Totale</c:v>
              </c:pt>
              <c:pt idx="2">
                <c:v>Professionisti</c:v>
              </c:pt>
              <c:pt idx="3">
                <c:v>Pubblicisti</c:v>
              </c:pt>
              <c:pt idx="4">
                <c:v>Praticanti/altro</c:v>
              </c:pt>
              <c:pt idx="6">
                <c:v>&lt;40enni</c:v>
              </c:pt>
              <c:pt idx="7">
                <c:v>40-49enni</c:v>
              </c:pt>
              <c:pt idx="8">
                <c:v>50-59enni</c:v>
              </c:pt>
              <c:pt idx="9">
                <c:v>60+enni</c:v>
              </c:pt>
              <c:pt idx="11">
                <c:v>Uomini</c:v>
              </c:pt>
              <c:pt idx="12">
                <c:v>Donne</c:v>
              </c:pt>
              <c:pt idx="14">
                <c:v>Nord-ovest</c:v>
              </c:pt>
              <c:pt idx="15">
                <c:v>Nord-est</c:v>
              </c:pt>
              <c:pt idx="16">
                <c:v>Centro</c:v>
              </c:pt>
              <c:pt idx="17">
                <c:v>Sud</c:v>
              </c:pt>
            </c:strLit>
          </c:cat>
          <c:val>
            <c:numRef>
              <c:f>'[OdG results.xlsx]results'!$I$1321:$Z$1321</c:f>
              <c:numCache>
                <c:formatCode>General</c:formatCode>
                <c:ptCount val="18"/>
                <c:pt idx="0" formatCode="0.0%">
                  <c:v>0.26</c:v>
                </c:pt>
                <c:pt idx="2" formatCode="0%">
                  <c:v>0.26800000000000002</c:v>
                </c:pt>
                <c:pt idx="3" formatCode="0%">
                  <c:v>0.24900000000000017</c:v>
                </c:pt>
                <c:pt idx="4" formatCode="0%">
                  <c:v>0.24600000000000019</c:v>
                </c:pt>
                <c:pt idx="6" formatCode="0%">
                  <c:v>0.26500000000000001</c:v>
                </c:pt>
                <c:pt idx="7" formatCode="0%">
                  <c:v>0.30600000000000038</c:v>
                </c:pt>
                <c:pt idx="8" formatCode="0%">
                  <c:v>0.24800000000000016</c:v>
                </c:pt>
                <c:pt idx="9" formatCode="0%">
                  <c:v>0.17800000000000019</c:v>
                </c:pt>
                <c:pt idx="11" formatCode="0%">
                  <c:v>0.27</c:v>
                </c:pt>
                <c:pt idx="12" formatCode="0%">
                  <c:v>0.24300000000000016</c:v>
                </c:pt>
                <c:pt idx="14" formatCode="0%">
                  <c:v>0.27300000000000002</c:v>
                </c:pt>
                <c:pt idx="15" formatCode="0%">
                  <c:v>0.26400000000000001</c:v>
                </c:pt>
                <c:pt idx="16" formatCode="0%">
                  <c:v>0.24400000000000016</c:v>
                </c:pt>
                <c:pt idx="17" formatCode="0%">
                  <c:v>0.26100000000000001</c:v>
                </c:pt>
              </c:numCache>
            </c:numRef>
          </c:val>
        </c:ser>
        <c:ser>
          <c:idx val="2"/>
          <c:order val="2"/>
          <c:tx>
            <c:strRef>
              <c:f>'[OdG results.xlsx]results'!$H$1322</c:f>
              <c:strCache>
                <c:ptCount val="1"/>
                <c:pt idx="0">
                  <c:v>medio</c:v>
                </c:pt>
              </c:strCache>
            </c:strRef>
          </c:tx>
          <c:spPr>
            <a:solidFill>
              <a:srgbClr val="93D050"/>
            </a:solidFill>
          </c:spPr>
          <c:dLbls>
            <c:dLbl>
              <c:idx val="1"/>
              <c:delete val="1"/>
            </c:dLbl>
            <c:dLbl>
              <c:idx val="5"/>
              <c:delete val="1"/>
            </c:dLbl>
            <c:dLbl>
              <c:idx val="10"/>
              <c:delete val="1"/>
            </c:dLbl>
            <c:dLbl>
              <c:idx val="13"/>
              <c:delete val="1"/>
            </c:dLbl>
            <c:dLblPos val="ctr"/>
            <c:showVal val="1"/>
          </c:dLbls>
          <c:cat>
            <c:strLit>
              <c:ptCount val="18"/>
              <c:pt idx="0">
                <c:v>Totale</c:v>
              </c:pt>
              <c:pt idx="2">
                <c:v>Professionisti</c:v>
              </c:pt>
              <c:pt idx="3">
                <c:v>Pubblicisti</c:v>
              </c:pt>
              <c:pt idx="4">
                <c:v>Praticanti/altro</c:v>
              </c:pt>
              <c:pt idx="6">
                <c:v>&lt;40enni</c:v>
              </c:pt>
              <c:pt idx="7">
                <c:v>40-49enni</c:v>
              </c:pt>
              <c:pt idx="8">
                <c:v>50-59enni</c:v>
              </c:pt>
              <c:pt idx="9">
                <c:v>60+enni</c:v>
              </c:pt>
              <c:pt idx="11">
                <c:v>Uomini</c:v>
              </c:pt>
              <c:pt idx="12">
                <c:v>Donne</c:v>
              </c:pt>
              <c:pt idx="14">
                <c:v>Nord-ovest</c:v>
              </c:pt>
              <c:pt idx="15">
                <c:v>Nord-est</c:v>
              </c:pt>
              <c:pt idx="16">
                <c:v>Centro</c:v>
              </c:pt>
              <c:pt idx="17">
                <c:v>Sud</c:v>
              </c:pt>
            </c:strLit>
          </c:cat>
          <c:val>
            <c:numRef>
              <c:f>'[OdG results.xlsx]results'!$I$1322:$Z$1322</c:f>
              <c:numCache>
                <c:formatCode>General</c:formatCode>
                <c:ptCount val="18"/>
                <c:pt idx="0" formatCode="0.0%">
                  <c:v>0.3220000000000004</c:v>
                </c:pt>
                <c:pt idx="2" formatCode="0%">
                  <c:v>0.3260000000000004</c:v>
                </c:pt>
                <c:pt idx="3" formatCode="0%">
                  <c:v>0.3270000000000004</c:v>
                </c:pt>
                <c:pt idx="4" formatCode="0%">
                  <c:v>0.27200000000000002</c:v>
                </c:pt>
                <c:pt idx="6" formatCode="0%">
                  <c:v>0.33600000000000046</c:v>
                </c:pt>
                <c:pt idx="7" formatCode="0%">
                  <c:v>0.33300000000000046</c:v>
                </c:pt>
                <c:pt idx="8" formatCode="0%">
                  <c:v>0.29800000000000032</c:v>
                </c:pt>
                <c:pt idx="9" formatCode="0%">
                  <c:v>0.33500000000000046</c:v>
                </c:pt>
                <c:pt idx="11" formatCode="0%">
                  <c:v>0.31800000000000039</c:v>
                </c:pt>
                <c:pt idx="12" formatCode="0%">
                  <c:v>0.33000000000000046</c:v>
                </c:pt>
                <c:pt idx="14" formatCode="0%">
                  <c:v>0.29300000000000032</c:v>
                </c:pt>
                <c:pt idx="15" formatCode="0%">
                  <c:v>0.30700000000000033</c:v>
                </c:pt>
                <c:pt idx="16" formatCode="0%">
                  <c:v>0.37800000000000034</c:v>
                </c:pt>
                <c:pt idx="17" formatCode="0%">
                  <c:v>0.29000000000000031</c:v>
                </c:pt>
              </c:numCache>
            </c:numRef>
          </c:val>
        </c:ser>
        <c:ser>
          <c:idx val="3"/>
          <c:order val="3"/>
          <c:tx>
            <c:strRef>
              <c:f>'[OdG results.xlsx]results'!$H$1323</c:f>
              <c:strCache>
                <c:ptCount val="1"/>
                <c:pt idx="0">
                  <c:v>alto</c:v>
                </c:pt>
              </c:strCache>
            </c:strRef>
          </c:tx>
          <c:spPr>
            <a:solidFill>
              <a:srgbClr val="006600"/>
            </a:solidFill>
          </c:spPr>
          <c:dLbls>
            <c:dLbl>
              <c:idx val="1"/>
              <c:delete val="1"/>
            </c:dLbl>
            <c:dLbl>
              <c:idx val="5"/>
              <c:delete val="1"/>
            </c:dLbl>
            <c:dLbl>
              <c:idx val="10"/>
              <c:delete val="1"/>
            </c:dLbl>
            <c:dLbl>
              <c:idx val="13"/>
              <c:delete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it-IT"/>
              </a:p>
            </c:txPr>
            <c:dLblPos val="ctr"/>
            <c:showVal val="1"/>
          </c:dLbls>
          <c:cat>
            <c:strLit>
              <c:ptCount val="18"/>
              <c:pt idx="0">
                <c:v>Totale</c:v>
              </c:pt>
              <c:pt idx="2">
                <c:v>Professionisti</c:v>
              </c:pt>
              <c:pt idx="3">
                <c:v>Pubblicisti</c:v>
              </c:pt>
              <c:pt idx="4">
                <c:v>Praticanti/altro</c:v>
              </c:pt>
              <c:pt idx="6">
                <c:v>&lt;40enni</c:v>
              </c:pt>
              <c:pt idx="7">
                <c:v>40-49enni</c:v>
              </c:pt>
              <c:pt idx="8">
                <c:v>50-59enni</c:v>
              </c:pt>
              <c:pt idx="9">
                <c:v>60+enni</c:v>
              </c:pt>
              <c:pt idx="11">
                <c:v>Uomini</c:v>
              </c:pt>
              <c:pt idx="12">
                <c:v>Donne</c:v>
              </c:pt>
              <c:pt idx="14">
                <c:v>Nord-ovest</c:v>
              </c:pt>
              <c:pt idx="15">
                <c:v>Nord-est</c:v>
              </c:pt>
              <c:pt idx="16">
                <c:v>Centro</c:v>
              </c:pt>
              <c:pt idx="17">
                <c:v>Sud</c:v>
              </c:pt>
            </c:strLit>
          </c:cat>
          <c:val>
            <c:numRef>
              <c:f>'[OdG results.xlsx]results'!$I$1323:$Z$1323</c:f>
              <c:numCache>
                <c:formatCode>General</c:formatCode>
                <c:ptCount val="18"/>
                <c:pt idx="0" formatCode="0.0%">
                  <c:v>0.35900000000000032</c:v>
                </c:pt>
                <c:pt idx="2" formatCode="0%">
                  <c:v>0.34100000000000008</c:v>
                </c:pt>
                <c:pt idx="3" formatCode="0%">
                  <c:v>0.37500000000000033</c:v>
                </c:pt>
                <c:pt idx="4" formatCode="0%">
                  <c:v>0.43000000000000033</c:v>
                </c:pt>
                <c:pt idx="6" formatCode="0%">
                  <c:v>0.3280000000000004</c:v>
                </c:pt>
                <c:pt idx="7" formatCode="0%">
                  <c:v>0.30400000000000038</c:v>
                </c:pt>
                <c:pt idx="8" formatCode="0%">
                  <c:v>0.3900000000000004</c:v>
                </c:pt>
                <c:pt idx="9" formatCode="0%">
                  <c:v>0.46200000000000002</c:v>
                </c:pt>
                <c:pt idx="11" formatCode="0%">
                  <c:v>0.35100000000000031</c:v>
                </c:pt>
                <c:pt idx="12" formatCode="0%">
                  <c:v>0.37500000000000033</c:v>
                </c:pt>
                <c:pt idx="14" formatCode="0%">
                  <c:v>0.36800000000000038</c:v>
                </c:pt>
                <c:pt idx="15" formatCode="0%">
                  <c:v>0.39300000000000046</c:v>
                </c:pt>
                <c:pt idx="16" formatCode="0%">
                  <c:v>0.33900000000000047</c:v>
                </c:pt>
                <c:pt idx="17" formatCode="0%">
                  <c:v>0.34800000000000031</c:v>
                </c:pt>
              </c:numCache>
            </c:numRef>
          </c:val>
        </c:ser>
        <c:dLbls>
          <c:showVal val="1"/>
        </c:dLbls>
        <c:gapWidth val="10"/>
        <c:overlap val="100"/>
        <c:axId val="105208064"/>
        <c:axId val="105226240"/>
      </c:barChart>
      <c:catAx>
        <c:axId val="105208064"/>
        <c:scaling>
          <c:orientation val="minMax"/>
        </c:scaling>
        <c:axPos val="b"/>
        <c:tickLblPos val="nextTo"/>
        <c:txPr>
          <a:bodyPr rot="-2700000"/>
          <a:lstStyle/>
          <a:p>
            <a:pPr>
              <a:defRPr sz="1100" b="1"/>
            </a:pPr>
            <a:endParaRPr lang="it-IT"/>
          </a:p>
        </c:txPr>
        <c:crossAx val="105226240"/>
        <c:crosses val="autoZero"/>
        <c:auto val="1"/>
        <c:lblAlgn val="ctr"/>
        <c:lblOffset val="100"/>
      </c:catAx>
      <c:valAx>
        <c:axId val="105226240"/>
        <c:scaling>
          <c:orientation val="minMax"/>
          <c:max val="1"/>
          <c:min val="0"/>
        </c:scaling>
        <c:axPos val="l"/>
        <c:majorGridlines/>
        <c:numFmt formatCode="0%" sourceLinked="0"/>
        <c:tickLblPos val="nextTo"/>
        <c:crossAx val="105208064"/>
        <c:crosses val="autoZero"/>
        <c:crossBetween val="between"/>
        <c:majorUnit val="0.2"/>
        <c:minorUnit val="0.1"/>
      </c:valAx>
    </c:plotArea>
    <c:legend>
      <c:legendPos val="b"/>
      <c:layout>
        <c:manualLayout>
          <c:xMode val="edge"/>
          <c:yMode val="edge"/>
          <c:x val="4.6287279753746823E-2"/>
          <c:y val="0.84684092559134794"/>
          <c:w val="0.94298663644288183"/>
          <c:h val="0.14059430690714309"/>
        </c:manualLayout>
      </c:layout>
      <c:txPr>
        <a:bodyPr/>
        <a:lstStyle/>
        <a:p>
          <a:pPr>
            <a:defRPr b="1"/>
          </a:pPr>
          <a:endParaRPr lang="it-IT"/>
        </a:p>
      </c:txPr>
    </c:legend>
    <c:plotVisOnly val="1"/>
    <c:dispBlanksAs val="gap"/>
  </c:chart>
  <c:spPr>
    <a:ln>
      <a:noFill/>
    </a:ln>
  </c:spPr>
  <c:txPr>
    <a:bodyPr/>
    <a:lstStyle/>
    <a:p>
      <a:pPr>
        <a:defRPr>
          <a:latin typeface="Bookman Old Style" pitchFamily="18" charset="0"/>
        </a:defRPr>
      </a:pPr>
      <a:endParaRPr lang="it-IT"/>
    </a:p>
  </c:txPr>
  <c:externalData r:id="rId2"/>
</c:chartSpace>
</file>

<file path=ppt/charts/chart9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lrMapOvr bg1="lt1" tx1="dk1" bg2="lt2" tx2="dk2" accent1="accent1" accent2="accent2" accent3="accent3" accent4="accent4" accent5="accent5" accent6="accent6" hlink="hlink" folHlink="folHlink"/>
  <c:chart>
    <c:view3D>
      <c:rotX val="10"/>
      <c:hPercent val="80"/>
      <c:rotY val="0"/>
      <c:depthPercent val="100"/>
      <c:perspective val="30"/>
    </c:view3D>
    <c:sideWall>
      <c:spPr>
        <a:noFill/>
      </c:spPr>
    </c:sideWall>
    <c:backWall>
      <c:spPr>
        <a:noFill/>
      </c:spPr>
    </c:backWall>
    <c:plotArea>
      <c:layout/>
      <c:bar3DChart>
        <c:barDir val="bar"/>
        <c:grouping val="clustered"/>
        <c:ser>
          <c:idx val="0"/>
          <c:order val="0"/>
          <c:spPr>
            <a:solidFill>
              <a:srgbClr val="92D050"/>
            </a:solidFill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dPt>
            <c:idx val="1"/>
            <c:spPr>
              <a:solidFill>
                <a:srgbClr val="B8DEE8"/>
              </a:solidFill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</c:dPt>
          <c:dPt>
            <c:idx val="4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</c:dPt>
          <c:dPt>
            <c:idx val="5"/>
            <c:spPr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0"/>
              </a:gradFill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</c:dPt>
          <c:dPt>
            <c:idx val="6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</c:dPt>
          <c:dPt>
            <c:idx val="7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</c:dPt>
          <c:dLbls>
            <c:dLbl>
              <c:idx val="0"/>
              <c:layout>
                <c:manualLayout>
                  <c:x val="0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1.0007728046292166E-16"/>
                  <c:y val="0"/>
                </c:manualLayout>
              </c:layout>
              <c:showVal val="1"/>
            </c:dLbl>
            <c:spPr>
              <a:noFill/>
            </c:spPr>
            <c:txPr>
              <a:bodyPr/>
              <a:lstStyle/>
              <a:p>
                <a:pPr>
                  <a:defRPr sz="1200" b="1" i="0"/>
                </a:pPr>
                <a:endParaRPr lang="it-IT"/>
              </a:p>
            </c:txPr>
            <c:showVal val="1"/>
          </c:dLbls>
          <c:cat>
            <c:strRef>
              <c:f>results!$F$1325:$F$1332</c:f>
              <c:strCache>
                <c:ptCount val="8"/>
                <c:pt idx="0">
                  <c:v>favore, consenso</c:v>
                </c:pt>
                <c:pt idx="1">
                  <c:v>curiosità,
apertura di credito</c:v>
                </c:pt>
                <c:pt idx="2">
                  <c:v>simpatia,
attrazione</c:v>
                </c:pt>
                <c:pt idx="3">
                  <c:v>spinta positiva
verso il futuro</c:v>
                </c:pt>
                <c:pt idx="4">
                  <c:v>dubbi, riserve</c:v>
                </c:pt>
                <c:pt idx="5">
                  <c:v>dipende dai casi</c:v>
                </c:pt>
                <c:pt idx="6">
                  <c:v>preoccupazione,
paura</c:v>
                </c:pt>
                <c:pt idx="7">
                  <c:v>nostalgia
del passato</c:v>
                </c:pt>
              </c:strCache>
            </c:strRef>
          </c:cat>
          <c:val>
            <c:numRef>
              <c:f>results!$G$1325:$G$1332</c:f>
              <c:numCache>
                <c:formatCode>0.0%</c:formatCode>
                <c:ptCount val="8"/>
                <c:pt idx="0">
                  <c:v>0.47900000000000031</c:v>
                </c:pt>
                <c:pt idx="1">
                  <c:v>0.47800000000000031</c:v>
                </c:pt>
                <c:pt idx="2">
                  <c:v>0.45500000000000002</c:v>
                </c:pt>
                <c:pt idx="3">
                  <c:v>0.42100000000000032</c:v>
                </c:pt>
                <c:pt idx="4">
                  <c:v>0.33000000000000046</c:v>
                </c:pt>
                <c:pt idx="5">
                  <c:v>0.27</c:v>
                </c:pt>
                <c:pt idx="6">
                  <c:v>0.10199999999999998</c:v>
                </c:pt>
                <c:pt idx="7">
                  <c:v>9.5000000000000043E-2</c:v>
                </c:pt>
              </c:numCache>
            </c:numRef>
          </c:val>
        </c:ser>
        <c:dLbls>
          <c:showVal val="1"/>
        </c:dLbls>
        <c:gapWidth val="80"/>
        <c:gapDepth val="0"/>
        <c:shape val="box"/>
        <c:axId val="110013440"/>
        <c:axId val="110039808"/>
        <c:axId val="0"/>
      </c:bar3DChart>
      <c:catAx>
        <c:axId val="110013440"/>
        <c:scaling>
          <c:orientation val="maxMin"/>
        </c:scaling>
        <c:axPos val="l"/>
        <c:tickLblPos val="nextTo"/>
        <c:txPr>
          <a:bodyPr/>
          <a:lstStyle/>
          <a:p>
            <a:pPr>
              <a:defRPr sz="1200" b="1"/>
            </a:pPr>
            <a:endParaRPr lang="it-IT"/>
          </a:p>
        </c:txPr>
        <c:crossAx val="110039808"/>
        <c:crosses val="autoZero"/>
        <c:auto val="1"/>
        <c:lblAlgn val="ctr"/>
        <c:lblOffset val="100"/>
        <c:tickLblSkip val="1"/>
        <c:tickMarkSkip val="1"/>
      </c:catAx>
      <c:valAx>
        <c:axId val="110039808"/>
        <c:scaling>
          <c:orientation val="minMax"/>
          <c:max val="1"/>
          <c:min val="0"/>
        </c:scaling>
        <c:axPos val="t"/>
        <c:majorGridlines/>
        <c:numFmt formatCode="0%" sourceLinked="0"/>
        <c:tickLblPos val="nextTo"/>
        <c:crossAx val="110013440"/>
        <c:crosses val="autoZero"/>
        <c:crossBetween val="between"/>
        <c:majorUnit val="0.2"/>
      </c:valAx>
    </c:plotArea>
    <c:plotVisOnly val="1"/>
    <c:dispBlanksAs val="gap"/>
  </c:chart>
  <c:spPr>
    <a:noFill/>
    <a:ln>
      <a:noFill/>
    </a:ln>
  </c:spPr>
  <c:txPr>
    <a:bodyPr/>
    <a:lstStyle/>
    <a:p>
      <a:pPr>
        <a:defRPr>
          <a:latin typeface="Bookman Old Style" pitchFamily="18" charset="0"/>
        </a:defRPr>
      </a:pPr>
      <a:endParaRPr lang="it-IT"/>
    </a:p>
  </c:txPr>
  <c:externalData r:id="rId2"/>
</c:chartSpace>
</file>

<file path=ppt/charts/chart9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34"/>
  <c:clrMapOvr bg1="lt1" tx1="dk1" bg2="lt2" tx2="dk2" accent1="accent1" accent2="accent2" accent3="accent3" accent4="accent4" accent5="accent5" accent6="accent6" hlink="hlink" folHlink="folHlink"/>
  <c:chart>
    <c:view3D>
      <c:rotX val="10"/>
      <c:hPercent val="80"/>
      <c:rotY val="0"/>
      <c:depthPercent val="100"/>
      <c:perspective val="30"/>
    </c:view3D>
    <c:sideWall>
      <c:spPr>
        <a:noFill/>
      </c:spPr>
    </c:sideWall>
    <c:backWall>
      <c:spPr>
        <a:noFill/>
      </c:spPr>
    </c:backWall>
    <c:plotArea>
      <c:layout/>
      <c:bar3DChart>
        <c:barDir val="bar"/>
        <c:grouping val="clustered"/>
        <c:ser>
          <c:idx val="0"/>
          <c:order val="0"/>
          <c:spPr>
            <a:solidFill>
              <a:srgbClr val="92D050"/>
            </a:solidFill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dPt>
            <c:idx val="2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</c:dPt>
          <c:dPt>
            <c:idx val="3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</c:dPt>
          <c:dPt>
            <c:idx val="4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</c:dPt>
          <c:dPt>
            <c:idx val="5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</c:dPt>
          <c:dPt>
            <c:idx val="6"/>
            <c:spPr>
              <a:solidFill>
                <a:sysClr val="windowText" lastClr="000000">
                  <a:lumMod val="50000"/>
                  <a:lumOff val="50000"/>
                </a:sysClr>
              </a:solidFill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</c:dPt>
          <c:dLbls>
            <c:dLbl>
              <c:idx val="0"/>
              <c:layout>
                <c:manualLayout>
                  <c:x val="0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1.0007728046292166E-16"/>
                  <c:y val="0"/>
                </c:manualLayout>
              </c:layout>
              <c:showVal val="1"/>
            </c:dLbl>
            <c:spPr>
              <a:noFill/>
            </c:spPr>
            <c:txPr>
              <a:bodyPr/>
              <a:lstStyle/>
              <a:p>
                <a:pPr>
                  <a:defRPr sz="1200" b="1" i="0"/>
                </a:pPr>
                <a:endParaRPr lang="it-IT"/>
              </a:p>
            </c:txPr>
            <c:showVal val="1"/>
          </c:dLbls>
          <c:cat>
            <c:strRef>
              <c:f>results!$F$1333:$F$1339</c:f>
              <c:strCache>
                <c:ptCount val="7"/>
                <c:pt idx="0">
                  <c:v>gioia, entusiasmo</c:v>
                </c:pt>
                <c:pt idx="1">
                  <c:v>meraviglia, stupore</c:v>
                </c:pt>
                <c:pt idx="2">
                  <c:v>delusione, disincanto</c:v>
                </c:pt>
                <c:pt idx="3">
                  <c:v>antipatia, ostilità</c:v>
                </c:pt>
                <c:pt idx="4">
                  <c:v>rifiuto, rigetto</c:v>
                </c:pt>
                <c:pt idx="5">
                  <c:v>totale non interesse</c:v>
                </c:pt>
                <c:pt idx="6">
                  <c:v>nessuno
di questi</c:v>
                </c:pt>
              </c:strCache>
            </c:strRef>
          </c:cat>
          <c:val>
            <c:numRef>
              <c:f>results!$G$1333:$G$1339</c:f>
              <c:numCache>
                <c:formatCode>0.0%</c:formatCode>
                <c:ptCount val="7"/>
                <c:pt idx="0">
                  <c:v>8.6000000000000021E-2</c:v>
                </c:pt>
                <c:pt idx="1">
                  <c:v>6.0000000000000032E-2</c:v>
                </c:pt>
                <c:pt idx="2">
                  <c:v>3.9000000000000014E-2</c:v>
                </c:pt>
                <c:pt idx="3">
                  <c:v>1.3999999999999999E-2</c:v>
                </c:pt>
                <c:pt idx="4">
                  <c:v>7.0000000000000045E-3</c:v>
                </c:pt>
                <c:pt idx="5">
                  <c:v>2.0000000000000026E-3</c:v>
                </c:pt>
                <c:pt idx="6">
                  <c:v>8.0000000000000123E-3</c:v>
                </c:pt>
              </c:numCache>
            </c:numRef>
          </c:val>
        </c:ser>
        <c:dLbls>
          <c:showVal val="1"/>
        </c:dLbls>
        <c:gapWidth val="80"/>
        <c:gapDepth val="0"/>
        <c:shape val="box"/>
        <c:axId val="110074496"/>
        <c:axId val="110084480"/>
        <c:axId val="0"/>
      </c:bar3DChart>
      <c:catAx>
        <c:axId val="110074496"/>
        <c:scaling>
          <c:orientation val="maxMin"/>
        </c:scaling>
        <c:axPos val="l"/>
        <c:tickLblPos val="nextTo"/>
        <c:txPr>
          <a:bodyPr/>
          <a:lstStyle/>
          <a:p>
            <a:pPr>
              <a:defRPr sz="1200" b="1"/>
            </a:pPr>
            <a:endParaRPr lang="it-IT"/>
          </a:p>
        </c:txPr>
        <c:crossAx val="110084480"/>
        <c:crosses val="autoZero"/>
        <c:auto val="1"/>
        <c:lblAlgn val="ctr"/>
        <c:lblOffset val="100"/>
        <c:tickLblSkip val="1"/>
        <c:tickMarkSkip val="1"/>
      </c:catAx>
      <c:valAx>
        <c:axId val="110084480"/>
        <c:scaling>
          <c:orientation val="minMax"/>
          <c:max val="1"/>
          <c:min val="0"/>
        </c:scaling>
        <c:axPos val="t"/>
        <c:majorGridlines/>
        <c:numFmt formatCode="0%" sourceLinked="0"/>
        <c:tickLblPos val="nextTo"/>
        <c:crossAx val="110074496"/>
        <c:crosses val="autoZero"/>
        <c:crossBetween val="between"/>
        <c:majorUnit val="0.2"/>
      </c:valAx>
    </c:plotArea>
    <c:plotVisOnly val="1"/>
    <c:dispBlanksAs val="gap"/>
  </c:chart>
  <c:spPr>
    <a:noFill/>
    <a:ln>
      <a:noFill/>
    </a:ln>
  </c:spPr>
  <c:txPr>
    <a:bodyPr/>
    <a:lstStyle/>
    <a:p>
      <a:pPr>
        <a:defRPr>
          <a:latin typeface="Bookman Old Style" pitchFamily="18" charset="0"/>
        </a:defRPr>
      </a:pPr>
      <a:endParaRPr lang="it-IT"/>
    </a:p>
  </c:txPr>
  <c:externalData r:id="rId2"/>
</c:chartSpace>
</file>

<file path=ppt/charts/chart9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lrMapOvr bg1="lt1" tx1="dk1" bg2="lt2" tx2="dk2" accent1="accent1" accent2="accent2" accent3="accent3" accent4="accent4" accent5="accent5" accent6="accent6" hlink="hlink" folHlink="folHlink"/>
  <c:chart>
    <c:view3D>
      <c:rotX val="35"/>
      <c:hPercent val="75"/>
      <c:depthPercent val="100"/>
      <c:perspective val="30"/>
    </c:view3D>
    <c:plotArea>
      <c:layout>
        <c:manualLayout>
          <c:xMode val="edge"/>
          <c:yMode val="edge"/>
          <c:x val="0.23336471798835035"/>
          <c:y val="0.23116695281714741"/>
          <c:w val="0.51995296814948233"/>
          <c:h val="0.520646290128711"/>
        </c:manualLayout>
      </c:layout>
      <c:pie3DChart>
        <c:varyColors val="1"/>
        <c:ser>
          <c:idx val="0"/>
          <c:order val="0"/>
          <c:spPr>
            <a:ln w="25400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plastic">
              <a:bevelT w="152400" h="152400"/>
              <a:bevelB w="152400" h="152400"/>
            </a:sp3d>
          </c:spPr>
          <c:explosion val="4"/>
          <c:dPt>
            <c:idx val="0"/>
            <c:spPr>
              <a:gradFill flip="none" rotWithShape="1">
                <a:gsLst>
                  <a:gs pos="0">
                    <a:srgbClr val="C00000"/>
                  </a:gs>
                  <a:gs pos="50000">
                    <a:srgbClr val="FF0000"/>
                  </a:gs>
                  <a:gs pos="100000">
                    <a:srgbClr val="FFC000"/>
                  </a:gs>
                </a:gsLst>
                <a:lin ang="8100000" scaled="1"/>
                <a:tileRect/>
              </a:gradFill>
              <a:ln w="254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52400" h="152400"/>
                <a:bevelB w="152400" h="152400"/>
              </a:sp3d>
            </c:spPr>
          </c:dPt>
          <c:dPt>
            <c:idx val="1"/>
            <c:spPr>
              <a:gradFill flip="none" rotWithShape="1">
                <a:gsLst>
                  <a:gs pos="0">
                    <a:srgbClr val="FFC000"/>
                  </a:gs>
                  <a:gs pos="50000">
                    <a:srgbClr val="FFFF00"/>
                  </a:gs>
                  <a:gs pos="100000">
                    <a:srgbClr val="FFFF66"/>
                  </a:gs>
                </a:gsLst>
                <a:lin ang="16200000" scaled="1"/>
                <a:tileRect/>
              </a:gradFill>
              <a:ln w="254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52400" h="152400"/>
                <a:bevelB w="152400" h="152400"/>
              </a:sp3d>
            </c:spPr>
          </c:dPt>
          <c:dPt>
            <c:idx val="2"/>
            <c:spPr>
              <a:gradFill flip="none" rotWithShape="1">
                <a:gsLst>
                  <a:gs pos="0">
                    <a:srgbClr val="7CBF33"/>
                  </a:gs>
                  <a:gs pos="50000">
                    <a:srgbClr val="92D050"/>
                  </a:gs>
                  <a:gs pos="100000">
                    <a:srgbClr val="B4DE86"/>
                  </a:gs>
                </a:gsLst>
                <a:lin ang="10800000" scaled="1"/>
                <a:tileRect/>
              </a:gradFill>
              <a:ln w="254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52400" h="152400"/>
                <a:bevelB w="152400" h="152400"/>
              </a:sp3d>
            </c:spPr>
          </c:dPt>
          <c:dPt>
            <c:idx val="3"/>
            <c:spPr>
              <a:gradFill flip="none" rotWithShape="1">
                <a:gsLst>
                  <a:gs pos="0">
                    <a:srgbClr val="004800"/>
                  </a:gs>
                  <a:gs pos="50000">
                    <a:srgbClr val="007600"/>
                  </a:gs>
                  <a:gs pos="100000">
                    <a:srgbClr val="7EC234"/>
                  </a:gs>
                </a:gsLst>
                <a:lin ang="2700000" scaled="1"/>
                <a:tileRect/>
              </a:gradFill>
              <a:ln w="254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52400" h="152400"/>
                <a:bevelB w="152400" h="152400"/>
              </a:sp3d>
            </c:spPr>
          </c:dPt>
          <c:dPt>
            <c:idx val="4"/>
            <c:spPr>
              <a:gradFill flip="none" rotWithShape="1">
                <a:gsLst>
                  <a:gs pos="0">
                    <a:sysClr val="windowText" lastClr="000000">
                      <a:lumMod val="75000"/>
                      <a:lumOff val="25000"/>
                    </a:sysClr>
                  </a:gs>
                  <a:gs pos="61000">
                    <a:sysClr val="window" lastClr="FFFFFF">
                      <a:lumMod val="50000"/>
                    </a:sysClr>
                  </a:gs>
                  <a:gs pos="100000">
                    <a:sysClr val="window" lastClr="FFFFFF">
                      <a:lumMod val="65000"/>
                    </a:sysClr>
                  </a:gs>
                </a:gsLst>
                <a:lin ang="5400000" scaled="1"/>
                <a:tileRect/>
              </a:gradFill>
              <a:ln w="254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52400" h="152400"/>
                <a:bevelB w="152400" h="152400"/>
              </a:sp3d>
            </c:spPr>
          </c:dPt>
          <c:dLbls>
            <c:numFmt formatCode="0.0%" sourceLinked="0"/>
            <c:spPr>
              <a:effectLst/>
            </c:spPr>
            <c:txPr>
              <a:bodyPr/>
              <a:lstStyle/>
              <a:p>
                <a:pPr>
                  <a:defRPr sz="1400" b="1" u="none" strike="noStrike" baseline="0">
                    <a:latin typeface="Bookman Old Style"/>
                    <a:ea typeface="Bookman Old Style"/>
                    <a:cs typeface="Bookman Old Style"/>
                  </a:defRPr>
                </a:pPr>
                <a:endParaRPr lang="it-IT"/>
              </a:p>
            </c:txPr>
            <c:dLblPos val="outEnd"/>
            <c:showCatName val="1"/>
            <c:showPercent val="1"/>
            <c:separator>
</c:separator>
            <c:showLeaderLines val="1"/>
          </c:dLbls>
          <c:cat>
            <c:strRef>
              <c:f>results!$F$1341:$F$1344</c:f>
              <c:strCache>
                <c:ptCount val="4"/>
                <c:pt idx="0">
                  <c:v>negativo</c:v>
                </c:pt>
                <c:pt idx="1">
                  <c:v>nullo/
ambivalente</c:v>
                </c:pt>
                <c:pt idx="2">
                  <c:v>positivo</c:v>
                </c:pt>
                <c:pt idx="3">
                  <c:v>molto positivo</c:v>
                </c:pt>
              </c:strCache>
            </c:strRef>
          </c:cat>
          <c:val>
            <c:numRef>
              <c:f>results!$G$1341:$G$1344</c:f>
              <c:numCache>
                <c:formatCode>0.0%</c:formatCode>
                <c:ptCount val="4"/>
                <c:pt idx="0">
                  <c:v>0.14200000000000004</c:v>
                </c:pt>
                <c:pt idx="1">
                  <c:v>0.17800000000000019</c:v>
                </c:pt>
                <c:pt idx="2">
                  <c:v>0.39500000000000046</c:v>
                </c:pt>
                <c:pt idx="3">
                  <c:v>0.28500000000000031</c:v>
                </c:pt>
              </c:numCache>
            </c:numRef>
          </c:val>
        </c:ser>
      </c:pie3DChart>
      <c:spPr>
        <a:noFill/>
        <a:ln w="25400">
          <a:noFill/>
        </a:ln>
        <a:extLst>
          <a:ext uri="{909E8E84-426E-40DD-AFC4-6F175D3DCCD1}">
            <a14:hiddenFill xmlns="" xmlns:r="http://schemas.openxmlformats.org/officeDocument/2006/relationships" xmlns:a14="http://schemas.microsoft.com/office/drawing/2010/main">
              <a:solidFill>
                <a:srgbClr val="FFFFFF"/>
              </a:solidFill>
            </a14:hiddenFill>
          </a:ext>
        </a:extLst>
      </c:spPr>
    </c:plotArea>
    <c:plotVisOnly val="1"/>
    <c:dispBlanksAs val="zero"/>
  </c:chart>
  <c:spPr>
    <a:noFill/>
    <a:ln>
      <a:noFill/>
    </a:ln>
  </c:spPr>
  <c:externalData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B46BDC-B98C-4A76-B261-3C22847D86D3}" type="doc">
      <dgm:prSet loTypeId="urn:microsoft.com/office/officeart/2005/8/layout/vList2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it-IT"/>
        </a:p>
      </dgm:t>
    </dgm:pt>
    <dgm:pt modelId="{C6F3F13E-815E-465A-9B9E-7037217FE48F}">
      <dgm:prSet custT="1"/>
      <dgm:spPr/>
      <dgm:t>
        <a:bodyPr/>
        <a:lstStyle/>
        <a:p>
          <a:pPr rtl="0"/>
          <a:r>
            <a:rPr lang="it-IT" sz="1600" b="1" i="0" dirty="0" smtClean="0">
              <a:latin typeface="Bookman Old Style" pitchFamily="18" charset="0"/>
            </a:rPr>
            <a:t>COMMISSIONATA AD ASTRARICERCHE</a:t>
          </a:r>
        </a:p>
        <a:p>
          <a:pPr rtl="0"/>
          <a:r>
            <a:rPr lang="it-IT" sz="1600" b="1" i="0" dirty="0" smtClean="0">
              <a:latin typeface="Bookman Old Style" pitchFamily="18" charset="0"/>
            </a:rPr>
            <a:t>DALL'ORDINE DEI GIORNALISTI NEL DICEMBRE 2012</a:t>
          </a:r>
          <a:endParaRPr lang="it-IT" sz="1600" b="1" dirty="0">
            <a:latin typeface="Bookman Old Style" pitchFamily="18" charset="0"/>
          </a:endParaRPr>
        </a:p>
      </dgm:t>
    </dgm:pt>
    <dgm:pt modelId="{55CA3E84-D411-4EE5-B535-5D7F39FC4F5C}" type="parTrans" cxnId="{3D604519-AB66-4B87-837B-D85428B9F040}">
      <dgm:prSet/>
      <dgm:spPr/>
      <dgm:t>
        <a:bodyPr/>
        <a:lstStyle/>
        <a:p>
          <a:endParaRPr lang="it-IT" sz="1600" b="1">
            <a:latin typeface="Bookman Old Style" pitchFamily="18" charset="0"/>
          </a:endParaRPr>
        </a:p>
      </dgm:t>
    </dgm:pt>
    <dgm:pt modelId="{EC2EAEF6-9BAA-425D-9CFB-2BBAE271352A}" type="sibTrans" cxnId="{3D604519-AB66-4B87-837B-D85428B9F040}">
      <dgm:prSet/>
      <dgm:spPr/>
      <dgm:t>
        <a:bodyPr/>
        <a:lstStyle/>
        <a:p>
          <a:endParaRPr lang="it-IT" sz="1600" b="1">
            <a:latin typeface="Bookman Old Style" pitchFamily="18" charset="0"/>
          </a:endParaRPr>
        </a:p>
      </dgm:t>
    </dgm:pt>
    <dgm:pt modelId="{A669D18B-E1F3-4D49-BA12-FBAC0757562F}">
      <dgm:prSet custT="1"/>
      <dgm:spPr/>
      <dgm:t>
        <a:bodyPr/>
        <a:lstStyle/>
        <a:p>
          <a:pPr rtl="0"/>
          <a:r>
            <a:rPr lang="it-IT" sz="1600" b="1" i="0" dirty="0" smtClean="0">
              <a:latin typeface="Bookman Old Style" pitchFamily="18" charset="0"/>
            </a:rPr>
            <a:t>REALIZZATA TRA IL 7 E IL 19 GENNAIO 2013</a:t>
          </a:r>
        </a:p>
        <a:p>
          <a:pPr rtl="0"/>
          <a:r>
            <a:rPr lang="it-IT" sz="1600" b="1" i="0" dirty="0" smtClean="0">
              <a:latin typeface="Bookman Old Style" pitchFamily="18" charset="0"/>
            </a:rPr>
            <a:t>TRAMITE 1.681 INTERVISTE ON LINE</a:t>
          </a:r>
        </a:p>
        <a:p>
          <a:pPr rtl="0"/>
          <a:r>
            <a:rPr lang="it-IT" sz="1600" b="1" i="0" dirty="0" smtClean="0">
              <a:latin typeface="Bookman Old Style" pitchFamily="18" charset="0"/>
            </a:rPr>
            <a:t>SOMMINISTRATE CON IL METODO C.A.W.I.</a:t>
          </a:r>
          <a:br>
            <a:rPr lang="it-IT" sz="1600" b="1" i="0" dirty="0" smtClean="0">
              <a:latin typeface="Bookman Old Style" pitchFamily="18" charset="0"/>
            </a:rPr>
          </a:br>
          <a:r>
            <a:rPr lang="it-IT" sz="1600" b="1" i="0" dirty="0" smtClean="0">
              <a:latin typeface="Bookman Old Style" pitchFamily="18" charset="0"/>
            </a:rPr>
            <a:t>(COMPUTER AIDED WEB INTERVIEWING)</a:t>
          </a:r>
          <a:br>
            <a:rPr lang="it-IT" sz="1600" b="1" i="0" dirty="0" smtClean="0">
              <a:latin typeface="Bookman Old Style" pitchFamily="18" charset="0"/>
            </a:rPr>
          </a:br>
          <a:r>
            <a:rPr lang="it-IT" sz="1600" b="1" i="0" dirty="0" smtClean="0">
              <a:latin typeface="Bookman Old Style" pitchFamily="18" charset="0"/>
            </a:rPr>
            <a:t>A UN CAMPIONE DI GIORNALISTI ITALIANI</a:t>
          </a:r>
          <a:endParaRPr lang="it-IT" sz="1600" b="1" dirty="0">
            <a:latin typeface="Bookman Old Style" pitchFamily="18" charset="0"/>
          </a:endParaRPr>
        </a:p>
      </dgm:t>
    </dgm:pt>
    <dgm:pt modelId="{2D1189D9-CE88-45F8-8EB7-39F6D2266A7D}" type="parTrans" cxnId="{E63FC742-84E4-4B83-A9E1-20B998FB356D}">
      <dgm:prSet/>
      <dgm:spPr/>
      <dgm:t>
        <a:bodyPr/>
        <a:lstStyle/>
        <a:p>
          <a:endParaRPr lang="it-IT" sz="1600" b="1">
            <a:latin typeface="Bookman Old Style" pitchFamily="18" charset="0"/>
          </a:endParaRPr>
        </a:p>
      </dgm:t>
    </dgm:pt>
    <dgm:pt modelId="{6707599D-2DBB-4E38-B972-C7134D239CDC}" type="sibTrans" cxnId="{E63FC742-84E4-4B83-A9E1-20B998FB356D}">
      <dgm:prSet/>
      <dgm:spPr/>
      <dgm:t>
        <a:bodyPr/>
        <a:lstStyle/>
        <a:p>
          <a:endParaRPr lang="it-IT" sz="1600" b="1">
            <a:latin typeface="Bookman Old Style" pitchFamily="18" charset="0"/>
          </a:endParaRPr>
        </a:p>
      </dgm:t>
    </dgm:pt>
    <dgm:pt modelId="{2A267ABD-6A85-4252-8876-452F2989BCA7}">
      <dgm:prSet custT="1"/>
      <dgm:spPr/>
      <dgm:t>
        <a:bodyPr/>
        <a:lstStyle/>
        <a:p>
          <a:pPr rtl="0"/>
          <a:r>
            <a:rPr lang="it-IT" sz="1600" b="1" i="0" dirty="0" smtClean="0">
              <a:latin typeface="Bookman Old Style" pitchFamily="18" charset="0"/>
            </a:rPr>
            <a:t>TUTTI GLI INTERVISTATI HANNO RISPOSTO A TUTTE LE DOMANDE</a:t>
          </a:r>
          <a:endParaRPr lang="it-IT" sz="1600" b="1" dirty="0">
            <a:latin typeface="Bookman Old Style" pitchFamily="18" charset="0"/>
          </a:endParaRPr>
        </a:p>
      </dgm:t>
    </dgm:pt>
    <dgm:pt modelId="{0012249D-E73C-42FB-951D-17154E59D4A8}" type="parTrans" cxnId="{6120E1A9-5A5E-4C90-8C4E-32B7F7C4AA4F}">
      <dgm:prSet/>
      <dgm:spPr/>
      <dgm:t>
        <a:bodyPr/>
        <a:lstStyle/>
        <a:p>
          <a:endParaRPr lang="it-IT" sz="1600" b="1">
            <a:latin typeface="Bookman Old Style" pitchFamily="18" charset="0"/>
          </a:endParaRPr>
        </a:p>
      </dgm:t>
    </dgm:pt>
    <dgm:pt modelId="{0A662923-F6B6-4D7F-95FD-41CC77096BA9}" type="sibTrans" cxnId="{6120E1A9-5A5E-4C90-8C4E-32B7F7C4AA4F}">
      <dgm:prSet/>
      <dgm:spPr/>
      <dgm:t>
        <a:bodyPr/>
        <a:lstStyle/>
        <a:p>
          <a:endParaRPr lang="it-IT" sz="1600" b="1">
            <a:latin typeface="Bookman Old Style" pitchFamily="18" charset="0"/>
          </a:endParaRPr>
        </a:p>
      </dgm:t>
    </dgm:pt>
    <dgm:pt modelId="{85FD4052-26A0-4937-838F-576B1FA42A14}" type="pres">
      <dgm:prSet presAssocID="{57B46BDC-B98C-4A76-B261-3C22847D86D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CA32780-948C-406E-99AC-CA51C7BB7C6C}" type="pres">
      <dgm:prSet presAssocID="{C6F3F13E-815E-465A-9B9E-7037217FE48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6B4DCE2-B600-4FE0-8779-A9C280A52386}" type="pres">
      <dgm:prSet presAssocID="{EC2EAEF6-9BAA-425D-9CFB-2BBAE271352A}" presName="spacer" presStyleCnt="0"/>
      <dgm:spPr/>
    </dgm:pt>
    <dgm:pt modelId="{29F9EA85-332C-4ABD-9344-8BA5833803CB}" type="pres">
      <dgm:prSet presAssocID="{A669D18B-E1F3-4D49-BA12-FBAC0757562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D365AC5-0BA1-4E73-8F1D-F73D00A3106C}" type="pres">
      <dgm:prSet presAssocID="{6707599D-2DBB-4E38-B972-C7134D239CDC}" presName="spacer" presStyleCnt="0"/>
      <dgm:spPr/>
    </dgm:pt>
    <dgm:pt modelId="{A29CA2ED-CEAD-4BB3-B660-A94142AFF384}" type="pres">
      <dgm:prSet presAssocID="{2A267ABD-6A85-4252-8876-452F2989BCA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6120E1A9-5A5E-4C90-8C4E-32B7F7C4AA4F}" srcId="{57B46BDC-B98C-4A76-B261-3C22847D86D3}" destId="{2A267ABD-6A85-4252-8876-452F2989BCA7}" srcOrd="2" destOrd="0" parTransId="{0012249D-E73C-42FB-951D-17154E59D4A8}" sibTransId="{0A662923-F6B6-4D7F-95FD-41CC77096BA9}"/>
    <dgm:cxn modelId="{03124D0C-C729-4A37-8B97-B9FB3B074642}" type="presOf" srcId="{2A267ABD-6A85-4252-8876-452F2989BCA7}" destId="{A29CA2ED-CEAD-4BB3-B660-A94142AFF384}" srcOrd="0" destOrd="0" presId="urn:microsoft.com/office/officeart/2005/8/layout/vList2"/>
    <dgm:cxn modelId="{3D604519-AB66-4B87-837B-D85428B9F040}" srcId="{57B46BDC-B98C-4A76-B261-3C22847D86D3}" destId="{C6F3F13E-815E-465A-9B9E-7037217FE48F}" srcOrd="0" destOrd="0" parTransId="{55CA3E84-D411-4EE5-B535-5D7F39FC4F5C}" sibTransId="{EC2EAEF6-9BAA-425D-9CFB-2BBAE271352A}"/>
    <dgm:cxn modelId="{8A51837F-86CF-4A76-8EBB-D6D7F995FCAA}" type="presOf" srcId="{A669D18B-E1F3-4D49-BA12-FBAC0757562F}" destId="{29F9EA85-332C-4ABD-9344-8BA5833803CB}" srcOrd="0" destOrd="0" presId="urn:microsoft.com/office/officeart/2005/8/layout/vList2"/>
    <dgm:cxn modelId="{E63FC742-84E4-4B83-A9E1-20B998FB356D}" srcId="{57B46BDC-B98C-4A76-B261-3C22847D86D3}" destId="{A669D18B-E1F3-4D49-BA12-FBAC0757562F}" srcOrd="1" destOrd="0" parTransId="{2D1189D9-CE88-45F8-8EB7-39F6D2266A7D}" sibTransId="{6707599D-2DBB-4E38-B972-C7134D239CDC}"/>
    <dgm:cxn modelId="{C938525D-62CF-468B-8774-D3C1C761EBF6}" type="presOf" srcId="{C6F3F13E-815E-465A-9B9E-7037217FE48F}" destId="{9CA32780-948C-406E-99AC-CA51C7BB7C6C}" srcOrd="0" destOrd="0" presId="urn:microsoft.com/office/officeart/2005/8/layout/vList2"/>
    <dgm:cxn modelId="{12DBC1E1-AC52-40C0-A50F-FEFB80C9CE9A}" type="presOf" srcId="{57B46BDC-B98C-4A76-B261-3C22847D86D3}" destId="{85FD4052-26A0-4937-838F-576B1FA42A14}" srcOrd="0" destOrd="0" presId="urn:microsoft.com/office/officeart/2005/8/layout/vList2"/>
    <dgm:cxn modelId="{84D064AF-C84C-41F0-9EC7-01E63E47A799}" type="presParOf" srcId="{85FD4052-26A0-4937-838F-576B1FA42A14}" destId="{9CA32780-948C-406E-99AC-CA51C7BB7C6C}" srcOrd="0" destOrd="0" presId="urn:microsoft.com/office/officeart/2005/8/layout/vList2"/>
    <dgm:cxn modelId="{85DCBCCC-2F34-4EF6-93FE-5621BB5C9E7C}" type="presParOf" srcId="{85FD4052-26A0-4937-838F-576B1FA42A14}" destId="{16B4DCE2-B600-4FE0-8779-A9C280A52386}" srcOrd="1" destOrd="0" presId="urn:microsoft.com/office/officeart/2005/8/layout/vList2"/>
    <dgm:cxn modelId="{E7DBCD4A-32CE-4515-91FB-B53D0D75F6FD}" type="presParOf" srcId="{85FD4052-26A0-4937-838F-576B1FA42A14}" destId="{29F9EA85-332C-4ABD-9344-8BA5833803CB}" srcOrd="2" destOrd="0" presId="urn:microsoft.com/office/officeart/2005/8/layout/vList2"/>
    <dgm:cxn modelId="{972B8F4B-DEA3-4AAB-B708-4532163F6E90}" type="presParOf" srcId="{85FD4052-26A0-4937-838F-576B1FA42A14}" destId="{9D365AC5-0BA1-4E73-8F1D-F73D00A3106C}" srcOrd="3" destOrd="0" presId="urn:microsoft.com/office/officeart/2005/8/layout/vList2"/>
    <dgm:cxn modelId="{FD53777B-9168-473C-98C1-70426F505F95}" type="presParOf" srcId="{85FD4052-26A0-4937-838F-576B1FA42A14}" destId="{A29CA2ED-CEAD-4BB3-B660-A94142AFF38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CA32780-948C-406E-99AC-CA51C7BB7C6C}">
      <dsp:nvSpPr>
        <dsp:cNvPr id="0" name=""/>
        <dsp:cNvSpPr/>
      </dsp:nvSpPr>
      <dsp:spPr>
        <a:xfrm>
          <a:off x="0" y="176355"/>
          <a:ext cx="8615363" cy="15210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i="0" kern="1200" dirty="0" smtClean="0">
              <a:latin typeface="Bookman Old Style" pitchFamily="18" charset="0"/>
            </a:rPr>
            <a:t>COMMISSIONATA AD ASTRARICERCHE</a:t>
          </a: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i="0" kern="1200" dirty="0" smtClean="0">
              <a:latin typeface="Bookman Old Style" pitchFamily="18" charset="0"/>
            </a:rPr>
            <a:t>DALL'ORDINE DEI GIORNALISTI NEL DICEMBRE 2012</a:t>
          </a:r>
          <a:endParaRPr lang="it-IT" sz="1600" b="1" kern="1200" dirty="0">
            <a:latin typeface="Bookman Old Style" pitchFamily="18" charset="0"/>
          </a:endParaRPr>
        </a:p>
      </dsp:txBody>
      <dsp:txXfrm>
        <a:off x="0" y="176355"/>
        <a:ext cx="8615363" cy="1521000"/>
      </dsp:txXfrm>
    </dsp:sp>
    <dsp:sp modelId="{29F9EA85-332C-4ABD-9344-8BA5833803CB}">
      <dsp:nvSpPr>
        <dsp:cNvPr id="0" name=""/>
        <dsp:cNvSpPr/>
      </dsp:nvSpPr>
      <dsp:spPr>
        <a:xfrm>
          <a:off x="0" y="1884555"/>
          <a:ext cx="8615363" cy="1521000"/>
        </a:xfrm>
        <a:prstGeom prst="roundRect">
          <a:avLst/>
        </a:prstGeom>
        <a:solidFill>
          <a:schemeClr val="accent5">
            <a:hueOff val="928119"/>
            <a:satOff val="15097"/>
            <a:lumOff val="-1696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i="0" kern="1200" dirty="0" smtClean="0">
              <a:latin typeface="Bookman Old Style" pitchFamily="18" charset="0"/>
            </a:rPr>
            <a:t>REALIZZATA TRA IL 7 E IL 19 GENNAIO 2013</a:t>
          </a: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i="0" kern="1200" dirty="0" smtClean="0">
              <a:latin typeface="Bookman Old Style" pitchFamily="18" charset="0"/>
            </a:rPr>
            <a:t>TRAMITE 1.681 INTERVISTE ON LINE</a:t>
          </a: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i="0" kern="1200" dirty="0" smtClean="0">
              <a:latin typeface="Bookman Old Style" pitchFamily="18" charset="0"/>
            </a:rPr>
            <a:t>SOMMINISTRATE CON IL METODO C.A.W.I.</a:t>
          </a:r>
          <a:br>
            <a:rPr lang="it-IT" sz="1600" b="1" i="0" kern="1200" dirty="0" smtClean="0">
              <a:latin typeface="Bookman Old Style" pitchFamily="18" charset="0"/>
            </a:rPr>
          </a:br>
          <a:r>
            <a:rPr lang="it-IT" sz="1600" b="1" i="0" kern="1200" dirty="0" smtClean="0">
              <a:latin typeface="Bookman Old Style" pitchFamily="18" charset="0"/>
            </a:rPr>
            <a:t>(COMPUTER AIDED WEB INTERVIEWING)</a:t>
          </a:r>
          <a:br>
            <a:rPr lang="it-IT" sz="1600" b="1" i="0" kern="1200" dirty="0" smtClean="0">
              <a:latin typeface="Bookman Old Style" pitchFamily="18" charset="0"/>
            </a:rPr>
          </a:br>
          <a:r>
            <a:rPr lang="it-IT" sz="1600" b="1" i="0" kern="1200" dirty="0" smtClean="0">
              <a:latin typeface="Bookman Old Style" pitchFamily="18" charset="0"/>
            </a:rPr>
            <a:t>A UN CAMPIONE DI GIORNALISTI ITALIANI</a:t>
          </a:r>
          <a:endParaRPr lang="it-IT" sz="1600" b="1" kern="1200" dirty="0">
            <a:latin typeface="Bookman Old Style" pitchFamily="18" charset="0"/>
          </a:endParaRPr>
        </a:p>
      </dsp:txBody>
      <dsp:txXfrm>
        <a:off x="0" y="1884555"/>
        <a:ext cx="8615363" cy="1521000"/>
      </dsp:txXfrm>
    </dsp:sp>
    <dsp:sp modelId="{A29CA2ED-CEAD-4BB3-B660-A94142AFF384}">
      <dsp:nvSpPr>
        <dsp:cNvPr id="0" name=""/>
        <dsp:cNvSpPr/>
      </dsp:nvSpPr>
      <dsp:spPr>
        <a:xfrm>
          <a:off x="0" y="3592755"/>
          <a:ext cx="8615363" cy="1521000"/>
        </a:xfrm>
        <a:prstGeom prst="roundRect">
          <a:avLst/>
        </a:prstGeom>
        <a:solidFill>
          <a:schemeClr val="accent5">
            <a:hueOff val="1856237"/>
            <a:satOff val="30193"/>
            <a:lumOff val="-3392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i="0" kern="1200" dirty="0" smtClean="0">
              <a:latin typeface="Bookman Old Style" pitchFamily="18" charset="0"/>
            </a:rPr>
            <a:t>TUTTI GLI INTERVISTATI HANNO RISPOSTO A TUTTE LE DOMANDE</a:t>
          </a:r>
          <a:endParaRPr lang="it-IT" sz="1600" b="1" kern="1200" dirty="0">
            <a:latin typeface="Bookman Old Style" pitchFamily="18" charset="0"/>
          </a:endParaRPr>
        </a:p>
      </dsp:txBody>
      <dsp:txXfrm>
        <a:off x="0" y="3592755"/>
        <a:ext cx="8615363" cy="1521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0.18302</cdr:x>
      <cdr:y>0.52938</cdr:y>
    </cdr:from>
    <cdr:to>
      <cdr:x>0.24309</cdr:x>
      <cdr:y>0.66927</cdr:y>
    </cdr:to>
    <cdr:cxnSp macro="">
      <cdr:nvCxnSpPr>
        <cdr:cNvPr id="3" name="Connettore 1 2"/>
        <cdr:cNvCxnSpPr/>
      </cdr:nvCxnSpPr>
      <cdr:spPr>
        <a:xfrm xmlns:a="http://schemas.openxmlformats.org/drawingml/2006/main" flipH="1" flipV="1">
          <a:off x="1668852" y="2974196"/>
          <a:ext cx="547754" cy="78593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0.33656</cdr:x>
      <cdr:y>0.71242</cdr:y>
    </cdr:from>
    <cdr:to>
      <cdr:x>0.455</cdr:x>
      <cdr:y>0.72149</cdr:y>
    </cdr:to>
    <cdr:cxnSp macro="">
      <cdr:nvCxnSpPr>
        <cdr:cNvPr id="5" name="Connettore 1 4"/>
        <cdr:cNvCxnSpPr/>
      </cdr:nvCxnSpPr>
      <cdr:spPr>
        <a:xfrm xmlns:a="http://schemas.openxmlformats.org/drawingml/2006/main" flipH="1">
          <a:off x="3068916" y="4002518"/>
          <a:ext cx="1080006" cy="5095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0.07193</cdr:x>
      <cdr:y>0.45636</cdr:y>
    </cdr:from>
    <cdr:to>
      <cdr:x>0.23316</cdr:x>
      <cdr:y>0.69092</cdr:y>
    </cdr:to>
    <cdr:cxnSp macro="">
      <cdr:nvCxnSpPr>
        <cdr:cNvPr id="7" name="Connettore 1 6"/>
        <cdr:cNvCxnSpPr/>
      </cdr:nvCxnSpPr>
      <cdr:spPr>
        <a:xfrm xmlns:a="http://schemas.openxmlformats.org/drawingml/2006/main" flipH="1" flipV="1">
          <a:off x="655918" y="2563906"/>
          <a:ext cx="1470212" cy="131781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0.3291</cdr:x>
      <cdr:y>0.74611</cdr:y>
    </cdr:from>
    <cdr:to>
      <cdr:x>0.44078</cdr:x>
      <cdr:y>0.77461</cdr:y>
    </cdr:to>
    <cdr:cxnSp macro="">
      <cdr:nvCxnSpPr>
        <cdr:cNvPr id="3" name="Connettore 1 2"/>
        <cdr:cNvCxnSpPr/>
      </cdr:nvCxnSpPr>
      <cdr:spPr>
        <a:xfrm xmlns:a="http://schemas.openxmlformats.org/drawingml/2006/main" flipH="1" flipV="1">
          <a:off x="3055856" y="4524866"/>
          <a:ext cx="1036948" cy="17282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0.30118</cdr:x>
      <cdr:y>0.8614</cdr:y>
    </cdr:from>
    <cdr:to>
      <cdr:x>0.35364</cdr:x>
      <cdr:y>0.94041</cdr:y>
    </cdr:to>
    <cdr:cxnSp macro="">
      <cdr:nvCxnSpPr>
        <cdr:cNvPr id="3" name="Connettore 1 2"/>
        <cdr:cNvCxnSpPr/>
      </cdr:nvCxnSpPr>
      <cdr:spPr>
        <a:xfrm xmlns:a="http://schemas.openxmlformats.org/drawingml/2006/main">
          <a:off x="2796619" y="5224021"/>
          <a:ext cx="487051" cy="47919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862A69-A3AA-488B-90A6-3BAC5CB92359}" type="datetimeFigureOut">
              <a:rPr lang="it-IT" smtClean="0"/>
              <a:pPr/>
              <a:t>09/02/2013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9A698-ACF7-44D9-B759-6BE2967A20E4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751605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475FBF-FC42-46BD-A137-4E176A86209A}" type="datetimeFigureOut">
              <a:rPr lang="it-IT" smtClean="0"/>
              <a:pPr/>
              <a:t>09/02/2013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6D8023-3C75-44E7-AA4B-3D14354F3BB7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061443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D95782-6867-4077-9E49-882B0C08D31D}" type="slidenum">
              <a:rPr lang="it-IT" smtClean="0">
                <a:cs typeface="Arial" charset="0"/>
              </a:rPr>
              <a:pPr/>
              <a:t>1</a:t>
            </a:fld>
            <a:endParaRPr lang="it-IT" dirty="0" smtClean="0">
              <a:cs typeface="Arial" charset="0"/>
            </a:endParaRPr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FA679C-885B-4010-9355-5D72B452C5A7}" type="slidenum">
              <a:rPr lang="it-IT" smtClean="0">
                <a:cs typeface="Arial" charset="0"/>
              </a:rPr>
              <a:pPr/>
              <a:t>2</a:t>
            </a:fld>
            <a:endParaRPr lang="it-IT" dirty="0" smtClean="0">
              <a:cs typeface="Arial" charset="0"/>
            </a:endParaRPr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65438" y="514350"/>
            <a:ext cx="3430587" cy="2573338"/>
          </a:xfrm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839" y="3257359"/>
            <a:ext cx="7320325" cy="3086264"/>
          </a:xfrm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303389-3FBA-4515-9AFA-37F1996AA373}" type="slidenum">
              <a:rPr lang="it-IT"/>
              <a:pPr/>
              <a:t>3</a:t>
            </a:fld>
            <a:endParaRPr lang="it-IT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65438" y="514350"/>
            <a:ext cx="3432175" cy="2573338"/>
          </a:xfrm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285" y="3257550"/>
            <a:ext cx="7319433" cy="3086100"/>
          </a:xfrm>
        </p:spPr>
        <p:txBody>
          <a:bodyPr/>
          <a:lstStyle/>
          <a:p>
            <a:endParaRPr lang="it-IT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32E909-87CA-474A-BC61-41264C9CBB27}" type="slidenum">
              <a:rPr lang="it-IT" smtClean="0">
                <a:cs typeface="Arial" charset="0"/>
              </a:rPr>
              <a:pPr/>
              <a:t>133</a:t>
            </a:fld>
            <a:endParaRPr lang="it-IT" dirty="0" smtClean="0">
              <a:cs typeface="Arial" charset="0"/>
            </a:endParaRPr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9088" y="514350"/>
            <a:ext cx="3427412" cy="2571750"/>
          </a:xfrm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olo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75000"/>
                </a:schemeClr>
              </a:gs>
              <a:gs pos="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27000" h="127000"/>
          </a:sp3d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  <a:latin typeface="Bookman Old Style" pitchFamily="18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  <a:latin typeface="Bookman Old Style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Doma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14283" y="865189"/>
            <a:ext cx="8715436" cy="5260976"/>
          </a:xfrm>
        </p:spPr>
        <p:txBody>
          <a:bodyPr anchor="ctr" anchorCtr="0">
            <a:normAutofit/>
          </a:bodyPr>
          <a:lstStyle>
            <a:lvl1pPr marL="0" indent="0" algn="just">
              <a:defRPr sz="2400" i="0">
                <a:solidFill>
                  <a:schemeClr val="accent1">
                    <a:lumMod val="50000"/>
                  </a:schemeClr>
                </a:solidFill>
              </a:defRPr>
            </a:lvl1pPr>
            <a:lvl2pPr algn="just">
              <a:defRPr sz="2200"/>
            </a:lvl2pPr>
            <a:lvl3pPr algn="just">
              <a:defRPr sz="2200"/>
            </a:lvl3pPr>
            <a:lvl4pPr algn="just">
              <a:defRPr sz="2200"/>
            </a:lvl4pPr>
            <a:lvl5pPr algn="just">
              <a:defRPr sz="22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8" name="Rectangle 13"/>
          <p:cNvSpPr>
            <a:spLocks noChangeArrowheads="1"/>
          </p:cNvSpPr>
          <p:nvPr userDrawn="1"/>
        </p:nvSpPr>
        <p:spPr bwMode="auto">
          <a:xfrm>
            <a:off x="3492500" y="64817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1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- </a:t>
            </a:r>
            <a:fld id="{91F28F83-2A0D-4FE1-A1BA-70118CFCEFA5}" type="slidenum">
              <a:rPr kumimoji="0" lang="it-IT" sz="1400" b="0" i="1" u="none" strike="noStrike" kern="0" cap="none" spc="0" normalizeH="0" baseline="0" noProof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r>
              <a:rPr kumimoji="0" lang="it-IT" sz="1400" b="1" i="1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</a:t>
            </a:r>
            <a:r>
              <a:rPr kumimoji="0" lang="it-IT" sz="14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-</a:t>
            </a:r>
            <a:endParaRPr kumimoji="0" lang="it-IT" sz="1400" b="0" i="0" u="none" strike="noStrike" kern="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ccentuazio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lnSpc>
                <a:spcPts val="1800"/>
              </a:lnSpc>
              <a:defRPr sz="1800">
                <a:solidFill>
                  <a:schemeClr val="bg1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38203" y="865189"/>
            <a:ext cx="8591516" cy="5385300"/>
          </a:xfrm>
        </p:spPr>
        <p:txBody>
          <a:bodyPr anchor="ctr" anchorCtr="0">
            <a:normAutofit/>
          </a:bodyPr>
          <a:lstStyle>
            <a:lvl1pPr algn="just"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 sz="1800" i="0">
                <a:solidFill>
                  <a:schemeClr val="accent1">
                    <a:lumMod val="50000"/>
                  </a:schemeClr>
                </a:solidFill>
              </a:defRPr>
            </a:lvl1pPr>
            <a:lvl2pPr algn="just"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 sz="1800"/>
            </a:lvl2pPr>
            <a:lvl3pPr algn="just"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 sz="1800"/>
            </a:lvl3pPr>
            <a:lvl4pPr algn="just"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 sz="1800"/>
            </a:lvl4pPr>
            <a:lvl5pPr algn="just"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 sz="18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8" name="Rectangle 13"/>
          <p:cNvSpPr>
            <a:spLocks noChangeArrowheads="1"/>
          </p:cNvSpPr>
          <p:nvPr userDrawn="1"/>
        </p:nvSpPr>
        <p:spPr bwMode="auto">
          <a:xfrm>
            <a:off x="3492500" y="64817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1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- </a:t>
            </a:r>
            <a:fld id="{91F28F83-2A0D-4FE1-A1BA-70118CFCEFA5}" type="slidenum">
              <a:rPr kumimoji="0" lang="it-IT" sz="1400" b="0" i="1" u="none" strike="noStrike" kern="0" cap="none" spc="0" normalizeH="0" baseline="0" noProof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r>
              <a:rPr kumimoji="0" lang="it-IT" sz="1400" b="1" i="1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</a:t>
            </a:r>
            <a:r>
              <a:rPr kumimoji="0" lang="it-IT" sz="14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-</a:t>
            </a:r>
            <a:endParaRPr kumimoji="0" lang="it-IT" sz="1400" b="0" i="0" u="none" strike="noStrike" kern="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cs typeface="+mn-cs"/>
            </a:endParaRPr>
          </a:p>
        </p:txBody>
      </p:sp>
      <p:sp>
        <p:nvSpPr>
          <p:cNvPr id="5" name="Arrotonda angolo diagonale rettangolo 4"/>
          <p:cNvSpPr/>
          <p:nvPr userDrawn="1"/>
        </p:nvSpPr>
        <p:spPr>
          <a:xfrm>
            <a:off x="1" y="769939"/>
            <a:ext cx="288098" cy="5605810"/>
          </a:xfrm>
          <a:prstGeom prst="round2DiagRect">
            <a:avLst/>
          </a:prstGeom>
          <a:gradFill>
            <a:gsLst>
              <a:gs pos="0">
                <a:srgbClr val="33CC33"/>
              </a:gs>
              <a:gs pos="68000">
                <a:schemeClr val="accent6">
                  <a:lumMod val="75000"/>
                </a:schemeClr>
              </a:gs>
              <a:gs pos="100000">
                <a:srgbClr val="33CC3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it-IT" spc="400" baseline="0" dirty="0" smtClean="0">
                <a:solidFill>
                  <a:schemeClr val="bg1"/>
                </a:solidFill>
                <a:latin typeface="Bookman Old Style" pitchFamily="18" charset="0"/>
              </a:rPr>
              <a:t>ACCENTUAZIONI POSITIVE</a:t>
            </a:r>
            <a:endParaRPr lang="it-IT" spc="400" baseline="0" dirty="0">
              <a:solidFill>
                <a:schemeClr val="bg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centuazioniMed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38203" y="865188"/>
            <a:ext cx="8591516" cy="2566781"/>
          </a:xfrm>
          <a:solidFill>
            <a:srgbClr val="CCFF99"/>
          </a:solidFill>
        </p:spPr>
        <p:txBody>
          <a:bodyPr anchor="ctr" anchorCtr="0">
            <a:normAutofit/>
          </a:bodyPr>
          <a:lstStyle>
            <a:lvl1pPr marL="263525" indent="-263525" algn="just">
              <a:buClr>
                <a:srgbClr val="007A37"/>
              </a:buClr>
              <a:buFont typeface="Wingdings" pitchFamily="2" charset="2"/>
              <a:buChar char="§"/>
              <a:defRPr sz="1800" i="0">
                <a:solidFill>
                  <a:srgbClr val="007A37"/>
                </a:solidFill>
              </a:defRPr>
            </a:lvl1pPr>
            <a:lvl2pPr algn="just">
              <a:buClr>
                <a:srgbClr val="007A37"/>
              </a:buClr>
              <a:buFont typeface="Wingdings" pitchFamily="2" charset="2"/>
              <a:buChar char="§"/>
              <a:defRPr sz="1800">
                <a:solidFill>
                  <a:srgbClr val="007A37"/>
                </a:solidFill>
              </a:defRPr>
            </a:lvl2pPr>
            <a:lvl3pPr algn="just">
              <a:buClr>
                <a:srgbClr val="007A37"/>
              </a:buClr>
              <a:buFont typeface="Wingdings" pitchFamily="2" charset="2"/>
              <a:buChar char="§"/>
              <a:defRPr sz="1800">
                <a:solidFill>
                  <a:srgbClr val="007A37"/>
                </a:solidFill>
              </a:defRPr>
            </a:lvl3pPr>
            <a:lvl4pPr algn="just">
              <a:buClr>
                <a:srgbClr val="007A37"/>
              </a:buClr>
              <a:buFont typeface="Wingdings" pitchFamily="2" charset="2"/>
              <a:buChar char="§"/>
              <a:defRPr sz="1800">
                <a:solidFill>
                  <a:srgbClr val="007A37"/>
                </a:solidFill>
              </a:defRPr>
            </a:lvl4pPr>
            <a:lvl5pPr algn="just">
              <a:buClr>
                <a:srgbClr val="007A37"/>
              </a:buClr>
              <a:buFont typeface="Wingdings" pitchFamily="2" charset="2"/>
              <a:buChar char="§"/>
              <a:defRPr sz="1800">
                <a:solidFill>
                  <a:srgbClr val="007A37"/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8" name="Rectangle 13"/>
          <p:cNvSpPr>
            <a:spLocks noChangeArrowheads="1"/>
          </p:cNvSpPr>
          <p:nvPr userDrawn="1"/>
        </p:nvSpPr>
        <p:spPr bwMode="auto">
          <a:xfrm>
            <a:off x="3492500" y="64817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1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- </a:t>
            </a:r>
            <a:fld id="{91F28F83-2A0D-4FE1-A1BA-70118CFCEFA5}" type="slidenum">
              <a:rPr kumimoji="0" lang="it-IT" sz="1400" b="0" i="1" u="none" strike="noStrike" kern="0" cap="none" spc="0" normalizeH="0" baseline="0" noProof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r>
              <a:rPr kumimoji="0" lang="it-IT" sz="1400" b="1" i="1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</a:t>
            </a:r>
            <a:r>
              <a:rPr kumimoji="0" lang="it-IT" sz="14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-</a:t>
            </a:r>
            <a:endParaRPr kumimoji="0" lang="it-IT" sz="1400" b="0" i="0" u="none" strike="noStrike" kern="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cs typeface="+mn-cs"/>
            </a:endParaRPr>
          </a:p>
        </p:txBody>
      </p:sp>
      <p:sp>
        <p:nvSpPr>
          <p:cNvPr id="5" name="Arrotonda angolo diagonale rettangolo 4"/>
          <p:cNvSpPr/>
          <p:nvPr userDrawn="1"/>
        </p:nvSpPr>
        <p:spPr>
          <a:xfrm>
            <a:off x="1" y="769939"/>
            <a:ext cx="288098" cy="5605810"/>
          </a:xfrm>
          <a:prstGeom prst="round2DiagRect">
            <a:avLst/>
          </a:prstGeom>
          <a:gradFill flip="none" rotWithShape="1">
            <a:gsLst>
              <a:gs pos="0">
                <a:srgbClr val="FF0000"/>
              </a:gs>
              <a:gs pos="50000">
                <a:srgbClr val="FFC000"/>
              </a:gs>
              <a:gs pos="100000">
                <a:srgbClr val="33CC33"/>
              </a:gs>
            </a:gsLst>
            <a:lin ang="162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it-IT" spc="400" baseline="0" dirty="0" smtClean="0">
                <a:solidFill>
                  <a:schemeClr val="bg1"/>
                </a:solidFill>
                <a:latin typeface="Bookman Old Style" pitchFamily="18" charset="0"/>
              </a:rPr>
              <a:t>ACCENTUAZIONI</a:t>
            </a:r>
            <a:endParaRPr lang="it-IT" spc="400" baseline="0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6" name="Segnaposto contenuto 2"/>
          <p:cNvSpPr>
            <a:spLocks noGrp="1"/>
          </p:cNvSpPr>
          <p:nvPr>
            <p:ph idx="10"/>
          </p:nvPr>
        </p:nvSpPr>
        <p:spPr>
          <a:xfrm>
            <a:off x="352068" y="3574473"/>
            <a:ext cx="8591516" cy="2653052"/>
          </a:xfrm>
          <a:solidFill>
            <a:srgbClr val="FFE575"/>
          </a:solidFill>
        </p:spPr>
        <p:txBody>
          <a:bodyPr anchor="ctr" anchorCtr="0">
            <a:normAutofit/>
          </a:bodyPr>
          <a:lstStyle>
            <a:lvl1pPr marL="263525" indent="-263525" algn="just">
              <a:buClr>
                <a:srgbClr val="FF0000"/>
              </a:buClr>
              <a:buFont typeface="Wingdings" pitchFamily="2" charset="2"/>
              <a:buChar char="§"/>
              <a:defRPr sz="1800" i="0">
                <a:solidFill>
                  <a:srgbClr val="C00000"/>
                </a:solidFill>
              </a:defRPr>
            </a:lvl1pPr>
            <a:lvl2pPr algn="just">
              <a:buClr>
                <a:srgbClr val="FF0000"/>
              </a:buClr>
              <a:buFont typeface="Wingdings" pitchFamily="2" charset="2"/>
              <a:buChar char="§"/>
              <a:defRPr sz="1800">
                <a:solidFill>
                  <a:srgbClr val="C00000"/>
                </a:solidFill>
              </a:defRPr>
            </a:lvl2pPr>
            <a:lvl3pPr algn="just">
              <a:buClr>
                <a:srgbClr val="FF0000"/>
              </a:buClr>
              <a:buFont typeface="Wingdings" pitchFamily="2" charset="2"/>
              <a:buChar char="§"/>
              <a:defRPr sz="1800">
                <a:solidFill>
                  <a:srgbClr val="C00000"/>
                </a:solidFill>
              </a:defRPr>
            </a:lvl3pPr>
            <a:lvl4pPr algn="just">
              <a:buClr>
                <a:srgbClr val="FF0000"/>
              </a:buClr>
              <a:buFont typeface="Wingdings" pitchFamily="2" charset="2"/>
              <a:buChar char="§"/>
              <a:defRPr sz="1800">
                <a:solidFill>
                  <a:srgbClr val="C00000"/>
                </a:solidFill>
              </a:defRPr>
            </a:lvl4pPr>
            <a:lvl5pPr algn="just">
              <a:buClr>
                <a:srgbClr val="FF0000"/>
              </a:buClr>
              <a:buFont typeface="Wingdings" pitchFamily="2" charset="2"/>
              <a:buChar char="§"/>
              <a:defRPr sz="1800">
                <a:solidFill>
                  <a:srgbClr val="C00000"/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DefinizioneInd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0729" y="865189"/>
            <a:ext cx="8532921" cy="5360248"/>
          </a:xfrm>
        </p:spPr>
        <p:txBody>
          <a:bodyPr anchor="ctr" anchorCtr="0">
            <a:normAutofit/>
          </a:bodyPr>
          <a:lstStyle>
            <a:lvl1pPr marL="266700" indent="-228600" algn="l">
              <a:buFont typeface="Wingdings" pitchFamily="2" charset="2"/>
              <a:buChar char="§"/>
              <a:defRPr sz="1600" i="0">
                <a:solidFill>
                  <a:srgbClr val="008000"/>
                </a:solidFill>
              </a:defRPr>
            </a:lvl1pPr>
            <a:lvl2pPr marL="541338" indent="-228600" algn="l">
              <a:buFont typeface="Wingdings" pitchFamily="2" charset="2"/>
              <a:buChar char="§"/>
              <a:defRPr sz="1600">
                <a:solidFill>
                  <a:srgbClr val="008000"/>
                </a:solidFill>
              </a:defRPr>
            </a:lvl2pPr>
            <a:lvl3pPr marL="714375" indent="-225425" algn="l">
              <a:buFont typeface="Wingdings" pitchFamily="2" charset="2"/>
              <a:buChar char="§"/>
              <a:defRPr sz="1600">
                <a:solidFill>
                  <a:srgbClr val="008000"/>
                </a:solidFill>
              </a:defRPr>
            </a:lvl3pPr>
            <a:lvl4pPr marL="904875" indent="-228600" algn="l">
              <a:buFont typeface="Wingdings" pitchFamily="2" charset="2"/>
              <a:buChar char="§"/>
              <a:defRPr sz="1600">
                <a:solidFill>
                  <a:srgbClr val="008000"/>
                </a:solidFill>
              </a:defRPr>
            </a:lvl4pPr>
            <a:lvl5pPr marL="1077913" indent="-225425" algn="l">
              <a:buFont typeface="Wingdings" pitchFamily="2" charset="2"/>
              <a:buChar char="§"/>
              <a:defRPr sz="1600">
                <a:solidFill>
                  <a:srgbClr val="008000"/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8" name="Rectangle 13"/>
          <p:cNvSpPr>
            <a:spLocks noChangeArrowheads="1"/>
          </p:cNvSpPr>
          <p:nvPr userDrawn="1"/>
        </p:nvSpPr>
        <p:spPr bwMode="auto">
          <a:xfrm>
            <a:off x="3492500" y="64817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1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- </a:t>
            </a:r>
            <a:fld id="{91F28F83-2A0D-4FE1-A1BA-70118CFCEFA5}" type="slidenum">
              <a:rPr kumimoji="0" lang="it-IT" sz="1400" b="0" i="1" u="none" strike="noStrike" kern="0" cap="none" spc="0" normalizeH="0" baseline="0" noProof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r>
              <a:rPr kumimoji="0" lang="it-IT" sz="1400" b="1" i="1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</a:t>
            </a:r>
            <a:r>
              <a:rPr kumimoji="0" lang="it-IT" sz="14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-</a:t>
            </a:r>
            <a:endParaRPr kumimoji="0" lang="it-IT" sz="1400" b="0" i="0" u="none" strike="noStrike" kern="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cs typeface="+mn-cs"/>
            </a:endParaRPr>
          </a:p>
        </p:txBody>
      </p:sp>
      <p:sp>
        <p:nvSpPr>
          <p:cNvPr id="5" name="Arrotonda angolo diagonale rettangolo 4"/>
          <p:cNvSpPr/>
          <p:nvPr userDrawn="1"/>
        </p:nvSpPr>
        <p:spPr>
          <a:xfrm>
            <a:off x="1" y="769939"/>
            <a:ext cx="288098" cy="5605810"/>
          </a:xfrm>
          <a:prstGeom prst="round2DiagRect">
            <a:avLst/>
          </a:prstGeom>
          <a:gradFill>
            <a:gsLst>
              <a:gs pos="0">
                <a:srgbClr val="002060"/>
              </a:gs>
              <a:gs pos="60000">
                <a:srgbClr val="002060"/>
              </a:gs>
              <a:gs pos="65000">
                <a:srgbClr val="00B050"/>
              </a:gs>
              <a:gs pos="75000">
                <a:srgbClr val="C00000"/>
              </a:gs>
              <a:gs pos="85000">
                <a:srgbClr val="002060"/>
              </a:gs>
              <a:gs pos="100000">
                <a:srgbClr val="002060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it-IT" spc="0" baseline="0" dirty="0" smtClean="0">
                <a:solidFill>
                  <a:schemeClr val="bg1"/>
                </a:solidFill>
                <a:latin typeface="Bookman Old Style" pitchFamily="18" charset="0"/>
              </a:rPr>
              <a:t>ITEMS CHE COSTITUISCONO L’INDICE</a:t>
            </a:r>
            <a:endParaRPr lang="it-IT" spc="0" baseline="0" dirty="0">
              <a:solidFill>
                <a:schemeClr val="bg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8" name="Rectangle 13"/>
          <p:cNvSpPr>
            <a:spLocks noChangeArrowheads="1"/>
          </p:cNvSpPr>
          <p:nvPr userDrawn="1"/>
        </p:nvSpPr>
        <p:spPr bwMode="auto">
          <a:xfrm>
            <a:off x="3492500" y="64817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1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- </a:t>
            </a:r>
            <a:fld id="{91F28F83-2A0D-4FE1-A1BA-70118CFCEFA5}" type="slidenum">
              <a:rPr kumimoji="0" lang="it-IT" sz="1400" b="0" i="1" u="none" strike="noStrike" kern="0" cap="none" spc="0" normalizeH="0" baseline="0" noProof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r>
              <a:rPr kumimoji="0" lang="it-IT" sz="1400" b="1" i="1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</a:t>
            </a:r>
            <a:r>
              <a:rPr kumimoji="0" lang="it-IT" sz="14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-</a:t>
            </a:r>
            <a:endParaRPr kumimoji="0" lang="it-IT" sz="1400" b="0" i="0" u="none" strike="noStrike" kern="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0" y="0"/>
            <a:ext cx="9144000" cy="769939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10336">
                <a:srgbClr val="002060"/>
              </a:gs>
              <a:gs pos="76000">
                <a:srgbClr val="002060"/>
              </a:gs>
              <a:gs pos="100000">
                <a:schemeClr val="accent1">
                  <a:lumMod val="50000"/>
                  <a:lumOff val="50000"/>
                </a:schemeClr>
              </a:gs>
            </a:gsLst>
            <a:path path="rect">
              <a:fillToRect t="100000" r="100000"/>
            </a:path>
            <a:tileRect l="-100000" b="-100000"/>
          </a:gra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27000" h="127000"/>
          </a:sp3d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cs"/>
            </a:endParaRPr>
          </a:p>
        </p:txBody>
      </p: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42844" y="24714"/>
            <a:ext cx="8858312" cy="722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865189"/>
            <a:ext cx="8229600" cy="52609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6381750"/>
            <a:ext cx="9144000" cy="4762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cs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761042"/>
            <a:ext cx="9144000" cy="561594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0000"/>
                </a:schemeClr>
              </a:gs>
              <a:gs pos="13000">
                <a:schemeClr val="bg1"/>
              </a:gs>
              <a:gs pos="82000">
                <a:srgbClr val="ECECEC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27000" h="127000"/>
          </a:sp3d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cs"/>
            </a:endParaRPr>
          </a:p>
        </p:txBody>
      </p:sp>
      <p:pic>
        <p:nvPicPr>
          <p:cNvPr id="8" name="Picture 2" descr="C:\Users\c.finzi\Desktop\Logo2010.pn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382" t="4193" r="2691" b="19909"/>
          <a:stretch/>
        </p:blipFill>
        <p:spPr bwMode="auto">
          <a:xfrm>
            <a:off x="234950" y="6414835"/>
            <a:ext cx="1547448" cy="410108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www.giornalisticalabria.it/wp-content/uploads/2012/04/854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7876" y="6178037"/>
            <a:ext cx="853980" cy="62458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7" r:id="rId4"/>
    <p:sldLayoutId id="2147483658" r:id="rId5"/>
    <p:sldLayoutId id="2147483654" r:id="rId6"/>
  </p:sldLayoutIdLst>
  <p:txStyles>
    <p:titleStyle>
      <a:lvl1pPr algn="ctr" defTabSz="914400" rtl="0" eaLnBrk="1" latinLnBrk="0" hangingPunct="1">
        <a:lnSpc>
          <a:spcPts val="2000"/>
        </a:lnSpc>
        <a:spcBef>
          <a:spcPct val="0"/>
        </a:spcBef>
        <a:buNone/>
        <a:defRPr sz="2000" b="1" kern="1200">
          <a:solidFill>
            <a:schemeClr val="bg1"/>
          </a:solidFill>
          <a:latin typeface="Bookman Old Style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Bookman Old Style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Bookman Old Style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Bookman Old Style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Bookman Old Style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Bookman Old Style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4.xml"/><Relationship Id="rId1" Type="http://schemas.openxmlformats.org/officeDocument/2006/relationships/slideLayout" Target="../slideLayouts/slideLayout6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5.xml"/><Relationship Id="rId1" Type="http://schemas.openxmlformats.org/officeDocument/2006/relationships/slideLayout" Target="../slideLayouts/slideLayout6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6.xml"/><Relationship Id="rId1" Type="http://schemas.openxmlformats.org/officeDocument/2006/relationships/slideLayout" Target="../slideLayouts/slideLayout6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7.xml"/><Relationship Id="rId1" Type="http://schemas.openxmlformats.org/officeDocument/2006/relationships/slideLayout" Target="../slideLayouts/slideLayout6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8.xml"/><Relationship Id="rId1" Type="http://schemas.openxmlformats.org/officeDocument/2006/relationships/slideLayout" Target="../slideLayouts/slideLayout6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9.xml"/><Relationship Id="rId1" Type="http://schemas.openxmlformats.org/officeDocument/2006/relationships/slideLayout" Target="../slideLayouts/slideLayout6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0.xml"/><Relationship Id="rId1" Type="http://schemas.openxmlformats.org/officeDocument/2006/relationships/slideLayout" Target="../slideLayouts/slideLayout6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1.xml"/><Relationship Id="rId1" Type="http://schemas.openxmlformats.org/officeDocument/2006/relationships/slideLayout" Target="../slideLayouts/slideLayout6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2.xml"/><Relationship Id="rId1" Type="http://schemas.openxmlformats.org/officeDocument/2006/relationships/slideLayout" Target="../slideLayouts/slideLayout6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4.xml"/><Relationship Id="rId1" Type="http://schemas.openxmlformats.org/officeDocument/2006/relationships/slideLayout" Target="../slideLayouts/slideLayout6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5.xml"/><Relationship Id="rId1" Type="http://schemas.openxmlformats.org/officeDocument/2006/relationships/slideLayout" Target="../slideLayouts/slideLayout6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6.xml"/><Relationship Id="rId1" Type="http://schemas.openxmlformats.org/officeDocument/2006/relationships/slideLayout" Target="../slideLayouts/slideLayout6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7.xml"/><Relationship Id="rId1" Type="http://schemas.openxmlformats.org/officeDocument/2006/relationships/slideLayout" Target="../slideLayouts/slideLayout6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8.xml"/><Relationship Id="rId1" Type="http://schemas.openxmlformats.org/officeDocument/2006/relationships/slideLayout" Target="../slideLayouts/slideLayout6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9.xml"/><Relationship Id="rId1" Type="http://schemas.openxmlformats.org/officeDocument/2006/relationships/slideLayout" Target="../slideLayouts/slideLayout6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0.xml"/><Relationship Id="rId1" Type="http://schemas.openxmlformats.org/officeDocument/2006/relationships/slideLayout" Target="../slideLayouts/slideLayout6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1.xml"/><Relationship Id="rId1" Type="http://schemas.openxmlformats.org/officeDocument/2006/relationships/slideLayout" Target="../slideLayouts/slideLayout6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2.xml"/><Relationship Id="rId1" Type="http://schemas.openxmlformats.org/officeDocument/2006/relationships/slideLayout" Target="../slideLayouts/slideLayout6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3.xml"/><Relationship Id="rId1" Type="http://schemas.openxmlformats.org/officeDocument/2006/relationships/slideLayout" Target="../slideLayouts/slideLayout6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4.xml"/><Relationship Id="rId1" Type="http://schemas.openxmlformats.org/officeDocument/2006/relationships/slideLayout" Target="../slideLayouts/slideLayout6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5.xml"/><Relationship Id="rId1" Type="http://schemas.openxmlformats.org/officeDocument/2006/relationships/slideLayout" Target="../slideLayouts/slideLayout6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6.xml"/><Relationship Id="rId1" Type="http://schemas.openxmlformats.org/officeDocument/2006/relationships/slideLayout" Target="../slideLayouts/slideLayout6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7.xml"/><Relationship Id="rId1" Type="http://schemas.openxmlformats.org/officeDocument/2006/relationships/slideLayout" Target="../slideLayouts/slideLayout6.xml"/></Relationships>
</file>

<file path=ppt/slides/_rels/slide1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8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9.xml"/><Relationship Id="rId1" Type="http://schemas.openxmlformats.org/officeDocument/2006/relationships/slideLayout" Target="../slideLayouts/slideLayout6.xml"/></Relationships>
</file>

<file path=ppt/slides/_rels/slide1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0.xml"/><Relationship Id="rId1" Type="http://schemas.openxmlformats.org/officeDocument/2006/relationships/slideLayout" Target="../slideLayouts/slideLayout6.xm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0.xml"/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2.xml"/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4.xml"/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5.xml"/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6.xml"/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7.xml"/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8.xml"/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9.xml"/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0.xml"/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1.xml"/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2.xml"/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4.xml"/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5.xml"/><Relationship Id="rId1" Type="http://schemas.openxmlformats.org/officeDocument/2006/relationships/slideLayout" Target="../slideLayouts/slideLayout6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6.xml"/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7.xml"/><Relationship Id="rId1" Type="http://schemas.openxmlformats.org/officeDocument/2006/relationships/slideLayout" Target="../slideLayouts/slideLayout6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8.xml"/><Relationship Id="rId1" Type="http://schemas.openxmlformats.org/officeDocument/2006/relationships/slideLayout" Target="../slideLayouts/slideLayout6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9.xml"/><Relationship Id="rId1" Type="http://schemas.openxmlformats.org/officeDocument/2006/relationships/slideLayout" Target="../slideLayouts/slideLayout6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0.xml"/><Relationship Id="rId1" Type="http://schemas.openxmlformats.org/officeDocument/2006/relationships/slideLayout" Target="../slideLayouts/slideLayout6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1.xml"/><Relationship Id="rId1" Type="http://schemas.openxmlformats.org/officeDocument/2006/relationships/slideLayout" Target="../slideLayouts/slideLayout6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2.xml"/><Relationship Id="rId1" Type="http://schemas.openxmlformats.org/officeDocument/2006/relationships/slideLayout" Target="../slideLayouts/slideLayout6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4.xml"/><Relationship Id="rId1" Type="http://schemas.openxmlformats.org/officeDocument/2006/relationships/slideLayout" Target="../slideLayouts/slideLayout6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5.xml"/><Relationship Id="rId1" Type="http://schemas.openxmlformats.org/officeDocument/2006/relationships/slideLayout" Target="../slideLayouts/slideLayout6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6.xml"/><Relationship Id="rId1" Type="http://schemas.openxmlformats.org/officeDocument/2006/relationships/slideLayout" Target="../slideLayouts/slideLayout6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7.xml"/><Relationship Id="rId1" Type="http://schemas.openxmlformats.org/officeDocument/2006/relationships/slideLayout" Target="../slideLayouts/slideLayout6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8.xml"/><Relationship Id="rId1" Type="http://schemas.openxmlformats.org/officeDocument/2006/relationships/slideLayout" Target="../slideLayouts/slideLayout6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9.xml"/><Relationship Id="rId1" Type="http://schemas.openxmlformats.org/officeDocument/2006/relationships/slideLayout" Target="../slideLayouts/slideLayout6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0.xml"/><Relationship Id="rId1" Type="http://schemas.openxmlformats.org/officeDocument/2006/relationships/slideLayout" Target="../slideLayouts/slideLayout6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1.xml"/><Relationship Id="rId1" Type="http://schemas.openxmlformats.org/officeDocument/2006/relationships/slideLayout" Target="../slideLayouts/slideLayout6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2.xml"/><Relationship Id="rId1" Type="http://schemas.openxmlformats.org/officeDocument/2006/relationships/slideLayout" Target="../slideLayouts/slideLayout6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ChangeArrowheads="1"/>
          </p:cNvSpPr>
          <p:nvPr/>
        </p:nvSpPr>
        <p:spPr bwMode="auto">
          <a:xfrm>
            <a:off x="0" y="1749033"/>
            <a:ext cx="9161463" cy="238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vl="0" algn="ctr"/>
            <a:r>
              <a:rPr lang="it-IT" sz="32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I giornalisti italiani,</a:t>
            </a:r>
          </a:p>
          <a:p>
            <a:pPr lvl="0" algn="ctr"/>
            <a:r>
              <a:rPr lang="it-IT" sz="32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l'etica professionale</a:t>
            </a:r>
            <a:br>
              <a:rPr lang="it-IT" sz="32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</a:br>
            <a:r>
              <a:rPr lang="it-IT" sz="32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e l'informazione </a:t>
            </a:r>
            <a:r>
              <a:rPr lang="it-IT" sz="32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on line</a:t>
            </a:r>
            <a:r>
              <a:rPr lang="it-IT" sz="1100" b="1" dirty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lang="it-IT" sz="1100" b="1" dirty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</a:br>
            <a:r>
              <a:rPr lang="it-IT" sz="1100" b="1" dirty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lang="it-IT" sz="1100" b="1" dirty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</a:br>
            <a:r>
              <a:rPr lang="it-IT" sz="1100" b="1" i="1" dirty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(ricerca quantitativa – </a:t>
            </a:r>
            <a:r>
              <a:rPr lang="it-IT" sz="1100" b="1" i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gennaio 2013)</a:t>
            </a:r>
            <a:endParaRPr lang="it-IT" sz="1100" b="1" i="1" dirty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3" name="Picture 3" descr="C:\Users\c.finzi\Desktop\Astra\Astra Image\2011\Logo\LogoAstraRicerche300dp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2974" y="307032"/>
            <a:ext cx="4202489" cy="1117908"/>
          </a:xfrm>
          <a:prstGeom prst="rect">
            <a:avLst/>
          </a:prstGeom>
          <a:noFill/>
          <a:effectLst>
            <a:glow rad="635000">
              <a:schemeClr val="bg1">
                <a:alpha val="81000"/>
              </a:schemeClr>
            </a:glow>
            <a:softEdge rad="63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www.giornalisticalabria.it/wp-content/uploads/2012/04/85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4717" y="4465378"/>
            <a:ext cx="2901134" cy="2121840"/>
          </a:xfrm>
          <a:prstGeom prst="rect">
            <a:avLst/>
          </a:prstGeom>
          <a:noFill/>
          <a:effectLst>
            <a:glow rad="635000">
              <a:schemeClr val="bg1">
                <a:alpha val="81000"/>
              </a:schemeClr>
            </a:glow>
            <a:softEdge rad="63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8241516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comportamenti importanti per un giornalismo etico</a:t>
            </a:r>
            <a:br>
              <a:rPr lang="it-IT" dirty="0" smtClean="0"/>
            </a:br>
            <a:r>
              <a:rPr lang="it-IT" dirty="0" smtClean="0"/>
              <a:t>(molto)</a:t>
            </a:r>
            <a:endParaRPr lang="it-IT" dirty="0"/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86525543"/>
              </p:ext>
            </p:extLst>
          </p:nvPr>
        </p:nvGraphicFramePr>
        <p:xfrm>
          <a:off x="25400" y="762000"/>
          <a:ext cx="8114553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tangolo arrotondato 3"/>
          <p:cNvSpPr/>
          <p:nvPr/>
        </p:nvSpPr>
        <p:spPr>
          <a:xfrm>
            <a:off x="7108637" y="5002305"/>
            <a:ext cx="1990164" cy="116541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numero medio</a:t>
            </a:r>
            <a:br>
              <a:rPr lang="it-IT" sz="1400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it-IT" sz="1400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di comportamenti indicati:</a:t>
            </a:r>
          </a:p>
          <a:p>
            <a:pPr algn="ctr"/>
            <a:r>
              <a:rPr lang="it-IT" sz="1400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13.4 su 16</a:t>
            </a:r>
            <a:endParaRPr lang="it-IT" sz="1400" b="1" dirty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57022358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televisione</a:t>
            </a:r>
            <a:endParaRPr lang="it-IT" dirty="0"/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78507098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824511425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televisione</a:t>
            </a:r>
            <a:endParaRPr lang="it-IT" dirty="0"/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31521834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647528544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televisione</a:t>
            </a:r>
            <a:endParaRPr lang="it-IT" dirty="0"/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4024235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855828074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Televisione</a:t>
            </a:r>
            <a:endParaRPr lang="it-IT" dirty="0"/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59679101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tangolo arrotondato 3"/>
          <p:cNvSpPr/>
          <p:nvPr/>
        </p:nvSpPr>
        <p:spPr>
          <a:xfrm>
            <a:off x="7189694" y="5728448"/>
            <a:ext cx="1785844" cy="268941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latin typeface="Bookman Old Style" pitchFamily="18" charset="0"/>
              </a:rPr>
              <a:t>IMPORTANZA</a:t>
            </a:r>
            <a:endParaRPr lang="it-IT" sz="1400" b="1" dirty="0">
              <a:latin typeface="Bookman Old Style" pitchFamily="18" charset="0"/>
            </a:endParaRPr>
          </a:p>
        </p:txBody>
      </p:sp>
      <p:sp>
        <p:nvSpPr>
          <p:cNvPr id="5" name="Rettangolo arrotondato 4"/>
          <p:cNvSpPr/>
          <p:nvPr/>
        </p:nvSpPr>
        <p:spPr>
          <a:xfrm rot="16200000">
            <a:off x="-215154" y="1622613"/>
            <a:ext cx="1785844" cy="26894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latin typeface="Bookman Old Style" pitchFamily="18" charset="0"/>
              </a:rPr>
              <a:t>PROFILO</a:t>
            </a:r>
            <a:endParaRPr lang="it-IT" sz="1400" b="1" dirty="0">
              <a:latin typeface="Bookman Old Style" pitchFamily="18" charset="0"/>
            </a:endParaRPr>
          </a:p>
        </p:txBody>
      </p:sp>
      <p:cxnSp>
        <p:nvCxnSpPr>
          <p:cNvPr id="6" name="Connettore 1 5"/>
          <p:cNvCxnSpPr/>
          <p:nvPr/>
        </p:nvCxnSpPr>
        <p:spPr>
          <a:xfrm flipV="1">
            <a:off x="448235" y="893763"/>
            <a:ext cx="5065059" cy="51753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162477451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radio</a:t>
            </a:r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93526947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163740795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radio</a:t>
            </a:r>
            <a:endParaRPr lang="it-IT" dirty="0"/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4850479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318863228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radio</a:t>
            </a:r>
            <a:endParaRPr lang="it-IT" dirty="0"/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64064888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4068020580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radio</a:t>
            </a:r>
            <a:endParaRPr lang="it-IT" dirty="0"/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56248909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4148345144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Radio</a:t>
            </a:r>
            <a:endParaRPr lang="it-IT" dirty="0"/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74354231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tangolo arrotondato 3"/>
          <p:cNvSpPr/>
          <p:nvPr/>
        </p:nvSpPr>
        <p:spPr>
          <a:xfrm>
            <a:off x="7189694" y="5728448"/>
            <a:ext cx="1785844" cy="268941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latin typeface="Bookman Old Style" pitchFamily="18" charset="0"/>
              </a:rPr>
              <a:t>IMPORTANZA</a:t>
            </a:r>
            <a:endParaRPr lang="it-IT" sz="1400" b="1" dirty="0">
              <a:latin typeface="Bookman Old Style" pitchFamily="18" charset="0"/>
            </a:endParaRPr>
          </a:p>
        </p:txBody>
      </p:sp>
      <p:sp>
        <p:nvSpPr>
          <p:cNvPr id="5" name="Rettangolo arrotondato 4"/>
          <p:cNvSpPr/>
          <p:nvPr/>
        </p:nvSpPr>
        <p:spPr>
          <a:xfrm rot="16200000">
            <a:off x="-215154" y="1622613"/>
            <a:ext cx="1785844" cy="26894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latin typeface="Bookman Old Style" pitchFamily="18" charset="0"/>
              </a:rPr>
              <a:t>PROFILO</a:t>
            </a:r>
            <a:endParaRPr lang="it-IT" sz="1400" b="1" dirty="0">
              <a:latin typeface="Bookman Old Style" pitchFamily="18" charset="0"/>
            </a:endParaRPr>
          </a:p>
        </p:txBody>
      </p:sp>
      <p:cxnSp>
        <p:nvCxnSpPr>
          <p:cNvPr id="9" name="Connettore 1 8"/>
          <p:cNvCxnSpPr/>
          <p:nvPr/>
        </p:nvCxnSpPr>
        <p:spPr>
          <a:xfrm flipV="1">
            <a:off x="448235" y="893763"/>
            <a:ext cx="5065059" cy="51753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590111616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Internet (via computer, cellulare, smartphone, tablet)</a:t>
            </a:r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85193131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1663297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comportamenti importanti per un giornalismo etico</a:t>
            </a:r>
            <a:br>
              <a:rPr lang="it-IT" dirty="0"/>
            </a:br>
            <a:r>
              <a:rPr lang="it-IT" dirty="0"/>
              <a:t>(molto)</a:t>
            </a: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05221665"/>
              </p:ext>
            </p:extLst>
          </p:nvPr>
        </p:nvGraphicFramePr>
        <p:xfrm>
          <a:off x="234950" y="769937"/>
          <a:ext cx="8620125" cy="5392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7427"/>
                <a:gridCol w="1497106"/>
                <a:gridCol w="1541930"/>
                <a:gridCol w="1593662"/>
              </a:tblGrid>
              <a:tr h="195127">
                <a:tc>
                  <a:txBody>
                    <a:bodyPr/>
                    <a:lstStyle/>
                    <a:p>
                      <a:pPr algn="ctr" fontAlgn="b"/>
                      <a:endParaRPr lang="it-IT" sz="1200" b="0" i="0" u="none" strike="noStrike" dirty="0"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3550" marR="3550" marT="3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POPOLAZIONE</a:t>
                      </a:r>
                    </a:p>
                  </a:txBody>
                  <a:tcPr marL="3550" marR="3550" marT="3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GIORNALISTI</a:t>
                      </a:r>
                    </a:p>
                  </a:txBody>
                  <a:tcPr marL="3550" marR="3550" marT="3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DIFFERENZA</a:t>
                      </a:r>
                    </a:p>
                  </a:txBody>
                  <a:tcPr marL="3550" marR="3550" marT="3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7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EVITARE DI NASCONDERE INFORMAZIONI</a:t>
                      </a:r>
                      <a:b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</a:br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DI INTERESSE GENERALE</a:t>
                      </a:r>
                      <a:b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</a:br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O DI INTERESSE DEL PROPRIO PUBBLICO</a:t>
                      </a:r>
                    </a:p>
                  </a:txBody>
                  <a:tcPr marL="3550" marR="3550" marT="355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70.8%</a:t>
                      </a:r>
                    </a:p>
                  </a:txBody>
                  <a:tcPr marL="3550" marR="3550" marT="355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85.2%</a:t>
                      </a:r>
                    </a:p>
                  </a:txBody>
                  <a:tcPr marL="3550" marR="3550" marT="355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14.4%</a:t>
                      </a:r>
                    </a:p>
                  </a:txBody>
                  <a:tcPr marL="3550" marR="3550" marT="35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936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EVITARE DI FORNIRE</a:t>
                      </a:r>
                      <a:b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</a:br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INFORMAZIONI, GIUDIZI, CONSIGLI</a:t>
                      </a:r>
                      <a:b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</a:br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NEL SOLO INTERESSE DELL’EDITORE,</a:t>
                      </a:r>
                      <a:b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</a:br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SENZA ESPLICITARE TALE INTERESSE</a:t>
                      </a:r>
                    </a:p>
                  </a:txBody>
                  <a:tcPr marL="3550" marR="3550" marT="355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63.8%</a:t>
                      </a:r>
                    </a:p>
                  </a:txBody>
                  <a:tcPr marL="3550" marR="3550" marT="355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82.2%</a:t>
                      </a:r>
                    </a:p>
                  </a:txBody>
                  <a:tcPr marL="3550" marR="3550" marT="355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18.4%</a:t>
                      </a:r>
                    </a:p>
                  </a:txBody>
                  <a:tcPr marL="3550" marR="3550" marT="35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077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EVITARE DI FORNIRE</a:t>
                      </a:r>
                      <a:b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</a:br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INFORMAZIONI, GIUDIZI, CONSIGLI</a:t>
                      </a:r>
                      <a:b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</a:br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NEL SOLO INTERESSE</a:t>
                      </a:r>
                      <a:b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</a:br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DI UN GRUPPO POLITICO O SOCIALE,</a:t>
                      </a:r>
                      <a:b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</a:br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SENZA ESPLICITARE TALE INTERESSE</a:t>
                      </a:r>
                    </a:p>
                  </a:txBody>
                  <a:tcPr marL="3550" marR="3550" marT="355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66.7%</a:t>
                      </a:r>
                    </a:p>
                  </a:txBody>
                  <a:tcPr marL="3550" marR="3550" marT="355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78.3%</a:t>
                      </a:r>
                    </a:p>
                  </a:txBody>
                  <a:tcPr marL="3550" marR="3550" marT="355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11.6%</a:t>
                      </a:r>
                    </a:p>
                  </a:txBody>
                  <a:tcPr marL="3550" marR="3550" marT="35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7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VERIFICARE LA RISPONDENZA</a:t>
                      </a:r>
                      <a:b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</a:br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DELLE OPINIONI CITATE</a:t>
                      </a:r>
                      <a:b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</a:br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ALL’EFFETTIVO PENSIERO DEGLI INTERESSATI</a:t>
                      </a:r>
                    </a:p>
                  </a:txBody>
                  <a:tcPr marL="3550" marR="3550" marT="355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61.2%</a:t>
                      </a:r>
                    </a:p>
                  </a:txBody>
                  <a:tcPr marL="3550" marR="3550" marT="355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76.3%</a:t>
                      </a:r>
                    </a:p>
                  </a:txBody>
                  <a:tcPr marL="3550" marR="3550" marT="355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15.1%</a:t>
                      </a:r>
                    </a:p>
                  </a:txBody>
                  <a:tcPr marL="3550" marR="3550" marT="35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53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RISPETTARE LE LEGGI</a:t>
                      </a:r>
                      <a:b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</a:br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RIGUARDANTI L’INFORMAZIONE</a:t>
                      </a:r>
                    </a:p>
                  </a:txBody>
                  <a:tcPr marL="3550" marR="3550" marT="355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64.2%</a:t>
                      </a:r>
                    </a:p>
                  </a:txBody>
                  <a:tcPr marL="3550" marR="3550" marT="355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74.9%</a:t>
                      </a:r>
                    </a:p>
                  </a:txBody>
                  <a:tcPr marL="3550" marR="3550" marT="355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10.7%</a:t>
                      </a:r>
                    </a:p>
                  </a:txBody>
                  <a:tcPr marL="3550" marR="3550" marT="35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7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TENERE DISTINTE</a:t>
                      </a:r>
                      <a:b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</a:br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LE OPINIONI DEL GIORNALISTA</a:t>
                      </a:r>
                      <a:b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</a:br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DAL RACCONTO DEI FATTI</a:t>
                      </a:r>
                    </a:p>
                  </a:txBody>
                  <a:tcPr marL="3550" marR="3550" marT="355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66.3%</a:t>
                      </a:r>
                    </a:p>
                  </a:txBody>
                  <a:tcPr marL="3550" marR="3550" marT="355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73.8%</a:t>
                      </a:r>
                    </a:p>
                  </a:txBody>
                  <a:tcPr marL="3550" marR="3550" marT="355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7.5%</a:t>
                      </a:r>
                    </a:p>
                  </a:txBody>
                  <a:tcPr marL="3550" marR="3550" marT="35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077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EVITARE DI FORNIRE</a:t>
                      </a:r>
                      <a:b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</a:br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INFORMAZIONI, GIUDIZI, CONSIGLI</a:t>
                      </a:r>
                      <a:b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</a:br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NEL SOLO INTERESSE</a:t>
                      </a:r>
                      <a:b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</a:br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DEGLI INVESTITORI PUBBLICITARI,</a:t>
                      </a:r>
                      <a:b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</a:br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SENZA ESPLICITARE TALE INTERESSE</a:t>
                      </a:r>
                    </a:p>
                  </a:txBody>
                  <a:tcPr marL="3550" marR="3550" marT="355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67.3%</a:t>
                      </a:r>
                    </a:p>
                  </a:txBody>
                  <a:tcPr marL="3550" marR="3550" marT="355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70.9%</a:t>
                      </a:r>
                    </a:p>
                  </a:txBody>
                  <a:tcPr marL="3550" marR="3550" marT="355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3.6%</a:t>
                      </a:r>
                    </a:p>
                  </a:txBody>
                  <a:tcPr marL="3550" marR="3550" marT="35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53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DAR CONTO DI TUTTE LE OPINIONI,</a:t>
                      </a:r>
                      <a:b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</a:br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SENZA OMISSIONI O CENSURE</a:t>
                      </a:r>
                    </a:p>
                  </a:txBody>
                  <a:tcPr marL="3550" marR="3550" marT="355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60.2%</a:t>
                      </a:r>
                    </a:p>
                  </a:txBody>
                  <a:tcPr marL="3550" marR="3550" marT="355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68.5%</a:t>
                      </a:r>
                    </a:p>
                  </a:txBody>
                  <a:tcPr marL="3550" marR="3550" marT="355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8.3%</a:t>
                      </a:r>
                    </a:p>
                  </a:txBody>
                  <a:tcPr marL="3550" marR="3550" marT="35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70844590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Internet (via computer, cellulare, smartphone, tablet)</a:t>
            </a:r>
            <a:endParaRPr lang="it-IT" dirty="0"/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15893613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121669707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Internet (via computer, cellulare, smartphone, tablet)</a:t>
            </a:r>
            <a:endParaRPr lang="it-IT" dirty="0"/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10560990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048057202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Internet (via computer, cellulare, smartphone, tablet)</a:t>
            </a:r>
            <a:endParaRPr lang="it-IT" dirty="0"/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02291632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740110102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Internet</a:t>
            </a:r>
            <a:endParaRPr lang="it-IT" dirty="0"/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95005441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tangolo arrotondato 3"/>
          <p:cNvSpPr/>
          <p:nvPr/>
        </p:nvSpPr>
        <p:spPr>
          <a:xfrm>
            <a:off x="7189694" y="5728448"/>
            <a:ext cx="1785844" cy="268941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latin typeface="Bookman Old Style" pitchFamily="18" charset="0"/>
              </a:rPr>
              <a:t>IMPORTANZA</a:t>
            </a:r>
            <a:endParaRPr lang="it-IT" sz="1400" b="1" dirty="0">
              <a:latin typeface="Bookman Old Style" pitchFamily="18" charset="0"/>
            </a:endParaRPr>
          </a:p>
        </p:txBody>
      </p:sp>
      <p:sp>
        <p:nvSpPr>
          <p:cNvPr id="5" name="Rettangolo arrotondato 4"/>
          <p:cNvSpPr/>
          <p:nvPr/>
        </p:nvSpPr>
        <p:spPr>
          <a:xfrm rot="16200000">
            <a:off x="-215154" y="1622613"/>
            <a:ext cx="1785844" cy="26894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latin typeface="Bookman Old Style" pitchFamily="18" charset="0"/>
              </a:rPr>
              <a:t>PROFILO</a:t>
            </a:r>
            <a:endParaRPr lang="it-IT" sz="1400" b="1" dirty="0">
              <a:latin typeface="Bookman Old Style" pitchFamily="18" charset="0"/>
            </a:endParaRPr>
          </a:p>
        </p:txBody>
      </p:sp>
      <p:cxnSp>
        <p:nvCxnSpPr>
          <p:cNvPr id="9" name="Connettore 1 8"/>
          <p:cNvCxnSpPr/>
          <p:nvPr/>
        </p:nvCxnSpPr>
        <p:spPr>
          <a:xfrm flipV="1">
            <a:off x="510988" y="893763"/>
            <a:ext cx="8344087" cy="51753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583789815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it-IT" dirty="0" smtClean="0"/>
              <a:t>La crescita dell'utilizzo di alcune fonti di informazioni on line</a:t>
            </a:r>
          </a:p>
        </p:txBody>
      </p:sp>
      <p:sp>
        <p:nvSpPr>
          <p:cNvPr id="37939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it-IT" i="1" dirty="0"/>
              <a:t>“Parliamo solo di Internet. Secondo Lei, quanto cresce l’utilizzo delle seguenti fonti d’informazione che si trovano su Internet? Molto, abbastanza, poco o per niente?”</a:t>
            </a:r>
            <a:endParaRPr lang="it-IT" sz="1800" dirty="0"/>
          </a:p>
        </p:txBody>
      </p:sp>
    </p:spTree>
    <p:extLst>
      <p:ext uri="{BB962C8B-B14F-4D97-AF65-F5344CB8AC3E}">
        <p14:creationId xmlns="" xmlns:p14="http://schemas.microsoft.com/office/powerpoint/2010/main" val="841011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crescita dell'utilizzo di alcune fonti di informazioni on line</a:t>
            </a:r>
            <a:endParaRPr lang="it-IT" dirty="0"/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21257623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06265468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crescita dell'utilizzo di alcune fonti di informazioni on line</a:t>
            </a:r>
            <a:endParaRPr lang="it-IT" dirty="0"/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99198177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581804068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it-IT" dirty="0" smtClean="0"/>
              <a:t>I mezzi penalizzati dalla crescita dell'utilizzo di Internet</a:t>
            </a:r>
            <a:br>
              <a:rPr lang="it-IT" dirty="0" smtClean="0"/>
            </a:br>
            <a:r>
              <a:rPr lang="it-IT" dirty="0" smtClean="0"/>
              <a:t>per le informazioni</a:t>
            </a:r>
          </a:p>
        </p:txBody>
      </p:sp>
      <p:sp>
        <p:nvSpPr>
          <p:cNvPr id="37939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it-IT" i="1" dirty="0"/>
              <a:t>“Secondo Lei, quali dei seguenti mezzi sono stati più penalizzati in Italia dal crescente utilizzo di Internet per avere informazioni, notizie, commenti?”</a:t>
            </a:r>
            <a:endParaRPr lang="it-IT" sz="1800" dirty="0"/>
          </a:p>
        </p:txBody>
      </p:sp>
    </p:spTree>
    <p:extLst>
      <p:ext uri="{BB962C8B-B14F-4D97-AF65-F5344CB8AC3E}">
        <p14:creationId xmlns="" xmlns:p14="http://schemas.microsoft.com/office/powerpoint/2010/main" val="841011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mezzi penalizzati dalla crescita dell'utilizzo di Internet</a:t>
            </a:r>
            <a:br>
              <a:rPr lang="it-IT" dirty="0" smtClean="0"/>
            </a:br>
            <a:r>
              <a:rPr lang="it-IT" dirty="0" smtClean="0"/>
              <a:t>per le informazioni</a:t>
            </a:r>
            <a:endParaRPr lang="it-IT" dirty="0"/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21654235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563925873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it-IT" dirty="0" smtClean="0"/>
              <a:t>Le previsioni per il futuro dell'informazione on line</a:t>
            </a:r>
          </a:p>
        </p:txBody>
      </p:sp>
      <p:sp>
        <p:nvSpPr>
          <p:cNvPr id="37939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it-IT" i="1" dirty="0"/>
              <a:t>“Le chiediamo di immaginare il futuro più probabile a cinque anni, ossia da ora all’inizio del 2018. Secondo Lei, quali dei fenomeni qui sotto indicati si realizzerà avendo maggior peso che oggi?”</a:t>
            </a:r>
            <a:endParaRPr lang="it-IT" sz="1800" dirty="0"/>
          </a:p>
        </p:txBody>
      </p:sp>
    </p:spTree>
    <p:extLst>
      <p:ext uri="{BB962C8B-B14F-4D97-AF65-F5344CB8AC3E}">
        <p14:creationId xmlns="" xmlns:p14="http://schemas.microsoft.com/office/powerpoint/2010/main" val="841011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La diffusione dei comportamenti propri del giornalismo etico</a:t>
            </a:r>
            <a:br>
              <a:rPr lang="it-IT" dirty="0"/>
            </a:br>
            <a:r>
              <a:rPr lang="it-IT" dirty="0" smtClean="0"/>
              <a:t>nella testata </a:t>
            </a:r>
            <a:r>
              <a:rPr lang="it-IT" dirty="0"/>
              <a:t>in cui lavora</a:t>
            </a:r>
            <a:endParaRPr lang="it-IT" dirty="0" smtClean="0"/>
          </a:p>
        </p:txBody>
      </p:sp>
      <p:sp>
        <p:nvSpPr>
          <p:cNvPr id="37939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it-IT" i="1" dirty="0"/>
              <a:t>“Le riproponiamo lo stesso elenco. Pensi alle Sue esperienze professionali oggi o (se è in pensione) in passato e indichi – per ciascuno dei comportamenti – quanto esso è o era diffuso nelle testate per cui lavora o ha lavorato (e che non Le chiediamo di indicare</a:t>
            </a:r>
            <a:r>
              <a:rPr lang="it-IT" i="1" dirty="0" smtClean="0"/>
              <a:t>)”</a:t>
            </a:r>
            <a:endParaRPr lang="it-IT" sz="1800" dirty="0"/>
          </a:p>
        </p:txBody>
      </p:sp>
    </p:spTree>
    <p:extLst>
      <p:ext uri="{BB962C8B-B14F-4D97-AF65-F5344CB8AC3E}">
        <p14:creationId xmlns="" xmlns:p14="http://schemas.microsoft.com/office/powerpoint/2010/main" val="41141334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previsioni per il futuro dell'informazione on line</a:t>
            </a:r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97774935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tangolo 3"/>
          <p:cNvSpPr/>
          <p:nvPr/>
        </p:nvSpPr>
        <p:spPr>
          <a:xfrm>
            <a:off x="234950" y="769938"/>
            <a:ext cx="2686954" cy="30777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it-IT" sz="1400" b="1" dirty="0">
                <a:latin typeface="Bookman Old Style" pitchFamily="18" charset="0"/>
              </a:rPr>
              <a:t>Nei prossimi cinque anni…</a:t>
            </a:r>
          </a:p>
        </p:txBody>
      </p:sp>
    </p:spTree>
    <p:extLst>
      <p:ext uri="{BB962C8B-B14F-4D97-AF65-F5344CB8AC3E}">
        <p14:creationId xmlns="" xmlns:p14="http://schemas.microsoft.com/office/powerpoint/2010/main" val="1803417191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previsioni per il futuro dell'informazione on line</a:t>
            </a:r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31586324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tangolo 3"/>
          <p:cNvSpPr/>
          <p:nvPr/>
        </p:nvSpPr>
        <p:spPr>
          <a:xfrm>
            <a:off x="234950" y="769938"/>
            <a:ext cx="2686954" cy="30777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it-IT" sz="1400" b="1" dirty="0">
                <a:latin typeface="Bookman Old Style" pitchFamily="18" charset="0"/>
              </a:rPr>
              <a:t>Nei prossimi cinque anni…</a:t>
            </a:r>
          </a:p>
        </p:txBody>
      </p:sp>
    </p:spTree>
    <p:extLst>
      <p:ext uri="{BB962C8B-B14F-4D97-AF65-F5344CB8AC3E}">
        <p14:creationId xmlns="" xmlns:p14="http://schemas.microsoft.com/office/powerpoint/2010/main" val="866403198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previsioni per il futuro dell'informazione on line</a:t>
            </a:r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52763911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tangolo 3"/>
          <p:cNvSpPr/>
          <p:nvPr/>
        </p:nvSpPr>
        <p:spPr>
          <a:xfrm>
            <a:off x="234950" y="769938"/>
            <a:ext cx="2686954" cy="30777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it-IT" sz="1400" b="1" dirty="0">
                <a:latin typeface="Bookman Old Style" pitchFamily="18" charset="0"/>
              </a:rPr>
              <a:t>Nei prossimi cinque anni…</a:t>
            </a:r>
          </a:p>
        </p:txBody>
      </p:sp>
    </p:spTree>
    <p:extLst>
      <p:ext uri="{BB962C8B-B14F-4D97-AF65-F5344CB8AC3E}">
        <p14:creationId xmlns="" xmlns:p14="http://schemas.microsoft.com/office/powerpoint/2010/main" val="2860775837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previsioni per il futuro dell'informazione on line</a:t>
            </a:r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44238641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tangolo 3"/>
          <p:cNvSpPr/>
          <p:nvPr/>
        </p:nvSpPr>
        <p:spPr>
          <a:xfrm>
            <a:off x="234950" y="769938"/>
            <a:ext cx="2686954" cy="30777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it-IT" sz="1400" b="1" dirty="0">
                <a:latin typeface="Bookman Old Style" pitchFamily="18" charset="0"/>
              </a:rPr>
              <a:t>Nei prossimi cinque anni…</a:t>
            </a:r>
          </a:p>
        </p:txBody>
      </p:sp>
    </p:spTree>
    <p:extLst>
      <p:ext uri="{BB962C8B-B14F-4D97-AF65-F5344CB8AC3E}">
        <p14:creationId xmlns="" xmlns:p14="http://schemas.microsoft.com/office/powerpoint/2010/main" val="244166082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Indice di futuro positivo del web a 5 anni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it-IT" sz="1300" dirty="0"/>
              <a:t>Internet diventerà leader nella fornitura di informazioni, notizie e commenti</a:t>
            </a:r>
          </a:p>
          <a:p>
            <a:pPr lvl="0"/>
            <a:r>
              <a:rPr lang="it-IT" sz="1300" dirty="0"/>
              <a:t>sempre più Italiani saranno disposti a pagare per avere su Internet informazioni, notizie e commenti di qualità o comunque da loro desiderati</a:t>
            </a:r>
          </a:p>
          <a:p>
            <a:pPr lvl="0"/>
            <a:r>
              <a:rPr lang="it-IT" sz="1300" dirty="0"/>
              <a:t>anche in Internet l’offerta di informazioni, notizie e commenti si articolerà, si segmenterà per specializzazione, fasce di qualità e di prezzo</a:t>
            </a:r>
          </a:p>
          <a:p>
            <a:pPr lvl="0"/>
            <a:r>
              <a:rPr lang="it-IT" sz="1300" dirty="0"/>
              <a:t>ci sarà una sempre maggiore integrazione tra media tradizionali e new media</a:t>
            </a:r>
          </a:p>
          <a:p>
            <a:pPr lvl="0"/>
            <a:r>
              <a:rPr lang="it-IT" sz="1300" dirty="0"/>
              <a:t>sempre più redazioni diventeranno multimediali fornendo informazioni, notizie e commenti su più piattaforme</a:t>
            </a:r>
          </a:p>
          <a:p>
            <a:pPr lvl="0"/>
            <a:r>
              <a:rPr lang="it-IT" sz="1300" dirty="0"/>
              <a:t>sempre più redazioni diventeranno multimediali fornendo informazioni, notizie e commenti con modi/stili diversi a seconda della piattaforma</a:t>
            </a:r>
          </a:p>
          <a:p>
            <a:pPr lvl="0"/>
            <a:r>
              <a:rPr lang="it-IT" sz="1300" dirty="0"/>
              <a:t>si affermerà una nuova leva di giornalisti competenti nell’uso di Internet</a:t>
            </a:r>
          </a:p>
          <a:p>
            <a:pPr lvl="0"/>
            <a:r>
              <a:rPr lang="it-IT" sz="1300" dirty="0"/>
              <a:t>crescerà l’occupazione dei giornalisti connessa a Internet</a:t>
            </a:r>
          </a:p>
          <a:p>
            <a:pPr lvl="0"/>
            <a:r>
              <a:rPr lang="it-IT" sz="1300" dirty="0"/>
              <a:t>l’Italia ridurrà la sua distanza rispetto ai Paesi più avanzati per quel che attiene a Internet, ai new media</a:t>
            </a:r>
          </a:p>
          <a:p>
            <a:pPr lvl="0"/>
            <a:r>
              <a:rPr lang="it-IT" sz="1300" dirty="0"/>
              <a:t>in Italia si affermeranno nuovi editori, assai diversi da quelli dei media tradizionali</a:t>
            </a:r>
          </a:p>
          <a:p>
            <a:pPr lvl="0"/>
            <a:r>
              <a:rPr lang="it-IT" sz="1300" dirty="0"/>
              <a:t>in Italia diminuirà la concentrazione oligopolistica nel mercato editoriale vecchio e nuovo</a:t>
            </a:r>
          </a:p>
          <a:p>
            <a:pPr lvl="0"/>
            <a:r>
              <a:rPr lang="it-IT" sz="1300" dirty="0"/>
              <a:t>in Italia verranno predisposte nuove leggi per tutelare in Internet i diritti degli autori, giornalisti inclusi</a:t>
            </a:r>
          </a:p>
          <a:p>
            <a:pPr lvl="0"/>
            <a:r>
              <a:rPr lang="it-IT" sz="1300" dirty="0"/>
              <a:t>in Italia verranno predisposte nuove leggi per tutelare in Internet i diritti dei lettori/ascoltatori</a:t>
            </a:r>
          </a:p>
          <a:p>
            <a:pPr lvl="0"/>
            <a:r>
              <a:rPr lang="it-IT" sz="1300" dirty="0"/>
              <a:t>il giornalismo cambierà e si aggiornerà continuando a esercitare la sua funzione anche in Internet</a:t>
            </a:r>
          </a:p>
          <a:p>
            <a:pPr lvl="0"/>
            <a:r>
              <a:rPr lang="it-IT" sz="1300" dirty="0" smtClean="0">
                <a:solidFill>
                  <a:srgbClr val="C00000"/>
                </a:solidFill>
              </a:rPr>
              <a:t>molti </a:t>
            </a:r>
            <a:r>
              <a:rPr lang="it-IT" sz="1300" dirty="0">
                <a:solidFill>
                  <a:srgbClr val="C00000"/>
                </a:solidFill>
              </a:rPr>
              <a:t>mezzi e molte testate tradizionali andranno in crisi o chiuderanno</a:t>
            </a:r>
          </a:p>
          <a:p>
            <a:pPr lvl="0"/>
            <a:r>
              <a:rPr lang="it-IT" sz="1300" dirty="0">
                <a:solidFill>
                  <a:srgbClr val="C00000"/>
                </a:solidFill>
              </a:rPr>
              <a:t>crescerà la disoccupazione dei giornalisti causata da Internet</a:t>
            </a:r>
          </a:p>
          <a:p>
            <a:pPr lvl="0"/>
            <a:r>
              <a:rPr lang="it-IT" sz="1300" dirty="0">
                <a:solidFill>
                  <a:srgbClr val="C00000"/>
                </a:solidFill>
              </a:rPr>
              <a:t>in Italia aumenterà la concentrazione oligopolistica nel mercato editoriale vecchio e nuovo</a:t>
            </a:r>
          </a:p>
          <a:p>
            <a:pPr lvl="0"/>
            <a:r>
              <a:rPr lang="it-IT" sz="1300" dirty="0">
                <a:solidFill>
                  <a:srgbClr val="C00000"/>
                </a:solidFill>
              </a:rPr>
              <a:t>il giornalismo, così come l’abbiamo conosciuto, verrà travolto dalla rivoluzione di </a:t>
            </a:r>
            <a:r>
              <a:rPr lang="it-IT" sz="1300" dirty="0" smtClean="0">
                <a:solidFill>
                  <a:srgbClr val="C00000"/>
                </a:solidFill>
              </a:rPr>
              <a:t>Internet</a:t>
            </a:r>
            <a:endParaRPr lang="it-IT" sz="1300" dirty="0"/>
          </a:p>
        </p:txBody>
      </p:sp>
    </p:spTree>
    <p:extLst>
      <p:ext uri="{BB962C8B-B14F-4D97-AF65-F5344CB8AC3E}">
        <p14:creationId xmlns="" xmlns:p14="http://schemas.microsoft.com/office/powerpoint/2010/main" val="412815056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</a:t>
            </a:r>
            <a:r>
              <a:rPr lang="it-IT" dirty="0" smtClean="0"/>
              <a:t>ndice </a:t>
            </a:r>
            <a:r>
              <a:rPr lang="it-IT" dirty="0"/>
              <a:t>di futuro positivo del web a 5 anni</a:t>
            </a:r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98686000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542883923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Indice di futuro positivo del web a 5 anni</a:t>
            </a:r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9930078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31253922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it-IT" dirty="0" smtClean="0"/>
              <a:t>I sentimenti provati per la crescita dell'utilizzo</a:t>
            </a:r>
            <a:br>
              <a:rPr lang="it-IT" dirty="0" smtClean="0"/>
            </a:br>
            <a:r>
              <a:rPr lang="it-IT" dirty="0" smtClean="0"/>
              <a:t>di Internet per le informazioni</a:t>
            </a:r>
          </a:p>
        </p:txBody>
      </p:sp>
      <p:sp>
        <p:nvSpPr>
          <p:cNvPr id="37939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it-IT" i="1" dirty="0"/>
              <a:t>“Per finire, sempre col vincolo della riservatezza, Le proponiamo una domanda un po’ personale. Quali sono i sentimenti, gli atteggiamenti che Lei davvero prova quando pensa alla crescita dell’utilizzo di Internet anche in Italia per avere informazioni, notizie, commenti?”</a:t>
            </a:r>
            <a:endParaRPr lang="it-IT" sz="1800" dirty="0"/>
          </a:p>
        </p:txBody>
      </p:sp>
    </p:spTree>
    <p:extLst>
      <p:ext uri="{BB962C8B-B14F-4D97-AF65-F5344CB8AC3E}">
        <p14:creationId xmlns="" xmlns:p14="http://schemas.microsoft.com/office/powerpoint/2010/main" val="841011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sentimenti provati per la crescita dell'utilizzo</a:t>
            </a:r>
            <a:br>
              <a:rPr lang="it-IT" dirty="0" smtClean="0"/>
            </a:br>
            <a:r>
              <a:rPr lang="it-IT" dirty="0" smtClean="0"/>
              <a:t>di Internet per le informazioni</a:t>
            </a:r>
            <a:endParaRPr lang="it-IT" dirty="0"/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99259258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982051470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sentimenti provati per la crescita dell'utilizzo</a:t>
            </a:r>
            <a:br>
              <a:rPr lang="it-IT" dirty="0" smtClean="0"/>
            </a:br>
            <a:r>
              <a:rPr lang="it-IT" dirty="0" smtClean="0"/>
              <a:t>di Internet per le informazioni</a:t>
            </a:r>
            <a:endParaRPr lang="it-IT" dirty="0"/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48980837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2695148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comportamenti </a:t>
            </a:r>
            <a:r>
              <a:rPr lang="it-IT" dirty="0"/>
              <a:t>propri del giornalismo etico</a:t>
            </a:r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60840734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tangolo 3"/>
          <p:cNvSpPr/>
          <p:nvPr/>
        </p:nvSpPr>
        <p:spPr>
          <a:xfrm rot="16200000">
            <a:off x="-2208975" y="3172098"/>
            <a:ext cx="59598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200" b="1" dirty="0">
                <a:latin typeface="Bookman Old Style" pitchFamily="18" charset="0"/>
              </a:rPr>
              <a:t>La diffusione dei comportamenti propri del giornalismo etico</a:t>
            </a:r>
            <a:br>
              <a:rPr lang="it-IT" sz="1200" b="1" dirty="0">
                <a:latin typeface="Bookman Old Style" pitchFamily="18" charset="0"/>
              </a:rPr>
            </a:br>
            <a:r>
              <a:rPr lang="it-IT" sz="1200" b="1" dirty="0">
                <a:latin typeface="Bookman Old Style" pitchFamily="18" charset="0"/>
              </a:rPr>
              <a:t>nella testata in cui lavora (</a:t>
            </a:r>
            <a:r>
              <a:rPr lang="it-IT" sz="1200" b="1" dirty="0" smtClean="0">
                <a:latin typeface="Bookman Old Style" pitchFamily="18" charset="0"/>
              </a:rPr>
              <a:t>molto+ abbastanza)</a:t>
            </a:r>
            <a:endParaRPr lang="it-IT" sz="1200" b="1" dirty="0">
              <a:latin typeface="Bookman Old Style" pitchFamily="18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2447364" y="558503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sz="1200" b="1" dirty="0">
                <a:latin typeface="Bookman Old Style" pitchFamily="18" charset="0"/>
              </a:rPr>
              <a:t>I comportamenti importanti per un giornalismo etico</a:t>
            </a:r>
            <a:br>
              <a:rPr lang="it-IT" sz="1200" b="1" dirty="0">
                <a:latin typeface="Bookman Old Style" pitchFamily="18" charset="0"/>
              </a:rPr>
            </a:br>
            <a:r>
              <a:rPr lang="it-IT" sz="1200" b="1" dirty="0">
                <a:latin typeface="Bookman Old Style" pitchFamily="18" charset="0"/>
              </a:rPr>
              <a:t>(molto)</a:t>
            </a:r>
          </a:p>
        </p:txBody>
      </p:sp>
      <p:cxnSp>
        <p:nvCxnSpPr>
          <p:cNvPr id="7" name="Connettore 1 6"/>
          <p:cNvCxnSpPr/>
          <p:nvPr/>
        </p:nvCxnSpPr>
        <p:spPr>
          <a:xfrm flipV="1">
            <a:off x="510988" y="860612"/>
            <a:ext cx="8373036" cy="51995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177717763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Indice di favore per la crescita dell'utilizzo</a:t>
            </a:r>
            <a:br>
              <a:rPr lang="it-IT" dirty="0"/>
            </a:br>
            <a:r>
              <a:rPr lang="it-IT" dirty="0"/>
              <a:t>di Internet per le informazioni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/>
              <a:t>simpatia, attrazione</a:t>
            </a:r>
          </a:p>
          <a:p>
            <a:pPr lvl="0"/>
            <a:r>
              <a:rPr lang="it-IT" dirty="0"/>
              <a:t>favore, consenso</a:t>
            </a:r>
          </a:p>
          <a:p>
            <a:pPr lvl="0"/>
            <a:r>
              <a:rPr lang="it-IT" dirty="0"/>
              <a:t>gioia, entusiasmo</a:t>
            </a:r>
          </a:p>
          <a:p>
            <a:pPr lvl="0"/>
            <a:r>
              <a:rPr lang="it-IT" dirty="0"/>
              <a:t>meraviglia, stupore</a:t>
            </a:r>
          </a:p>
          <a:p>
            <a:pPr lvl="0"/>
            <a:r>
              <a:rPr lang="it-IT" dirty="0"/>
              <a:t>curiosità, apertura di credito</a:t>
            </a:r>
          </a:p>
          <a:p>
            <a:pPr lvl="0"/>
            <a:r>
              <a:rPr lang="it-IT" dirty="0"/>
              <a:t>spinta positiva verso il futuro</a:t>
            </a:r>
          </a:p>
          <a:p>
            <a:pPr lvl="0"/>
            <a:r>
              <a:rPr lang="it-IT" dirty="0" smtClean="0">
                <a:solidFill>
                  <a:srgbClr val="C00000"/>
                </a:solidFill>
              </a:rPr>
              <a:t>antipatia</a:t>
            </a:r>
            <a:r>
              <a:rPr lang="it-IT" dirty="0">
                <a:solidFill>
                  <a:srgbClr val="C00000"/>
                </a:solidFill>
              </a:rPr>
              <a:t>, ostilità</a:t>
            </a:r>
          </a:p>
          <a:p>
            <a:pPr lvl="0"/>
            <a:r>
              <a:rPr lang="it-IT" dirty="0">
                <a:solidFill>
                  <a:srgbClr val="C00000"/>
                </a:solidFill>
              </a:rPr>
              <a:t>dubbi, riserve</a:t>
            </a:r>
          </a:p>
          <a:p>
            <a:pPr lvl="0"/>
            <a:r>
              <a:rPr lang="it-IT" dirty="0">
                <a:solidFill>
                  <a:srgbClr val="C00000"/>
                </a:solidFill>
              </a:rPr>
              <a:t>rifiuto, rigetto</a:t>
            </a:r>
          </a:p>
          <a:p>
            <a:pPr lvl="0"/>
            <a:r>
              <a:rPr lang="it-IT" dirty="0">
                <a:solidFill>
                  <a:srgbClr val="C00000"/>
                </a:solidFill>
              </a:rPr>
              <a:t>delusione, disincanto</a:t>
            </a:r>
          </a:p>
          <a:p>
            <a:pPr lvl="0"/>
            <a:r>
              <a:rPr lang="it-IT" dirty="0">
                <a:solidFill>
                  <a:srgbClr val="C00000"/>
                </a:solidFill>
              </a:rPr>
              <a:t>preoccupazione, paura</a:t>
            </a:r>
          </a:p>
          <a:p>
            <a:pPr lvl="0"/>
            <a:r>
              <a:rPr lang="it-IT" dirty="0">
                <a:solidFill>
                  <a:srgbClr val="C00000"/>
                </a:solidFill>
              </a:rPr>
              <a:t>nostalgia del passato</a:t>
            </a:r>
          </a:p>
          <a:p>
            <a:pPr lvl="0"/>
            <a:r>
              <a:rPr lang="it-IT" dirty="0">
                <a:solidFill>
                  <a:srgbClr val="C00000"/>
                </a:solidFill>
              </a:rPr>
              <a:t>totale non interesse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1740358707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Indice di favore per la </a:t>
            </a:r>
            <a:r>
              <a:rPr lang="it-IT" dirty="0"/>
              <a:t>crescita dell'utilizzo</a:t>
            </a:r>
            <a:br>
              <a:rPr lang="it-IT" dirty="0"/>
            </a:br>
            <a:r>
              <a:rPr lang="it-IT" dirty="0"/>
              <a:t>di Internet per le informazioni</a:t>
            </a:r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62460664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353805581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Indice di favore per la crescita dell'utilizzo</a:t>
            </a:r>
            <a:br>
              <a:rPr lang="it-IT" dirty="0" smtClean="0"/>
            </a:br>
            <a:r>
              <a:rPr lang="it-IT" dirty="0" smtClean="0"/>
              <a:t>di Internet per le informazioni</a:t>
            </a:r>
            <a:endParaRPr lang="it-IT" dirty="0"/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20604255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117713908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ChangeArrowheads="1"/>
          </p:cNvSpPr>
          <p:nvPr/>
        </p:nvSpPr>
        <p:spPr bwMode="auto">
          <a:xfrm>
            <a:off x="0" y="1660526"/>
            <a:ext cx="9144000" cy="436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AstraRicerche</a:t>
            </a:r>
            <a:endParaRPr lang="it-IT" sz="2400" b="1" dirty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  <a:p>
            <a:pPr algn="ctr"/>
            <a:r>
              <a:rPr lang="it-IT" sz="2400" b="1" dirty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via Abbondio Sangiorgio 13</a:t>
            </a:r>
          </a:p>
          <a:p>
            <a:pPr algn="ctr"/>
            <a:r>
              <a:rPr lang="it-IT" sz="2400" b="1" dirty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20145 Milano</a:t>
            </a:r>
          </a:p>
          <a:p>
            <a:pPr algn="ctr"/>
            <a:endParaRPr lang="it-IT" sz="2400" b="1" dirty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  <a:p>
            <a:pPr algn="ctr"/>
            <a:r>
              <a:rPr lang="it-IT" sz="2400" b="1" dirty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Tel. +39.02.3319820</a:t>
            </a:r>
          </a:p>
          <a:p>
            <a:pPr algn="ctr"/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Fax </a:t>
            </a:r>
            <a:r>
              <a:rPr lang="it-IT" sz="2400" b="1" dirty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+39.02.33601169</a:t>
            </a:r>
          </a:p>
          <a:p>
            <a:pPr algn="ctr"/>
            <a:endParaRPr lang="it-IT" sz="2400" b="1" dirty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  <a:p>
            <a:pPr algn="ctr"/>
            <a:r>
              <a:rPr lang="it-IT" sz="2400" u="sng" dirty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astra@astraricerche.it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diffusione dei comportamenti propri del giornalismo etico</a:t>
            </a:r>
            <a:br>
              <a:rPr lang="it-IT" dirty="0"/>
            </a:br>
            <a:r>
              <a:rPr lang="it-IT" dirty="0"/>
              <a:t>nella testata in cui lavora (molto)</a:t>
            </a: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66391945"/>
              </p:ext>
            </p:extLst>
          </p:nvPr>
        </p:nvGraphicFramePr>
        <p:xfrm>
          <a:off x="233083" y="900020"/>
          <a:ext cx="8621993" cy="519598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4530783"/>
                <a:gridCol w="1373937"/>
                <a:gridCol w="1245350"/>
                <a:gridCol w="1471923"/>
              </a:tblGrid>
              <a:tr h="291850"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3550" marR="3550" marT="3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POPOLAZIONE</a:t>
                      </a:r>
                    </a:p>
                  </a:txBody>
                  <a:tcPr marL="3550" marR="3550" marT="3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GIORNALISTI</a:t>
                      </a:r>
                    </a:p>
                  </a:txBody>
                  <a:tcPr marL="3550" marR="3550" marT="3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DIFFERENZA</a:t>
                      </a:r>
                    </a:p>
                  </a:txBody>
                  <a:tcPr marL="3550" marR="3550" marT="3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6599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EVITARE DI RENDERE INDIVIDUABILI,</a:t>
                      </a:r>
                      <a:b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</a:br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DI CITARE IL NOME</a:t>
                      </a:r>
                      <a:b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</a:br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DEI SOGGETTI ‘PROTETTI’ (MINORENNI, ECC.)</a:t>
                      </a:r>
                    </a:p>
                  </a:txBody>
                  <a:tcPr marL="3550" marR="3550" marT="3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16.7%</a:t>
                      </a:r>
                    </a:p>
                  </a:txBody>
                  <a:tcPr marL="3550" marR="3550" marT="3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37.7%</a:t>
                      </a:r>
                    </a:p>
                  </a:txBody>
                  <a:tcPr marL="3550" marR="3550" marT="3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21.0%</a:t>
                      </a:r>
                    </a:p>
                  </a:txBody>
                  <a:tcPr marL="3550" marR="3550" marT="3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</a:tr>
              <a:tr h="172721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EVITARE DI DISCRIMINARE</a:t>
                      </a:r>
                      <a:b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</a:br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LE PERSONE, LE ORGANIZZAZIONI, ECC.</a:t>
                      </a:r>
                      <a:b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</a:br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SULLA BASE DEL GENERE/SESSO, DELL’ETÀ, DELL’ETNIA,</a:t>
                      </a:r>
                      <a:b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</a:br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DELLA RELIGIONE, DELLE OPINIONI POLITICHE,</a:t>
                      </a:r>
                      <a:b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</a:br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DELLO STATO DI SALUTE, ECC.</a:t>
                      </a:r>
                    </a:p>
                  </a:txBody>
                  <a:tcPr marL="3550" marR="3550" marT="3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15.2%</a:t>
                      </a:r>
                    </a:p>
                  </a:txBody>
                  <a:tcPr marL="3550" marR="3550" marT="3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28.6%</a:t>
                      </a:r>
                    </a:p>
                  </a:txBody>
                  <a:tcPr marL="3550" marR="3550" marT="3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13.4%</a:t>
                      </a:r>
                    </a:p>
                  </a:txBody>
                  <a:tcPr marL="3550" marR="3550" marT="3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CCF7F"/>
                    </a:solidFill>
                  </a:tcPr>
                </a:tc>
              </a:tr>
              <a:tr h="115307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EVITARE DI DIFFAMARE,</a:t>
                      </a:r>
                      <a:b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</a:br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DI LEDERE IMMOTIVATAMENTE</a:t>
                      </a:r>
                      <a:b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</a:br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LA DIGNITÀ, L’ONORABILITÀ,</a:t>
                      </a:r>
                      <a:b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</a:br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I DIRITTI DELLE PERSONE</a:t>
                      </a:r>
                    </a:p>
                  </a:txBody>
                  <a:tcPr marL="3550" marR="3550" marT="3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15.2%</a:t>
                      </a:r>
                    </a:p>
                  </a:txBody>
                  <a:tcPr marL="3550" marR="3550" marT="3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28.0%</a:t>
                      </a:r>
                    </a:p>
                  </a:txBody>
                  <a:tcPr marL="3550" marR="3550" marT="3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12.8%</a:t>
                      </a:r>
                    </a:p>
                  </a:txBody>
                  <a:tcPr marL="3550" marR="3550" marT="3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0D07F"/>
                    </a:solidFill>
                  </a:tcPr>
                </a:tc>
              </a:tr>
              <a:tr h="57892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EVITARE DI FORNIRE</a:t>
                      </a:r>
                      <a:b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</a:br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INFORMAZIONI FALSE O INESATTE</a:t>
                      </a:r>
                    </a:p>
                  </a:txBody>
                  <a:tcPr marL="3550" marR="3550" marT="3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14.6%</a:t>
                      </a:r>
                    </a:p>
                  </a:txBody>
                  <a:tcPr marL="3550" marR="3550" marT="3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23.3%</a:t>
                      </a:r>
                    </a:p>
                  </a:txBody>
                  <a:tcPr marL="3550" marR="3550" marT="3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8.7%</a:t>
                      </a:r>
                    </a:p>
                  </a:txBody>
                  <a:tcPr marL="3550" marR="3550" marT="3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D981"/>
                    </a:solidFill>
                  </a:tcPr>
                </a:tc>
              </a:tr>
              <a:tr h="57892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RISPETTARE LE LEGGI</a:t>
                      </a:r>
                      <a:b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</a:br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RIGUARDANTI L’INFORMAZIONE</a:t>
                      </a:r>
                    </a:p>
                  </a:txBody>
                  <a:tcPr marL="3550" marR="3550" marT="3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14.3%</a:t>
                      </a:r>
                    </a:p>
                  </a:txBody>
                  <a:tcPr marL="3550" marR="3550" marT="3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22.5%</a:t>
                      </a:r>
                    </a:p>
                  </a:txBody>
                  <a:tcPr marL="3550" marR="3550" marT="3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8.2%</a:t>
                      </a:r>
                    </a:p>
                  </a:txBody>
                  <a:tcPr marL="3550" marR="3550" marT="3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DA8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4992906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diffusione dei comportamenti propri del giornalismo etico</a:t>
            </a:r>
            <a:br>
              <a:rPr lang="it-IT" dirty="0"/>
            </a:br>
            <a:r>
              <a:rPr lang="it-IT" dirty="0"/>
              <a:t>nella testata in cui lavora (molto)</a:t>
            </a: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56797991"/>
              </p:ext>
            </p:extLst>
          </p:nvPr>
        </p:nvGraphicFramePr>
        <p:xfrm>
          <a:off x="233083" y="900020"/>
          <a:ext cx="8621993" cy="273965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4530783"/>
                <a:gridCol w="1373937"/>
                <a:gridCol w="1245350"/>
                <a:gridCol w="1471923"/>
              </a:tblGrid>
              <a:tr h="276225"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3550" marR="3550" marT="3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POPOLAZIONE</a:t>
                      </a:r>
                    </a:p>
                  </a:txBody>
                  <a:tcPr marL="3550" marR="3550" marT="3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GIORNALISTI</a:t>
                      </a:r>
                    </a:p>
                  </a:txBody>
                  <a:tcPr marL="3550" marR="3550" marT="3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DIFFERENZA</a:t>
                      </a:r>
                    </a:p>
                  </a:txBody>
                  <a:tcPr marL="3550" marR="3550" marT="3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793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RISPETTARE LE LEGGI</a:t>
                      </a:r>
                      <a:b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</a:br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RIGUARDANTI L’INFORMAZIONE</a:t>
                      </a:r>
                    </a:p>
                  </a:txBody>
                  <a:tcPr marL="3550" marR="3550" marT="3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14.3%</a:t>
                      </a:r>
                    </a:p>
                  </a:txBody>
                  <a:tcPr marL="3550" marR="3550" marT="3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22.5%</a:t>
                      </a:r>
                    </a:p>
                  </a:txBody>
                  <a:tcPr marL="3550" marR="3550" marT="3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8.2%</a:t>
                      </a:r>
                    </a:p>
                  </a:txBody>
                  <a:tcPr marL="3550" marR="3550" marT="3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DA81"/>
                    </a:solidFill>
                  </a:tcPr>
                </a:tc>
              </a:tr>
              <a:tr h="54793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VERIFICARE LA </a:t>
                      </a: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VERITÀ DEI </a:t>
                      </a:r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FATTI CITATI</a:t>
                      </a:r>
                      <a:b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</a:br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COL MASSIMO DI ACCURATEZZA</a:t>
                      </a:r>
                    </a:p>
                  </a:txBody>
                  <a:tcPr marL="3550" marR="3550" marT="3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14.5%</a:t>
                      </a:r>
                    </a:p>
                  </a:txBody>
                  <a:tcPr marL="3550" marR="3550" marT="3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18.7%</a:t>
                      </a:r>
                    </a:p>
                  </a:txBody>
                  <a:tcPr marL="3550" marR="3550" marT="3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4.2%</a:t>
                      </a:r>
                    </a:p>
                  </a:txBody>
                  <a:tcPr marL="3550" marR="3550" marT="3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383"/>
                    </a:solidFill>
                  </a:tcPr>
                </a:tc>
              </a:tr>
              <a:tr h="81963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ESSERE CHIARI E COMPRENSIBILI,</a:t>
                      </a:r>
                      <a:b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</a:br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EVITANDO TESTI E IMMAGINI</a:t>
                      </a:r>
                      <a:b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</a:br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OSCURI O EQUIVOCI</a:t>
                      </a:r>
                    </a:p>
                  </a:txBody>
                  <a:tcPr marL="3550" marR="3550" marT="3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14.0%</a:t>
                      </a:r>
                    </a:p>
                  </a:txBody>
                  <a:tcPr marL="3550" marR="3550" marT="3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17.6%</a:t>
                      </a:r>
                    </a:p>
                  </a:txBody>
                  <a:tcPr marL="3550" marR="3550" marT="3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3.6%</a:t>
                      </a:r>
                    </a:p>
                  </a:txBody>
                  <a:tcPr marL="3550" marR="3550" marT="3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483"/>
                    </a:solidFill>
                  </a:tcPr>
                </a:tc>
              </a:tr>
              <a:tr h="54793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RISPETTARE I PRINCIPI E I DOVERI</a:t>
                      </a:r>
                      <a:b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</a:br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DELLA </a:t>
                      </a: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DEONTOLOGIA PROFESSIONALE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3550" marR="3550" marT="3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14.9%</a:t>
                      </a:r>
                    </a:p>
                  </a:txBody>
                  <a:tcPr marL="3550" marR="3550" marT="3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17.4%</a:t>
                      </a:r>
                    </a:p>
                  </a:txBody>
                  <a:tcPr marL="3550" marR="3550" marT="3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2.5%</a:t>
                      </a:r>
                    </a:p>
                  </a:txBody>
                  <a:tcPr marL="3550" marR="3550" marT="3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68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19801973"/>
              </p:ext>
            </p:extLst>
          </p:nvPr>
        </p:nvGraphicFramePr>
        <p:xfrm>
          <a:off x="234950" y="3639671"/>
          <a:ext cx="8621993" cy="2667468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4530783"/>
                <a:gridCol w="1373937"/>
                <a:gridCol w="1245350"/>
                <a:gridCol w="1471923"/>
              </a:tblGrid>
              <a:tr h="76455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VERIFICARE LA RISPONDENZA</a:t>
                      </a:r>
                      <a:b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</a:br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DELLE OPINIONI CITATE</a:t>
                      </a:r>
                      <a:b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</a:br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ALL’EFFETTIVO PENSIERO DEGLI INTERESSATI</a:t>
                      </a:r>
                    </a:p>
                  </a:txBody>
                  <a:tcPr marL="3550" marR="3550" marT="3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13.5%</a:t>
                      </a:r>
                    </a:p>
                  </a:txBody>
                  <a:tcPr marL="3550" marR="3550" marT="3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16.3%</a:t>
                      </a:r>
                    </a:p>
                  </a:txBody>
                  <a:tcPr marL="3550" marR="3550" marT="3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2.8%</a:t>
                      </a:r>
                    </a:p>
                  </a:txBody>
                  <a:tcPr marL="3550" marR="3550" marT="3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E683"/>
                    </a:solidFill>
                  </a:tcPr>
                </a:tc>
              </a:tr>
              <a:tr h="76455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EVITARE DI NASCONDERE INFORMAZIONI</a:t>
                      </a:r>
                      <a:b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</a:br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DI INTERESSE GENERALE</a:t>
                      </a:r>
                      <a:b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</a:br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O DI INTERESSE DEL PROPRIO PUBBLICO</a:t>
                      </a:r>
                    </a:p>
                  </a:txBody>
                  <a:tcPr marL="3550" marR="3550" marT="3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15.4%</a:t>
                      </a:r>
                    </a:p>
                  </a:txBody>
                  <a:tcPr marL="3550" marR="3550" marT="3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16.2%</a:t>
                      </a:r>
                    </a:p>
                  </a:txBody>
                  <a:tcPr marL="3550" marR="3550" marT="3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0.8%</a:t>
                      </a:r>
                    </a:p>
                  </a:txBody>
                  <a:tcPr marL="3550" marR="3550" marT="3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EA84"/>
                    </a:solidFill>
                  </a:tcPr>
                </a:tc>
              </a:tr>
              <a:tr h="1138354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EVITARE DI FORNIRE</a:t>
                      </a:r>
                      <a:b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</a:br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INFORMAZIONI, GIUDIZI, CONSIGLI</a:t>
                      </a:r>
                      <a:b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</a:br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NEL SOLO INTERESSE</a:t>
                      </a:r>
                      <a:b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</a:br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DI UN GRUPPO POLITICO O SOCIALE,</a:t>
                      </a:r>
                      <a:b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</a:br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SENZA ESPLICITARE TALE INTERESSE</a:t>
                      </a:r>
                    </a:p>
                  </a:txBody>
                  <a:tcPr marL="3550" marR="3550" marT="3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15.7%</a:t>
                      </a:r>
                    </a:p>
                  </a:txBody>
                  <a:tcPr marL="3550" marR="3550" marT="3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13.1%</a:t>
                      </a:r>
                    </a:p>
                  </a:txBody>
                  <a:tcPr marL="3550" marR="3550" marT="3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-2.6%</a:t>
                      </a:r>
                    </a:p>
                  </a:txBody>
                  <a:tcPr marL="3550" marR="3550" marT="3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67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27294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diffusione dei comportamenti propri del giornalismo etico</a:t>
            </a:r>
            <a:br>
              <a:rPr lang="it-IT" dirty="0"/>
            </a:br>
            <a:r>
              <a:rPr lang="it-IT" dirty="0"/>
              <a:t>nella testata in cui lavora (molto)</a:t>
            </a: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90001504"/>
              </p:ext>
            </p:extLst>
          </p:nvPr>
        </p:nvGraphicFramePr>
        <p:xfrm>
          <a:off x="233083" y="900020"/>
          <a:ext cx="8621993" cy="5151155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4530783"/>
                <a:gridCol w="1373937"/>
                <a:gridCol w="1245350"/>
                <a:gridCol w="1471923"/>
              </a:tblGrid>
              <a:tr h="353505"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3550" marR="3550" marT="3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POPOLAZIONE</a:t>
                      </a:r>
                    </a:p>
                  </a:txBody>
                  <a:tcPr marL="3550" marR="3550" marT="3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GIORNALISTI</a:t>
                      </a:r>
                    </a:p>
                  </a:txBody>
                  <a:tcPr marL="3550" marR="3550" marT="3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DIFFERENZA</a:t>
                      </a:r>
                    </a:p>
                  </a:txBody>
                  <a:tcPr marL="3550" marR="3550" marT="3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601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EVITARE DI FORNIRE</a:t>
                      </a:r>
                      <a:b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</a:br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INFORMAZIONI, GIUDIZI, CONSIGLI</a:t>
                      </a:r>
                      <a:b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</a:br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NEL SOLO INTERESSE</a:t>
                      </a:r>
                      <a:b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</a:br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DEGLI INVESTITORI PUBBLICITARI,</a:t>
                      </a:r>
                      <a:b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</a:br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SENZA ESPLICITARE TALE INTERESSE</a:t>
                      </a:r>
                    </a:p>
                  </a:txBody>
                  <a:tcPr marL="3550" marR="3550" marT="3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13.7%</a:t>
                      </a:r>
                    </a:p>
                  </a:txBody>
                  <a:tcPr marL="3550" marR="3550" marT="3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13.0%</a:t>
                      </a:r>
                    </a:p>
                  </a:txBody>
                  <a:tcPr marL="3550" marR="3550" marT="3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-0.7%</a:t>
                      </a:r>
                    </a:p>
                  </a:txBody>
                  <a:tcPr marL="3550" marR="3550" marT="3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47F"/>
                    </a:solidFill>
                  </a:tcPr>
                </a:tc>
              </a:tr>
              <a:tr h="701224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TENERE </a:t>
                      </a: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DISTINTE LE OPINIONI</a:t>
                      </a:r>
                      <a:b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</a:b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DEL GIORNALISTA DAL </a:t>
                      </a:r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RACCONTO DEI FATTI</a:t>
                      </a:r>
                    </a:p>
                  </a:txBody>
                  <a:tcPr marL="3550" marR="3550" marT="3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15.7%</a:t>
                      </a:r>
                    </a:p>
                  </a:txBody>
                  <a:tcPr marL="3550" marR="3550" marT="3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11.7%</a:t>
                      </a:r>
                    </a:p>
                  </a:txBody>
                  <a:tcPr marL="3550" marR="3550" marT="3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-4.0%</a:t>
                      </a:r>
                    </a:p>
                  </a:txBody>
                  <a:tcPr marL="3550" marR="3550" marT="3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</a:tr>
              <a:tr h="119796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EVITARE DI FORNIRE</a:t>
                      </a:r>
                      <a:b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</a:br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INFORMAZIONI, GIUDIZI, CONSIGLI</a:t>
                      </a:r>
                      <a:b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</a:br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NEL SOLO INTERESSE DELL’EDITORE,</a:t>
                      </a:r>
                      <a:b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</a:br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SENZA ESPLICITARE TALE INTERESSE</a:t>
                      </a:r>
                    </a:p>
                  </a:txBody>
                  <a:tcPr marL="3550" marR="3550" marT="3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14.7%</a:t>
                      </a:r>
                    </a:p>
                  </a:txBody>
                  <a:tcPr marL="3550" marR="3550" marT="3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11.4%</a:t>
                      </a:r>
                    </a:p>
                  </a:txBody>
                  <a:tcPr marL="3550" marR="3550" marT="3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-3.3%</a:t>
                      </a:r>
                    </a:p>
                  </a:txBody>
                  <a:tcPr marL="3550" marR="3550" marT="3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F6F"/>
                    </a:solidFill>
                  </a:tcPr>
                </a:tc>
              </a:tr>
              <a:tr h="701224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RACCONTARE TUTTI I FATTI RILEVANTI,</a:t>
                      </a:r>
                      <a:b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</a:br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SENZA OMISSIONI O CENSURE</a:t>
                      </a:r>
                    </a:p>
                  </a:txBody>
                  <a:tcPr marL="3550" marR="3550" marT="3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15.2%</a:t>
                      </a:r>
                    </a:p>
                  </a:txBody>
                  <a:tcPr marL="3550" marR="3550" marT="3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11.2%</a:t>
                      </a:r>
                    </a:p>
                  </a:txBody>
                  <a:tcPr marL="3550" marR="3550" marT="3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-4.0%</a:t>
                      </a:r>
                    </a:p>
                  </a:txBody>
                  <a:tcPr marL="3550" marR="3550" marT="3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</a:tr>
              <a:tr h="701224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DAR CONTO DI TUTTE LE OPINIONI,</a:t>
                      </a:r>
                      <a:b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</a:br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SENZA OMISSIONI O CENSURE</a:t>
                      </a:r>
                    </a:p>
                  </a:txBody>
                  <a:tcPr marL="3550" marR="3550" marT="3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13.0%</a:t>
                      </a:r>
                    </a:p>
                  </a:txBody>
                  <a:tcPr marL="3550" marR="3550" marT="3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10.4%</a:t>
                      </a:r>
                    </a:p>
                  </a:txBody>
                  <a:tcPr marL="3550" marR="3550" marT="3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-2.6%</a:t>
                      </a:r>
                    </a:p>
                  </a:txBody>
                  <a:tcPr marL="3550" marR="3550" marT="3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67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1942861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Il grado di eticità di alcuni soggetti</a:t>
            </a:r>
            <a:endParaRPr lang="it-IT" dirty="0" smtClean="0"/>
          </a:p>
        </p:txBody>
      </p:sp>
      <p:sp>
        <p:nvSpPr>
          <p:cNvPr id="37939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it-IT" i="1" dirty="0"/>
              <a:t>“Le chiediamo ora di valutare - parlando in generale - il grado di eticità di diversi soggetti, pregandoLa di farlo ogni volta con un voto da 1/minimo a 10/massimo. Usi pure tutti i voti a Sua disposizione”</a:t>
            </a:r>
            <a:endParaRPr lang="it-IT" sz="1800" dirty="0"/>
          </a:p>
        </p:txBody>
      </p:sp>
    </p:spTree>
    <p:extLst>
      <p:ext uri="{BB962C8B-B14F-4D97-AF65-F5344CB8AC3E}">
        <p14:creationId xmlns="" xmlns:p14="http://schemas.microsoft.com/office/powerpoint/2010/main" val="3479124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grado di eticità di alcuni soggetti</a:t>
            </a:r>
            <a:br>
              <a:rPr lang="it-IT" dirty="0"/>
            </a:br>
            <a:r>
              <a:rPr lang="it-IT" dirty="0"/>
              <a:t>(voti medi)</a:t>
            </a:r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81661286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allout con freccia a sinistra 3"/>
          <p:cNvSpPr/>
          <p:nvPr/>
        </p:nvSpPr>
        <p:spPr>
          <a:xfrm>
            <a:off x="3720354" y="5100917"/>
            <a:ext cx="5278438" cy="744070"/>
          </a:xfrm>
          <a:prstGeom prst="leftArrowCallout">
            <a:avLst>
              <a:gd name="adj1" fmla="val 16490"/>
              <a:gd name="adj2" fmla="val 10106"/>
              <a:gd name="adj3" fmla="val 25000"/>
              <a:gd name="adj4" fmla="val 46974"/>
            </a:avLst>
          </a:prstGeom>
          <a:gradFill flip="none" rotWithShape="1">
            <a:gsLst>
              <a:gs pos="0">
                <a:srgbClr val="C00000"/>
              </a:gs>
              <a:gs pos="33000">
                <a:srgbClr val="FFFF00"/>
              </a:gs>
              <a:gs pos="82000">
                <a:srgbClr val="FFC000"/>
              </a:gs>
            </a:gsLst>
            <a:lin ang="162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tx1"/>
                </a:solidFill>
                <a:latin typeface="Bookman Old Style" pitchFamily="18" charset="0"/>
              </a:rPr>
              <a:t>MEDIA DELLE MEDIE </a:t>
            </a:r>
          </a:p>
          <a:p>
            <a:pPr algn="ctr"/>
            <a:r>
              <a:rPr lang="it-IT" sz="1400" b="1" dirty="0" smtClean="0">
                <a:solidFill>
                  <a:schemeClr val="tx1"/>
                </a:solidFill>
                <a:latin typeface="Bookman Old Style" pitchFamily="18" charset="0"/>
              </a:rPr>
              <a:t>= 4.86</a:t>
            </a:r>
            <a:endParaRPr lang="it-IT" sz="14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952772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grado di eticità di alcuni soggetti</a:t>
            </a:r>
            <a:br>
              <a:rPr lang="it-IT" dirty="0"/>
            </a:br>
            <a:r>
              <a:rPr lang="it-IT" dirty="0"/>
              <a:t>(voti medi)</a:t>
            </a:r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25835497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653587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Questa ricerca</a:t>
            </a:r>
          </a:p>
        </p:txBody>
      </p:sp>
      <p:graphicFrame>
        <p:nvGraphicFramePr>
          <p:cNvPr id="2" name="Diagramma 1"/>
          <p:cNvGraphicFramePr/>
          <p:nvPr>
            <p:extLst>
              <p:ext uri="{D42A27DB-BD31-4B8C-83A1-F6EECF244321}">
                <p14:modId xmlns="" xmlns:p14="http://schemas.microsoft.com/office/powerpoint/2010/main" val="2771509993"/>
              </p:ext>
            </p:extLst>
          </p:nvPr>
        </p:nvGraphicFramePr>
        <p:xfrm>
          <a:off x="268287" y="905436"/>
          <a:ext cx="8615363" cy="52901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2550275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grado di eticità di alcuni soggetti</a:t>
            </a:r>
            <a:endParaRPr lang="it-IT" dirty="0"/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09436351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8301048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grado di eticità di alcuni soggetti</a:t>
            </a:r>
            <a:endParaRPr lang="it-IT" dirty="0"/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72942395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42807123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grado di eticità di alcuni </a:t>
            </a:r>
            <a:r>
              <a:rPr lang="it-IT" dirty="0" smtClean="0"/>
              <a:t>soggetti</a:t>
            </a:r>
            <a:br>
              <a:rPr lang="it-IT" dirty="0" smtClean="0"/>
            </a:br>
            <a:r>
              <a:rPr lang="it-IT" sz="1600" i="1" dirty="0" smtClean="0"/>
              <a:t>(voti 7-10)</a:t>
            </a:r>
            <a:endParaRPr lang="it-IT" sz="1600" i="1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85441720"/>
              </p:ext>
            </p:extLst>
          </p:nvPr>
        </p:nvGraphicFramePr>
        <p:xfrm>
          <a:off x="234948" y="893763"/>
          <a:ext cx="8620126" cy="507673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913469"/>
                <a:gridCol w="1617109"/>
                <a:gridCol w="1617109"/>
                <a:gridCol w="2472439"/>
              </a:tblGrid>
              <a:tr h="368701">
                <a:tc>
                  <a:txBody>
                    <a:bodyPr/>
                    <a:lstStyle/>
                    <a:p>
                      <a:pPr algn="ctr" fontAlgn="b"/>
                      <a:endParaRPr lang="it-IT" sz="1200" b="0" i="0" u="none" strike="noStrike" dirty="0"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POPOLAZIONE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GIORNALISTI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DIFFERENZA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70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LA RADIO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37.0%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45.3%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8.3%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</a:tr>
              <a:tr h="36870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I PERIODICI SPECIALIZZATI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30.3%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33.9%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3.6%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D881"/>
                    </a:solidFill>
                  </a:tcPr>
                </a:tc>
              </a:tr>
              <a:tr h="36870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I GIORNALISTI OGGI IN ITALIA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28.9%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29.9%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1.0%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683"/>
                    </a:solidFill>
                  </a:tcPr>
                </a:tc>
              </a:tr>
              <a:tr h="36870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I QUOTIDIANI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22.3%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24.6%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2.3%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82"/>
                    </a:solidFill>
                  </a:tcPr>
                </a:tc>
              </a:tr>
              <a:tr h="36870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LA TV PUBBLICA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23.3%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17.1%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-6.2%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379"/>
                    </a:solidFill>
                  </a:tcPr>
                </a:tc>
              </a:tr>
              <a:tr h="36870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I PERIODICI NON SPECIALIZZATI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23.5%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16.8%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-6.7%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E78"/>
                    </a:solidFill>
                  </a:tcPr>
                </a:tc>
              </a:tr>
              <a:tr h="69486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LE ISTITUZIONI </a:t>
                      </a:r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PUBBLICHE</a:t>
                      </a:r>
                      <a:b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</a:br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(STATO</a:t>
                      </a:r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, REGIONI, PROVINCE, COMUNI, ECC</a:t>
                      </a:r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.)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22.4%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10.7%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-11.7%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06F"/>
                    </a:solidFill>
                  </a:tcPr>
                </a:tc>
              </a:tr>
              <a:tr h="36870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LA TV PRIVATA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23.2%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8.9%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-14.3%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</a:tr>
              <a:tr h="36870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I PUBBLICITARI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20.2%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7.6%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-12.6%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786E"/>
                    </a:solidFill>
                  </a:tcPr>
                </a:tc>
              </a:tr>
              <a:tr h="69486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GLI INVESTITORI </a:t>
                      </a:r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PUBBLICITARI,</a:t>
                      </a:r>
                      <a:b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</a:br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LE </a:t>
                      </a:r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IMPRESE, LE </a:t>
                      </a:r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AZIENDE</a:t>
                      </a:r>
                      <a:b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</a:br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NON </a:t>
                      </a:r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EDITORIALI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20.4%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6.3%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-14.1%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B6B"/>
                    </a:solidFill>
                  </a:tcPr>
                </a:tc>
              </a:tr>
              <a:tr h="36870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GLI EDITORI OGGI IN ITALIA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20.4%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6.1%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-14.3%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0270266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I soggetti che difendono l'etica del giornalismo in Italia</a:t>
            </a:r>
            <a:endParaRPr lang="it-IT" dirty="0" smtClean="0"/>
          </a:p>
        </p:txBody>
      </p:sp>
      <p:sp>
        <p:nvSpPr>
          <p:cNvPr id="37939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it-IT" i="1" dirty="0"/>
              <a:t>“Secondo Lei, oggi in Italia chi difende l’etica del giornalismo? Dica, per ciascuno dei soggetti indicati, se tale soggetto è impegnato nel tutelarla. Clicchi solo sui soggetti che s’impegnano a tutelare l’etica del </a:t>
            </a:r>
            <a:r>
              <a:rPr lang="it-IT" i="1" dirty="0" smtClean="0"/>
              <a:t>giornalismo”</a:t>
            </a:r>
            <a:endParaRPr lang="it-IT" sz="1800" dirty="0"/>
          </a:p>
        </p:txBody>
      </p:sp>
    </p:spTree>
    <p:extLst>
      <p:ext uri="{BB962C8B-B14F-4D97-AF65-F5344CB8AC3E}">
        <p14:creationId xmlns="" xmlns:p14="http://schemas.microsoft.com/office/powerpoint/2010/main" val="34680590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soggetti che difendono l'etica del giornalismo in Italia</a:t>
            </a:r>
            <a:endParaRPr lang="it-IT" dirty="0"/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34414350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9856183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soggetti che difendono l'etica del giornalismo in Italia</a:t>
            </a:r>
            <a:endParaRPr lang="it-IT" dirty="0"/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44759501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5841376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soggetti che difendono l'etica del giornalismo in Italia</a:t>
            </a:r>
            <a:endParaRPr lang="it-IT" dirty="0"/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84729004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tangolo arrotondato 3"/>
          <p:cNvSpPr/>
          <p:nvPr/>
        </p:nvSpPr>
        <p:spPr>
          <a:xfrm>
            <a:off x="6113930" y="4831977"/>
            <a:ext cx="2680447" cy="109369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rgbClr val="003300"/>
                </a:solidFill>
                <a:latin typeface="Bookman Old Style" pitchFamily="18" charset="0"/>
              </a:rPr>
              <a:t>NUMERO MEDIO</a:t>
            </a:r>
          </a:p>
          <a:p>
            <a:pPr algn="ctr"/>
            <a:r>
              <a:rPr lang="it-IT" sz="1400" b="1" dirty="0" smtClean="0">
                <a:solidFill>
                  <a:srgbClr val="003300"/>
                </a:solidFill>
                <a:latin typeface="Bookman Old Style" pitchFamily="18" charset="0"/>
              </a:rPr>
              <a:t>DI SOGGETTI INDICATI = </a:t>
            </a:r>
            <a:br>
              <a:rPr lang="it-IT" sz="1400" b="1" dirty="0" smtClean="0">
                <a:solidFill>
                  <a:srgbClr val="003300"/>
                </a:solidFill>
                <a:latin typeface="Bookman Old Style" pitchFamily="18" charset="0"/>
              </a:rPr>
            </a:br>
            <a:r>
              <a:rPr lang="it-IT" sz="1400" b="1" dirty="0" smtClean="0">
                <a:solidFill>
                  <a:srgbClr val="003300"/>
                </a:solidFill>
                <a:latin typeface="Bookman Old Style" pitchFamily="18" charset="0"/>
              </a:rPr>
              <a:t>5.3 SU 20</a:t>
            </a:r>
            <a:endParaRPr lang="it-IT" sz="1400" b="1" dirty="0">
              <a:solidFill>
                <a:srgbClr val="003300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996884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soggetti che difendono l'etica del giornalismo in Italia</a:t>
            </a:r>
            <a:endParaRPr lang="it-IT" dirty="0"/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81270203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6247807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Le azioni per accrescere l'etica del giornalismo</a:t>
            </a:r>
            <a:endParaRPr lang="it-IT" dirty="0" smtClean="0"/>
          </a:p>
        </p:txBody>
      </p:sp>
      <p:sp>
        <p:nvSpPr>
          <p:cNvPr id="37939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it-IT" i="1" dirty="0"/>
              <a:t>“Per accrescere l’etica del giornalismo in Italia, quali delle seguenti attività andrebbero realizzate?”</a:t>
            </a:r>
            <a:endParaRPr lang="it-IT" sz="1800" dirty="0"/>
          </a:p>
        </p:txBody>
      </p:sp>
    </p:spTree>
    <p:extLst>
      <p:ext uri="{BB962C8B-B14F-4D97-AF65-F5344CB8AC3E}">
        <p14:creationId xmlns="" xmlns:p14="http://schemas.microsoft.com/office/powerpoint/2010/main" val="841011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azioni per accrescere l'etica del giornalismo</a:t>
            </a:r>
            <a:endParaRPr lang="it-IT" dirty="0"/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93167227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140525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Legenda</a:t>
            </a:r>
          </a:p>
        </p:txBody>
      </p:sp>
      <p:sp>
        <p:nvSpPr>
          <p:cNvPr id="6183" name="Rectangle 39"/>
          <p:cNvSpPr>
            <a:spLocks noChangeArrowheads="1"/>
          </p:cNvSpPr>
          <p:nvPr/>
        </p:nvSpPr>
        <p:spPr bwMode="auto">
          <a:xfrm>
            <a:off x="0" y="66468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t-IT" dirty="0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49451" y="2854558"/>
            <a:ext cx="1148141" cy="641350"/>
          </a:xfrm>
          <a:prstGeom prst="rect">
            <a:avLst/>
          </a:prstGeom>
          <a:solidFill>
            <a:schemeClr val="bg1"/>
          </a:solidFill>
          <a:ln w="9525">
            <a:solidFill>
              <a:srgbClr val="007A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it-IT" b="1" dirty="0">
                <a:solidFill>
                  <a:schemeClr val="tx1"/>
                </a:solidFill>
                <a:latin typeface="Bookman Old Style" pitchFamily="18" charset="0"/>
              </a:rPr>
              <a:t>Giudizi</a:t>
            </a:r>
            <a:br>
              <a:rPr lang="it-IT" b="1" dirty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it-IT" b="1" dirty="0">
                <a:solidFill>
                  <a:schemeClr val="tx1"/>
                </a:solidFill>
                <a:latin typeface="Bookman Old Style" pitchFamily="18" charset="0"/>
              </a:rPr>
              <a:t>positivi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7470963" y="2852068"/>
            <a:ext cx="1278056" cy="646331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it-IT" b="1" dirty="0">
                <a:solidFill>
                  <a:schemeClr val="tx1"/>
                </a:solidFill>
                <a:latin typeface="Bookman Old Style" pitchFamily="18" charset="0"/>
              </a:rPr>
              <a:t>Giudizi</a:t>
            </a:r>
            <a:br>
              <a:rPr lang="it-IT" b="1" dirty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it-IT" b="1" dirty="0">
                <a:solidFill>
                  <a:schemeClr val="tx1"/>
                </a:solidFill>
                <a:latin typeface="Bookman Old Style" pitchFamily="18" charset="0"/>
              </a:rPr>
              <a:t>negativi</a:t>
            </a:r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1651188" y="3175233"/>
            <a:ext cx="5761038" cy="0"/>
          </a:xfrm>
          <a:prstGeom prst="line">
            <a:avLst/>
          </a:prstGeom>
          <a:noFill/>
          <a:ln w="31750">
            <a:gradFill flip="none" rotWithShape="1">
              <a:gsLst>
                <a:gs pos="0">
                  <a:srgbClr val="009900"/>
                </a:gs>
                <a:gs pos="50000">
                  <a:srgbClr val="FFFF00"/>
                </a:gs>
                <a:gs pos="100000">
                  <a:srgbClr val="FF0000"/>
                </a:gs>
              </a:gsLst>
              <a:lin ang="0" scaled="1"/>
              <a:tileRect/>
            </a:gradFill>
            <a:round/>
            <a:headEnd type="stealth" w="med" len="lg"/>
            <a:tailEnd type="stealth" w="med" len="lg"/>
          </a:ln>
          <a:effectLst/>
        </p:spPr>
        <p:txBody>
          <a:bodyPr/>
          <a:lstStyle/>
          <a:p>
            <a:endParaRPr lang="it-IT" dirty="0">
              <a:latin typeface="Bookman Old Style" pitchFamily="18" charset="0"/>
            </a:endParaRPr>
          </a:p>
        </p:txBody>
      </p:sp>
      <p:sp>
        <p:nvSpPr>
          <p:cNvPr id="12" name="Rettangolo arrotondato 11"/>
          <p:cNvSpPr/>
          <p:nvPr/>
        </p:nvSpPr>
        <p:spPr bwMode="auto">
          <a:xfrm>
            <a:off x="1034243" y="3578991"/>
            <a:ext cx="7083188" cy="409433"/>
          </a:xfrm>
          <a:prstGeom prst="roundRect">
            <a:avLst/>
          </a:prstGeom>
          <a:gradFill flip="none" rotWithShape="1">
            <a:gsLst>
              <a:gs pos="0">
                <a:srgbClr val="FF0000"/>
              </a:gs>
              <a:gs pos="50000">
                <a:srgbClr val="FFFF00"/>
              </a:gs>
              <a:gs pos="100000">
                <a:srgbClr val="009900"/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97879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azioni per accrescere l'etica del giornalismo</a:t>
            </a:r>
            <a:endParaRPr lang="it-IT" dirty="0"/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43247723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tangolo arrotondato 3"/>
          <p:cNvSpPr/>
          <p:nvPr/>
        </p:nvSpPr>
        <p:spPr>
          <a:xfrm>
            <a:off x="6113930" y="4831977"/>
            <a:ext cx="2680447" cy="109369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bg1"/>
                </a:solidFill>
                <a:latin typeface="Bookman Old Style" pitchFamily="18" charset="0"/>
              </a:rPr>
              <a:t>NUMERO MEDIO</a:t>
            </a:r>
          </a:p>
          <a:p>
            <a:pPr algn="ctr"/>
            <a:r>
              <a:rPr lang="it-IT" sz="1400" b="1" dirty="0" smtClean="0">
                <a:solidFill>
                  <a:schemeClr val="bg1"/>
                </a:solidFill>
                <a:latin typeface="Bookman Old Style" pitchFamily="18" charset="0"/>
              </a:rPr>
              <a:t>DI SOGGETTI INDICATI = </a:t>
            </a:r>
            <a:br>
              <a:rPr lang="it-IT" sz="1400" b="1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it-IT" sz="1400" b="1" dirty="0" smtClean="0">
                <a:solidFill>
                  <a:schemeClr val="bg1"/>
                </a:solidFill>
                <a:latin typeface="Bookman Old Style" pitchFamily="18" charset="0"/>
              </a:rPr>
              <a:t>5.3 SU 15</a:t>
            </a:r>
            <a:endParaRPr lang="it-IT" sz="1400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185894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azioni per accrescere l'etica del giornalismo</a:t>
            </a: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66411110"/>
              </p:ext>
            </p:extLst>
          </p:nvPr>
        </p:nvGraphicFramePr>
        <p:xfrm>
          <a:off x="234948" y="893763"/>
          <a:ext cx="8620126" cy="5166376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3808134"/>
                <a:gridCol w="1595718"/>
                <a:gridCol w="1640541"/>
                <a:gridCol w="1575733"/>
              </a:tblGrid>
              <a:tr h="24512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POPOLAZIONE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GIORNALISTI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DIFFERENZA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12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FORMARE MEGLIO I FUTURI GIORNALISTI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39.1%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70.6%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31.5%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</a:tr>
              <a:tr h="46195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SOSPENDERE LE SOVVENZIONI ALLE TESTATE CHE HANNO COMPORTAMENTI NON ETICI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39.4%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65.4%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26.0%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FC67D"/>
                    </a:solidFill>
                  </a:tcPr>
                </a:tc>
              </a:tr>
              <a:tr h="46195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APPLICARE SERIAMENTE LE </a:t>
                      </a:r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NORME</a:t>
                      </a:r>
                      <a:b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</a:br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CHE </a:t>
                      </a:r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GIÀ CI SONO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40.0%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64.4%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24.4%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97E"/>
                    </a:solidFill>
                  </a:tcPr>
                </a:tc>
              </a:tr>
              <a:tr h="46195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SOSPENDERE LA PUBBLICITÀ ALLE TESTATE CHE HANNO COMPORTAMENTI NON ETICI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29.4%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39.1%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9.7%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FDE82"/>
                    </a:solidFill>
                  </a:tcPr>
                </a:tc>
              </a:tr>
              <a:tr h="24512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RAFFORZARE L’ORDINE DEI GIORNALISTI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21.5%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32.7%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11.2%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8DB81"/>
                    </a:solidFill>
                  </a:tcPr>
                </a:tc>
              </a:tr>
              <a:tr h="24512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ACCRESCERE I CONTROLLI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36.9%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31.1%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-5.8%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C17C"/>
                    </a:solidFill>
                  </a:tcPr>
                </a:tc>
              </a:tr>
              <a:tr h="46195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CREARE UN’AUTORITÀ INDIPENDENTE CON POTERI DI CONTROLLO E SANZIONE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35.8%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30.3%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-5.5%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C37C"/>
                    </a:solidFill>
                  </a:tcPr>
                </a:tc>
              </a:tr>
              <a:tr h="46195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AUMENTARE LE SANZIONI A CARICO DEGLI EDITORI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37.0%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26.3%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-10.7%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E75"/>
                    </a:solidFill>
                  </a:tcPr>
                </a:tc>
              </a:tr>
              <a:tr h="46195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FAVORIRE LA NASCITA DI </a:t>
                      </a:r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ORGANIZZAZIONI</a:t>
                      </a:r>
                      <a:b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</a:br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A </a:t>
                      </a:r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TUTELA DEI LETTORI/ASCOLTATORI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26.3%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24.5%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-1.8%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E81"/>
                    </a:solidFill>
                  </a:tcPr>
                </a:tc>
              </a:tr>
              <a:tr h="24512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DARE PIÙ POTERE AI LETTORI/ASCOLTATORI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32.3%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19.6%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-12.7%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072"/>
                    </a:solidFill>
                  </a:tcPr>
                </a:tc>
              </a:tr>
              <a:tr h="46195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AUMENTARE LE SANZIONI A CARICO DELLE IMPRESE, DEGLI INVESTITORI PUBBLICITARI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23.1%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18.9%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-4.2%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C7E"/>
                    </a:solidFill>
                  </a:tcPr>
                </a:tc>
              </a:tr>
              <a:tr h="46195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AUMENTARE LE </a:t>
                      </a:r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SANZIONI</a:t>
                      </a:r>
                      <a:b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</a:br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A </a:t>
                      </a:r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CARICO DEI GIORNALISTI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30.8%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12.9%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-17.9%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B6B"/>
                    </a:solidFill>
                  </a:tcPr>
                </a:tc>
              </a:tr>
              <a:tr h="24512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INTRODURRE NUOVE LEGGI PIÙ SEVERE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29.1%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10.9%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-18.2%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2796975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it-IT" dirty="0" smtClean="0"/>
              <a:t>L'utilizzo da parte degli italiani</a:t>
            </a:r>
            <a:br>
              <a:rPr lang="it-IT" dirty="0" smtClean="0"/>
            </a:br>
            <a:r>
              <a:rPr lang="it-IT" dirty="0" smtClean="0"/>
              <a:t>di alcuni mezzi di informazione a seguito dell'affermazione</a:t>
            </a:r>
            <a:br>
              <a:rPr lang="it-IT" dirty="0" smtClean="0"/>
            </a:br>
            <a:r>
              <a:rPr lang="it-IT" dirty="0" smtClean="0"/>
              <a:t>di Internet</a:t>
            </a:r>
          </a:p>
        </p:txBody>
      </p:sp>
      <p:sp>
        <p:nvSpPr>
          <p:cNvPr id="37939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it-IT" i="1" dirty="0"/>
              <a:t>“Qui sotto trova un elenco di mezzi di comunicazione di massa. Per ciascuno di essi indichi se - secondo Lei - con l’affermazione di Internet è molto crescente, un po’ crescente, circa stabile, un po’ in calo o molto in calo l’utilizzo di quel mezzo da parte degli Italiani che cercano informazioni, notizie e commenti su attualità, politica, economia, ambiente, società, cultura, spettacolo, sport, gossip (cioè non sui prodotti, sulle marche, sui consumi)”</a:t>
            </a:r>
            <a:endParaRPr lang="it-IT" sz="1800" dirty="0"/>
          </a:p>
        </p:txBody>
      </p:sp>
    </p:spTree>
    <p:extLst>
      <p:ext uri="{BB962C8B-B14F-4D97-AF65-F5344CB8AC3E}">
        <p14:creationId xmlns="" xmlns:p14="http://schemas.microsoft.com/office/powerpoint/2010/main" val="841011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L'utilizzo da parte degli italiani</a:t>
            </a:r>
            <a:br>
              <a:rPr lang="it-IT" dirty="0" smtClean="0"/>
            </a:br>
            <a:r>
              <a:rPr lang="it-IT" dirty="0" smtClean="0"/>
              <a:t>di alcuni mezzi di informazione a seguito dell'affermazione</a:t>
            </a:r>
            <a:br>
              <a:rPr lang="it-IT" dirty="0" smtClean="0"/>
            </a:br>
            <a:r>
              <a:rPr lang="it-IT" dirty="0" smtClean="0"/>
              <a:t>di Internet</a:t>
            </a:r>
            <a:endParaRPr lang="it-IT" dirty="0"/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58272466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1191274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L'utilizzo da parte degli italiani</a:t>
            </a:r>
            <a:br>
              <a:rPr lang="it-IT" dirty="0" smtClean="0"/>
            </a:br>
            <a:r>
              <a:rPr lang="it-IT" dirty="0" smtClean="0"/>
              <a:t>di alcuni mezzi di informazione a seguito dell'affermazione</a:t>
            </a:r>
            <a:br>
              <a:rPr lang="it-IT" dirty="0" smtClean="0"/>
            </a:br>
            <a:r>
              <a:rPr lang="it-IT" dirty="0" smtClean="0"/>
              <a:t>di Internet</a:t>
            </a:r>
            <a:endParaRPr lang="it-IT" dirty="0"/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8925525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04980746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it-IT" dirty="0" smtClean="0"/>
              <a:t>L'importanza alle caratteristiche delle news</a:t>
            </a:r>
            <a:br>
              <a:rPr lang="it-IT" dirty="0" smtClean="0"/>
            </a:br>
            <a:r>
              <a:rPr lang="it-IT" dirty="0" smtClean="0"/>
              <a:t>attribuita dai giornalisti ai fruitori</a:t>
            </a:r>
            <a:endParaRPr lang="it-IT" i="1" dirty="0" smtClean="0"/>
          </a:p>
        </p:txBody>
      </p:sp>
      <p:sp>
        <p:nvSpPr>
          <p:cNvPr id="37939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it-IT" i="1" dirty="0"/>
              <a:t>“Qui sotto trova un elenco di caratteristiche a cui la gente può dare importanza in un mezzo di comunicazione di massa quando lo usa per avere informazioni, notizie e commenti. Per ciascuna di tali caratteristiche indichi, per favore, se - secondo Lei - i lettori/ascoltatori le danno un’importanza forte, media, bassa</a:t>
            </a:r>
            <a:r>
              <a:rPr lang="it-IT" i="1" dirty="0" smtClean="0"/>
              <a:t>.</a:t>
            </a:r>
          </a:p>
          <a:p>
            <a:r>
              <a:rPr lang="it-IT" i="1" dirty="0"/>
              <a:t>I lettori/ascoltatori quando usano un mezzo di comunicazione di massa per aver informazioni, notizie, commenti, danno importanza al fatto che siano…”</a:t>
            </a:r>
            <a:endParaRPr lang="it-IT" sz="1800" dirty="0"/>
          </a:p>
        </p:txBody>
      </p:sp>
    </p:spTree>
    <p:extLst>
      <p:ext uri="{BB962C8B-B14F-4D97-AF65-F5344CB8AC3E}">
        <p14:creationId xmlns="" xmlns:p14="http://schemas.microsoft.com/office/powerpoint/2010/main" val="841011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L'importanza alle caratteristiche delle news</a:t>
            </a:r>
            <a:br>
              <a:rPr lang="it-IT" dirty="0" smtClean="0"/>
            </a:br>
            <a:r>
              <a:rPr lang="it-IT" dirty="0" smtClean="0"/>
              <a:t>attribuita dai giornalisti ai fruitori</a:t>
            </a:r>
            <a:endParaRPr lang="it-IT" dirty="0"/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4557213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82512556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L'importanza alle caratteristiche delle news</a:t>
            </a:r>
            <a:br>
              <a:rPr lang="it-IT" dirty="0" smtClean="0"/>
            </a:br>
            <a:r>
              <a:rPr lang="it-IT" dirty="0" smtClean="0"/>
              <a:t>attribuita dai giornalisti ai fruitori</a:t>
            </a:r>
            <a:endParaRPr lang="it-IT" dirty="0"/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27025363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03612689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L'importanza alle caratteristiche delle news</a:t>
            </a:r>
            <a:br>
              <a:rPr lang="it-IT" dirty="0" smtClean="0"/>
            </a:br>
            <a:r>
              <a:rPr lang="it-IT" dirty="0" smtClean="0"/>
              <a:t>attribuita dai giornalisti ai fruitori</a:t>
            </a:r>
            <a:endParaRPr lang="it-IT" dirty="0"/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49056359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8709827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L'importanza alle caratteristiche delle news</a:t>
            </a: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>attribuita dai giornalisti ai fruitori </a:t>
            </a:r>
            <a:r>
              <a:rPr lang="it-IT" dirty="0"/>
              <a:t>(forte)</a:t>
            </a: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38216880"/>
              </p:ext>
            </p:extLst>
          </p:nvPr>
        </p:nvGraphicFramePr>
        <p:xfrm>
          <a:off x="234950" y="866868"/>
          <a:ext cx="8755279" cy="549120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959149"/>
                <a:gridCol w="1642463"/>
                <a:gridCol w="1642463"/>
                <a:gridCol w="2511204"/>
              </a:tblGrid>
              <a:tr h="111142"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POPOLAZIONE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GIORNALISTI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DIFFERENZA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763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veloci da trovare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24.6%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71.7%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47.1%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</a:tr>
              <a:tr h="11763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comode da leggere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27.5%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69.5%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42.0%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4C37C"/>
                    </a:solidFill>
                  </a:tcPr>
                </a:tc>
              </a:tr>
              <a:tr h="11763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con immagini belle, efficaci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14.3%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53.4%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39.1%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EC67D"/>
                    </a:solidFill>
                  </a:tcPr>
                </a:tc>
              </a:tr>
              <a:tr h="11763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facili da trovare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42.6%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69.2%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26.6%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7D27F"/>
                    </a:solidFill>
                  </a:tcPr>
                </a:tc>
              </a:tr>
              <a:tr h="11763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Coerenti</a:t>
                      </a:r>
                      <a:b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</a:b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con </a:t>
                      </a:r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le proprie convinzioni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5.6%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30.6%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25.0%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DD480"/>
                    </a:solidFill>
                  </a:tcPr>
                </a:tc>
              </a:tr>
              <a:tr h="11763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espressione della propria comunità locale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4.8%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27.4%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22.6%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5D680"/>
                    </a:solidFill>
                  </a:tcPr>
                </a:tc>
              </a:tr>
              <a:tr h="11763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brevi, sintetiche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17.5%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39.8%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22.3%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680"/>
                    </a:solidFill>
                  </a:tcPr>
                </a:tc>
              </a:tr>
              <a:tr h="11763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reperibili in ogni momento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25.6%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44.9%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19.3%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D981"/>
                    </a:solidFill>
                  </a:tcPr>
                </a:tc>
              </a:tr>
              <a:tr h="11763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vivaci, aggressive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6.6%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24.2%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17.6%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B81"/>
                    </a:solidFill>
                  </a:tcPr>
                </a:tc>
              </a:tr>
              <a:tr h="11763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divertenti, simpatiche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13.1%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28.9%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15.8%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BDC81"/>
                    </a:solidFill>
                  </a:tcPr>
                </a:tc>
              </a:tr>
              <a:tr h="11763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coerenti con i propri valori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12.5%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27.9%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15.4%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DD82"/>
                    </a:solidFill>
                  </a:tcPr>
                </a:tc>
              </a:tr>
              <a:tr h="11763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chiare, comprensibili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56.1%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68.1%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12.0%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082"/>
                    </a:solidFill>
                  </a:tcPr>
                </a:tc>
              </a:tr>
              <a:tr h="11763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con commenti autorevoli, qualificati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15.3%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27.1%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11.8%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082"/>
                    </a:solidFill>
                  </a:tcPr>
                </a:tc>
              </a:tr>
              <a:tr h="11763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sempre aggiornate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52.0%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62.2%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10.2%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283"/>
                    </a:solidFill>
                  </a:tcPr>
                </a:tc>
              </a:tr>
              <a:tr h="11763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originali, non banali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17.2%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25.0%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7.8%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483"/>
                    </a:solidFill>
                  </a:tcPr>
                </a:tc>
              </a:tr>
              <a:tr h="11763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facili da archiviare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6.2%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13.6%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7.4%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48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390438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Lo </a:t>
            </a:r>
            <a:r>
              <a:rPr lang="it-IT" i="1" dirty="0"/>
              <a:t>status</a:t>
            </a:r>
            <a:r>
              <a:rPr lang="it-IT" dirty="0"/>
              <a:t> professionale</a:t>
            </a:r>
          </a:p>
        </p:txBody>
      </p:sp>
      <p:graphicFrame>
        <p:nvGraphicFramePr>
          <p:cNvPr id="4" name="Grafico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06337715"/>
              </p:ext>
            </p:extLst>
          </p:nvPr>
        </p:nvGraphicFramePr>
        <p:xfrm>
          <a:off x="-1" y="769939"/>
          <a:ext cx="9144001" cy="553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40028241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L'importanza alle caratteristiche delle news</a:t>
            </a: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>attribuita dai giornalisti ai fruitori </a:t>
            </a:r>
            <a:r>
              <a:rPr lang="it-IT" dirty="0"/>
              <a:t>(forte)</a:t>
            </a: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02408325"/>
              </p:ext>
            </p:extLst>
          </p:nvPr>
        </p:nvGraphicFramePr>
        <p:xfrm>
          <a:off x="234950" y="866868"/>
          <a:ext cx="8755279" cy="541920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959149"/>
                <a:gridCol w="1642463"/>
                <a:gridCol w="1642463"/>
                <a:gridCol w="2511204"/>
              </a:tblGrid>
              <a:tr h="111142"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POPOLAZIONE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GIORNALISTI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DIFFERENZA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763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selezionate per la loro importanza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13.5%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20.5%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7.0%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8E583"/>
                    </a:solidFill>
                  </a:tcPr>
                </a:tc>
              </a:tr>
              <a:tr h="11763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utili, concrete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52.0%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58.4%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6.4%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583"/>
                    </a:solidFill>
                  </a:tcPr>
                </a:tc>
              </a:tr>
              <a:tr h="11763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senza censure o manipolazioni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35.3%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38.0%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2.7%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E984"/>
                    </a:solidFill>
                  </a:tcPr>
                </a:tc>
              </a:tr>
              <a:tr h="11763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non ristrette, non provinciali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8.5%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11.1%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2.6%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E984"/>
                    </a:solidFill>
                  </a:tcPr>
                </a:tc>
              </a:tr>
              <a:tr h="11763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competenti, professionali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34.2%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36.0%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1.8%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EA84"/>
                    </a:solidFill>
                  </a:tcPr>
                </a:tc>
              </a:tr>
              <a:tr h="11763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presentate in modo sereno, pacato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13.6%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13.6%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0.0%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</a:tr>
              <a:tr h="11763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precise, documentate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37.0%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35.8%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-1.2%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683"/>
                    </a:solidFill>
                  </a:tcPr>
                </a:tc>
              </a:tr>
              <a:tr h="11763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con più voci e tesi a confronto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17.2%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15.9%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-1.3%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582"/>
                    </a:solidFill>
                  </a:tcPr>
                </a:tc>
              </a:tr>
              <a:tr h="11763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ben scritte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36.3%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33.1%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-3.2%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D81"/>
                    </a:solidFill>
                  </a:tcPr>
                </a:tc>
              </a:tr>
              <a:tr h="23527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Indipendenti</a:t>
                      </a:r>
                      <a:b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</a:b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da </a:t>
                      </a:r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qualunque potere</a:t>
                      </a:r>
                      <a:b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</a:br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(politico, economico, ecc.)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33.8%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28.2%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-5.6%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37F"/>
                    </a:solidFill>
                  </a:tcPr>
                </a:tc>
              </a:tr>
              <a:tr h="11763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senza esagerazioni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21.1%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15.0%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-6.1%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17F"/>
                    </a:solidFill>
                  </a:tcPr>
                </a:tc>
              </a:tr>
              <a:tr h="11763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ampie, approfondite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24.1%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16.7%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-7.4%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C7E"/>
                    </a:solidFill>
                  </a:tcPr>
                </a:tc>
              </a:tr>
              <a:tr h="11763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serie, affidabili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49.5%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40.3%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-9.2%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C57C"/>
                    </a:solidFill>
                  </a:tcPr>
                </a:tc>
              </a:tr>
              <a:tr h="11763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rispettose della dignità delle persone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29.7%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20.0%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-9.7%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C37C"/>
                    </a:solidFill>
                  </a:tcPr>
                </a:tc>
              </a:tr>
              <a:tr h="11763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vere, verificate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75.7%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44.1%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-31.6%</a:t>
                      </a:r>
                    </a:p>
                  </a:txBody>
                  <a:tcPr marL="6132" marR="6132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54706087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Indice di </a:t>
            </a:r>
            <a:r>
              <a:rPr lang="it-IT" dirty="0"/>
              <a:t>importanza della comodità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/>
              <a:t>facili da trovare</a:t>
            </a:r>
          </a:p>
          <a:p>
            <a:pPr lvl="0"/>
            <a:r>
              <a:rPr lang="it-IT" dirty="0"/>
              <a:t>veloci da trovare</a:t>
            </a:r>
          </a:p>
          <a:p>
            <a:pPr lvl="0"/>
            <a:r>
              <a:rPr lang="it-IT" dirty="0"/>
              <a:t>comode da leggere</a:t>
            </a:r>
          </a:p>
          <a:p>
            <a:pPr lvl="0"/>
            <a:r>
              <a:rPr lang="it-IT" dirty="0"/>
              <a:t>facili da archiviare</a:t>
            </a:r>
          </a:p>
          <a:p>
            <a:pPr lvl="0"/>
            <a:r>
              <a:rPr lang="it-IT" dirty="0"/>
              <a:t>reperibili in ogni </a:t>
            </a:r>
            <a:r>
              <a:rPr lang="it-IT" dirty="0" smtClean="0"/>
              <a:t>momento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408469335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Indice di </a:t>
            </a:r>
            <a:r>
              <a:rPr lang="it-IT" dirty="0"/>
              <a:t>importanza della comodità</a:t>
            </a:r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17948019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96879619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Indice di </a:t>
            </a:r>
            <a:r>
              <a:rPr lang="it-IT" dirty="0"/>
              <a:t>importanza della verità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/>
              <a:t>vere, verificate</a:t>
            </a:r>
          </a:p>
          <a:p>
            <a:pPr lvl="0"/>
            <a:r>
              <a:rPr lang="it-IT" dirty="0"/>
              <a:t>serie, affidabili</a:t>
            </a:r>
          </a:p>
          <a:p>
            <a:pPr lvl="0"/>
            <a:r>
              <a:rPr lang="it-IT" dirty="0"/>
              <a:t>senza censure o manipolazioni</a:t>
            </a:r>
          </a:p>
          <a:p>
            <a:pPr lvl="0"/>
            <a:r>
              <a:rPr lang="it-IT" dirty="0"/>
              <a:t>competenti, professionali</a:t>
            </a:r>
          </a:p>
          <a:p>
            <a:pPr lvl="0"/>
            <a:r>
              <a:rPr lang="it-IT" dirty="0"/>
              <a:t>senza esagerazioni</a:t>
            </a:r>
          </a:p>
          <a:p>
            <a:pPr lvl="0"/>
            <a:r>
              <a:rPr lang="it-IT" dirty="0"/>
              <a:t>indipendenti da qualunque potere (politico, economico, ecc.)</a:t>
            </a:r>
          </a:p>
        </p:txBody>
      </p:sp>
    </p:spTree>
    <p:extLst>
      <p:ext uri="{BB962C8B-B14F-4D97-AF65-F5344CB8AC3E}">
        <p14:creationId xmlns="" xmlns:p14="http://schemas.microsoft.com/office/powerpoint/2010/main" val="391735934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Indice di </a:t>
            </a:r>
            <a:r>
              <a:rPr lang="it-IT" dirty="0"/>
              <a:t>importanza della verità</a:t>
            </a:r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84627635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33027601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Indice di </a:t>
            </a:r>
            <a:r>
              <a:rPr lang="it-IT" dirty="0"/>
              <a:t>importanza della chiarezza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/>
              <a:t>chiare, comprensibili</a:t>
            </a:r>
          </a:p>
          <a:p>
            <a:pPr lvl="0"/>
            <a:r>
              <a:rPr lang="it-IT" dirty="0"/>
              <a:t>brevi, sintetiche</a:t>
            </a:r>
          </a:p>
          <a:p>
            <a:pPr lvl="0"/>
            <a:r>
              <a:rPr lang="it-IT" dirty="0"/>
              <a:t>ben scritte</a:t>
            </a:r>
          </a:p>
          <a:p>
            <a:pPr lvl="0"/>
            <a:r>
              <a:rPr lang="it-IT" dirty="0"/>
              <a:t>con immagini belle, efficaci</a:t>
            </a:r>
          </a:p>
        </p:txBody>
      </p:sp>
    </p:spTree>
    <p:extLst>
      <p:ext uri="{BB962C8B-B14F-4D97-AF65-F5344CB8AC3E}">
        <p14:creationId xmlns="" xmlns:p14="http://schemas.microsoft.com/office/powerpoint/2010/main" val="198715250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Indice di </a:t>
            </a:r>
            <a:r>
              <a:rPr lang="it-IT" dirty="0"/>
              <a:t>importanza della chiarezza</a:t>
            </a:r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01618765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98936939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Indice di </a:t>
            </a:r>
            <a:r>
              <a:rPr lang="it-IT" dirty="0"/>
              <a:t>importanza dell'approfondimento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/>
              <a:t>originali, non banali</a:t>
            </a:r>
          </a:p>
          <a:p>
            <a:pPr lvl="0"/>
            <a:r>
              <a:rPr lang="it-IT" dirty="0"/>
              <a:t>ampie, approfondite</a:t>
            </a:r>
          </a:p>
          <a:p>
            <a:pPr lvl="0"/>
            <a:r>
              <a:rPr lang="it-IT" dirty="0"/>
              <a:t>con più voci e tesi a confronto</a:t>
            </a:r>
          </a:p>
          <a:p>
            <a:pPr lvl="0"/>
            <a:r>
              <a:rPr lang="it-IT" dirty="0"/>
              <a:t>con commenti autorevoli, qualificati</a:t>
            </a:r>
          </a:p>
          <a:p>
            <a:pPr lvl="0"/>
            <a:r>
              <a:rPr lang="it-IT" dirty="0"/>
              <a:t>non ristrette, non provinciali</a:t>
            </a:r>
          </a:p>
          <a:p>
            <a:pPr lvl="0"/>
            <a:r>
              <a:rPr lang="it-IT" dirty="0"/>
              <a:t>precise, </a:t>
            </a:r>
            <a:r>
              <a:rPr lang="it-IT" dirty="0" smtClean="0"/>
              <a:t>documentate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54277017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Indice di </a:t>
            </a:r>
            <a:r>
              <a:rPr lang="it-IT" dirty="0"/>
              <a:t>importanza </a:t>
            </a:r>
            <a:r>
              <a:rPr lang="it-IT" dirty="0" smtClean="0"/>
              <a:t>dell'approfondimento</a:t>
            </a:r>
            <a:endParaRPr lang="it-IT" dirty="0"/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15271156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58447470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Indice di </a:t>
            </a:r>
            <a:r>
              <a:rPr lang="it-IT" dirty="0"/>
              <a:t>importanza dell'utilità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/>
              <a:t>utili, concrete</a:t>
            </a:r>
          </a:p>
          <a:p>
            <a:pPr lvl="0"/>
            <a:r>
              <a:rPr lang="it-IT" dirty="0"/>
              <a:t>sempre aggiornate</a:t>
            </a:r>
          </a:p>
          <a:p>
            <a:pPr lvl="0"/>
            <a:r>
              <a:rPr lang="it-IT" dirty="0"/>
              <a:t>selezionate per la loro importanza</a:t>
            </a:r>
          </a:p>
        </p:txBody>
      </p:sp>
    </p:spTree>
    <p:extLst>
      <p:ext uri="{BB962C8B-B14F-4D97-AF65-F5344CB8AC3E}">
        <p14:creationId xmlns="" xmlns:p14="http://schemas.microsoft.com/office/powerpoint/2010/main" val="1480609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sesso</a:t>
            </a:r>
            <a:endParaRPr lang="it-IT" dirty="0"/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96587194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5930851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Indice di </a:t>
            </a:r>
            <a:r>
              <a:rPr lang="it-IT" dirty="0"/>
              <a:t>importanza </a:t>
            </a:r>
            <a:r>
              <a:rPr lang="it-IT" dirty="0" smtClean="0"/>
              <a:t>dell'utilità</a:t>
            </a:r>
            <a:endParaRPr lang="it-IT" dirty="0"/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32293285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01923506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Indice di </a:t>
            </a:r>
            <a:r>
              <a:rPr lang="it-IT" dirty="0"/>
              <a:t>importanza della validità per </a:t>
            </a:r>
            <a:r>
              <a:rPr lang="it-IT" dirty="0" err="1" smtClean="0"/>
              <a:t>sè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/>
              <a:t>coerenti con i propri valori</a:t>
            </a:r>
          </a:p>
          <a:p>
            <a:pPr lvl="0"/>
            <a:r>
              <a:rPr lang="it-IT" dirty="0"/>
              <a:t>espressione della propria comunità locale</a:t>
            </a:r>
          </a:p>
          <a:p>
            <a:pPr lvl="0"/>
            <a:r>
              <a:rPr lang="it-IT" dirty="0"/>
              <a:t>coerenti con le proprie convinzioni</a:t>
            </a:r>
          </a:p>
        </p:txBody>
      </p:sp>
    </p:spTree>
    <p:extLst>
      <p:ext uri="{BB962C8B-B14F-4D97-AF65-F5344CB8AC3E}">
        <p14:creationId xmlns="" xmlns:p14="http://schemas.microsoft.com/office/powerpoint/2010/main" val="226707720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Indice di </a:t>
            </a:r>
            <a:r>
              <a:rPr lang="it-IT" dirty="0"/>
              <a:t>importanza dell'etica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/>
              <a:t>vere, verificate</a:t>
            </a:r>
          </a:p>
          <a:p>
            <a:pPr lvl="0"/>
            <a:r>
              <a:rPr lang="it-IT" dirty="0"/>
              <a:t>rispettose della dignità delle persone</a:t>
            </a:r>
          </a:p>
          <a:p>
            <a:pPr lvl="0"/>
            <a:r>
              <a:rPr lang="it-IT" dirty="0"/>
              <a:t>serie, affidabili</a:t>
            </a:r>
          </a:p>
          <a:p>
            <a:pPr lvl="0"/>
            <a:r>
              <a:rPr lang="it-IT" dirty="0"/>
              <a:t>con più voci e tesi a confronto</a:t>
            </a:r>
          </a:p>
          <a:p>
            <a:pPr lvl="0"/>
            <a:r>
              <a:rPr lang="it-IT" dirty="0"/>
              <a:t>senza censure o manipolazioni</a:t>
            </a:r>
          </a:p>
          <a:p>
            <a:pPr lvl="0"/>
            <a:r>
              <a:rPr lang="it-IT" dirty="0"/>
              <a:t>competenti, professionali</a:t>
            </a:r>
          </a:p>
          <a:p>
            <a:pPr lvl="0"/>
            <a:r>
              <a:rPr lang="it-IT" dirty="0"/>
              <a:t>senza esagerazioni</a:t>
            </a:r>
          </a:p>
          <a:p>
            <a:pPr lvl="0"/>
            <a:r>
              <a:rPr lang="it-IT" dirty="0"/>
              <a:t>indipendenti da qualunque potere (politico, economico, ecc.)</a:t>
            </a:r>
          </a:p>
          <a:p>
            <a:pPr lvl="0"/>
            <a:r>
              <a:rPr lang="it-IT" dirty="0"/>
              <a:t>presentate in modo sereno, pacato</a:t>
            </a:r>
          </a:p>
          <a:p>
            <a:pPr lvl="0"/>
            <a:r>
              <a:rPr lang="it-IT" dirty="0"/>
              <a:t>precise, documentate</a:t>
            </a:r>
          </a:p>
        </p:txBody>
      </p:sp>
    </p:spTree>
    <p:extLst>
      <p:ext uri="{BB962C8B-B14F-4D97-AF65-F5344CB8AC3E}">
        <p14:creationId xmlns="" xmlns:p14="http://schemas.microsoft.com/office/powerpoint/2010/main" val="153198716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Indice di </a:t>
            </a:r>
            <a:r>
              <a:rPr lang="it-IT" dirty="0"/>
              <a:t>importanza </a:t>
            </a:r>
            <a:r>
              <a:rPr lang="it-IT" dirty="0" smtClean="0"/>
              <a:t>dell'etica</a:t>
            </a:r>
            <a:endParaRPr lang="it-IT" dirty="0"/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05993149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50379131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Indice di </a:t>
            </a:r>
            <a:r>
              <a:rPr lang="it-IT" dirty="0" smtClean="0"/>
              <a:t>importanza dell'etica</a:t>
            </a:r>
            <a:endParaRPr lang="it-IT" dirty="0"/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56026816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51184243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Sinottica degli indici</a:t>
            </a:r>
            <a:endParaRPr lang="it-IT" dirty="0"/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56235497"/>
              </p:ext>
            </p:extLst>
          </p:nvPr>
        </p:nvGraphicFramePr>
        <p:xfrm>
          <a:off x="-1" y="769938"/>
          <a:ext cx="9144001" cy="553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25062848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Il profilo di immagine delle informazioni su vari mezzi</a:t>
            </a:r>
          </a:p>
        </p:txBody>
      </p:sp>
      <p:sp>
        <p:nvSpPr>
          <p:cNvPr id="37939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it-IT" i="1" dirty="0"/>
              <a:t>“Per ciascuna delle caratteristiche che abbiamo già visto indichi, per favore, a quali dei seguenti mezzi di comunicazione Lei la attribuisce, parlando in </a:t>
            </a:r>
            <a:r>
              <a:rPr lang="it-IT" i="1" dirty="0" smtClean="0"/>
              <a:t>generale”</a:t>
            </a:r>
            <a:endParaRPr lang="it-IT" sz="1800" dirty="0"/>
          </a:p>
        </p:txBody>
      </p:sp>
    </p:spTree>
    <p:extLst>
      <p:ext uri="{BB962C8B-B14F-4D97-AF65-F5344CB8AC3E}">
        <p14:creationId xmlns="" xmlns:p14="http://schemas.microsoft.com/office/powerpoint/2010/main" val="841011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profilo di immagine delle informazioni su vari mezzi</a:t>
            </a:r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73411082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36713356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profilo di immagine delle informazioni su vari mezzi</a:t>
            </a:r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76084003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418955114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profilo di immagine delle informazioni su vari mezzi</a:t>
            </a:r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75391500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733739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L'età</a:t>
            </a:r>
          </a:p>
        </p:txBody>
      </p:sp>
      <p:graphicFrame>
        <p:nvGraphicFramePr>
          <p:cNvPr id="4" name="Grafico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14936780"/>
              </p:ext>
            </p:extLst>
          </p:nvPr>
        </p:nvGraphicFramePr>
        <p:xfrm>
          <a:off x="-1" y="769938"/>
          <a:ext cx="9144001" cy="553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416143903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profilo di immagine delle informazioni su vari mezzi</a:t>
            </a:r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34182954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66218971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profilo di immagine delle informazioni su vari mezzi</a:t>
            </a:r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4217024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39987042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profilo di immagine delle informazioni su vari mezzi</a:t>
            </a:r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87459003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10786883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profilo di immagine delle informazioni su vari mezzi</a:t>
            </a:r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91098182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40382009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profilo di immagine delle informazioni su vari mezzi</a:t>
            </a:r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14373992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95744916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profilo di immagine delle informazioni su vari mezzi</a:t>
            </a:r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30827061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33247422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profilo di immagine delle informazioni su vari mezzi</a:t>
            </a:r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57827584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91158251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profilo di immagine delle informazioni su vari mezzi</a:t>
            </a:r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32571760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23074841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profilo di immagine delle informazioni su vari mezzi</a:t>
            </a:r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09205417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71098244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profilo di immagine delle informazioni su vari mezzi</a:t>
            </a:r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01386304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979170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L'area geografica</a:t>
            </a:r>
            <a:endParaRPr lang="it-IT" dirty="0"/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9269307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833016820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profilo di immagine delle informazioni su vari mezzi</a:t>
            </a:r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64941993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08591002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profilo di immagine delle informazioni su vari mezzi</a:t>
            </a:r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78101770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58913852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profilo di immagine delle informazioni su vari mezzi</a:t>
            </a:r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60910096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80510801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profilo di immagine delle informazioni su vari mezzi</a:t>
            </a:r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03716671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854230274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profilo di immagine delle informazioni su vari mezzi</a:t>
            </a:r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75362468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4178527823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profilo di immagine delle informazioni su vari mezzi</a:t>
            </a:r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01666967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57232217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profilo di immagine delle informazioni su vari mezzi</a:t>
            </a:r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32516368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69827672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profilo di immagine delle informazioni su vari mezzi</a:t>
            </a:r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81361607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539818393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profilo di immagine delle informazioni su vari mezzi</a:t>
            </a:r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47651238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009899764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profilo di immagine delle informazioni su vari mezzi</a:t>
            </a:r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26081276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755985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I comportamenti importanti per un giornalismo etico</a:t>
            </a:r>
            <a:endParaRPr lang="it-IT" dirty="0" smtClean="0"/>
          </a:p>
        </p:txBody>
      </p:sp>
      <p:sp>
        <p:nvSpPr>
          <p:cNvPr id="37939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it-IT" i="1" dirty="0"/>
              <a:t>“Parliamo di etica del giornalismo, cioè dei principi morali che dovrebbero presiedere all’attività giornalistica. Secondo Lei quanto ciascuno dei seguenti comportamenti o atteggiamenti è importante per un giornalismo definibile come etico? Molto, abbastanza, poco o dipende dai casi?”</a:t>
            </a:r>
            <a:endParaRPr lang="it-IT" sz="1800" dirty="0"/>
          </a:p>
        </p:txBody>
      </p:sp>
    </p:spTree>
    <p:extLst>
      <p:ext uri="{BB962C8B-B14F-4D97-AF65-F5344CB8AC3E}">
        <p14:creationId xmlns="" xmlns:p14="http://schemas.microsoft.com/office/powerpoint/2010/main" val="37229014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profilo di immagine delle informazioni su vari mezzi</a:t>
            </a:r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07937535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677438129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profilo di immagine delle informazioni su vari mezzi</a:t>
            </a:r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76569024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564813331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profilo di immagine delle informazioni su vari mezzi</a:t>
            </a:r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82456965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28150484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profilo di immagine delle informazioni su vari mezzi</a:t>
            </a:r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62546440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762596024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profilo di immagine delle informazioni su vari mezzi</a:t>
            </a:r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20278484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99645570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profilo di immagine delle informazioni su vari mezzi</a:t>
            </a:r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04730424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154373864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profilo di immagine delle informazioni su vari mezzi</a:t>
            </a:r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44252586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998320930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Il profilo di immagine delle informazioni su vari mezzi</a:t>
            </a:r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11586939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528553633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79750758"/>
              </p:ext>
            </p:extLst>
          </p:nvPr>
        </p:nvGraphicFramePr>
        <p:xfrm>
          <a:off x="-1" y="1"/>
          <a:ext cx="9144001" cy="62125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861182901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stampa </a:t>
            </a:r>
            <a:r>
              <a:rPr lang="it-IT" dirty="0"/>
              <a:t>quotidiana</a:t>
            </a:r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61191078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372625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comportamenti importanti per un giornalismo </a:t>
            </a:r>
            <a:r>
              <a:rPr lang="it-IT" dirty="0" smtClean="0"/>
              <a:t>etico</a:t>
            </a:r>
            <a:br>
              <a:rPr lang="it-IT" dirty="0" smtClean="0"/>
            </a:br>
            <a:r>
              <a:rPr lang="it-IT" dirty="0" smtClean="0"/>
              <a:t>(molto)</a:t>
            </a:r>
            <a:endParaRPr lang="it-IT" dirty="0"/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8828168"/>
              </p:ext>
            </p:extLst>
          </p:nvPr>
        </p:nvGraphicFramePr>
        <p:xfrm>
          <a:off x="25400" y="762000"/>
          <a:ext cx="8148638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333284748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stampa quotidiana</a:t>
            </a:r>
            <a:endParaRPr lang="it-IT" dirty="0"/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89432527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064659417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stampa quotidiana</a:t>
            </a:r>
            <a:endParaRPr lang="it-IT" dirty="0"/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52286753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046822196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stampa quotidiana</a:t>
            </a:r>
            <a:endParaRPr lang="it-IT" dirty="0"/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27660012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471438546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Stampa quotidiana</a:t>
            </a:r>
            <a:endParaRPr lang="it-IT" dirty="0"/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71055407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tangolo arrotondato 3"/>
          <p:cNvSpPr/>
          <p:nvPr/>
        </p:nvSpPr>
        <p:spPr>
          <a:xfrm>
            <a:off x="7189694" y="5728448"/>
            <a:ext cx="1785844" cy="268941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latin typeface="Bookman Old Style" pitchFamily="18" charset="0"/>
              </a:rPr>
              <a:t>IMPORTANZA</a:t>
            </a:r>
            <a:endParaRPr lang="it-IT" sz="1400" b="1" dirty="0">
              <a:latin typeface="Bookman Old Style" pitchFamily="18" charset="0"/>
            </a:endParaRPr>
          </a:p>
        </p:txBody>
      </p:sp>
      <p:sp>
        <p:nvSpPr>
          <p:cNvPr id="5" name="Rettangolo arrotondato 4"/>
          <p:cNvSpPr/>
          <p:nvPr/>
        </p:nvSpPr>
        <p:spPr>
          <a:xfrm rot="16200000">
            <a:off x="-215154" y="1622613"/>
            <a:ext cx="1785844" cy="26894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latin typeface="Bookman Old Style" pitchFamily="18" charset="0"/>
              </a:rPr>
              <a:t>PROFILO</a:t>
            </a:r>
            <a:endParaRPr lang="it-IT" sz="1400" b="1" dirty="0">
              <a:latin typeface="Bookman Old Style" pitchFamily="18" charset="0"/>
            </a:endParaRPr>
          </a:p>
        </p:txBody>
      </p:sp>
      <p:cxnSp>
        <p:nvCxnSpPr>
          <p:cNvPr id="6" name="Connettore 1 5"/>
          <p:cNvCxnSpPr/>
          <p:nvPr/>
        </p:nvCxnSpPr>
        <p:spPr>
          <a:xfrm flipV="1">
            <a:off x="546847" y="893763"/>
            <a:ext cx="8308228" cy="51932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356180656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stampa periodica</a:t>
            </a:r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57586827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4101755646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stampa periodica</a:t>
            </a:r>
            <a:endParaRPr lang="it-IT" dirty="0"/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84412756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180035839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stampa periodica</a:t>
            </a:r>
            <a:endParaRPr lang="it-IT" dirty="0"/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83582239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4019774919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stampa periodica</a:t>
            </a:r>
            <a:endParaRPr lang="it-IT" dirty="0"/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86475955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444034097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Stampa periodica</a:t>
            </a:r>
            <a:endParaRPr lang="it-IT" dirty="0"/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86437150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tangolo arrotondato 3"/>
          <p:cNvSpPr/>
          <p:nvPr/>
        </p:nvSpPr>
        <p:spPr>
          <a:xfrm>
            <a:off x="7962434" y="5554102"/>
            <a:ext cx="1785844" cy="268941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latin typeface="Bookman Old Style" pitchFamily="18" charset="0"/>
              </a:rPr>
              <a:t>IMPORTANZA</a:t>
            </a:r>
            <a:endParaRPr lang="it-IT" sz="1400" b="1" dirty="0">
              <a:latin typeface="Bookman Old Style" pitchFamily="18" charset="0"/>
            </a:endParaRPr>
          </a:p>
        </p:txBody>
      </p:sp>
      <p:sp>
        <p:nvSpPr>
          <p:cNvPr id="5" name="Rettangolo arrotondato 4"/>
          <p:cNvSpPr/>
          <p:nvPr/>
        </p:nvSpPr>
        <p:spPr>
          <a:xfrm rot="16200000">
            <a:off x="-215154" y="1622613"/>
            <a:ext cx="1785844" cy="26894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latin typeface="Bookman Old Style" pitchFamily="18" charset="0"/>
              </a:rPr>
              <a:t>PROFILO</a:t>
            </a:r>
            <a:endParaRPr lang="it-IT" sz="1400" b="1" dirty="0">
              <a:latin typeface="Bookman Old Style" pitchFamily="18" charset="0"/>
            </a:endParaRPr>
          </a:p>
        </p:txBody>
      </p:sp>
      <p:cxnSp>
        <p:nvCxnSpPr>
          <p:cNvPr id="7" name="Connettore 1 6"/>
          <p:cNvCxnSpPr/>
          <p:nvPr/>
        </p:nvCxnSpPr>
        <p:spPr>
          <a:xfrm flipV="1">
            <a:off x="510988" y="893763"/>
            <a:ext cx="8344087" cy="50319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43051557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televisione</a:t>
            </a:r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29099716"/>
              </p:ext>
            </p:extLst>
          </p:nvPr>
        </p:nvGraphicFramePr>
        <p:xfrm>
          <a:off x="25400" y="762000"/>
          <a:ext cx="9118600" cy="56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52541102"/>
      </p:ext>
    </p:extLst>
  </p:cSld>
  <p:clrMapOvr>
    <a:masterClrMapping/>
  </p:clrMapOvr>
</p:sld>
</file>

<file path=ppt/theme/theme1.xml><?xml version="1.0" encoding="utf-8"?>
<a:theme xmlns:a="http://schemas.openxmlformats.org/drawingml/2006/main" name="AstraRicerche Quantitativa 2012 v12">
  <a:themeElements>
    <a:clrScheme name="AstraRicercheTema1">
      <a:dk1>
        <a:srgbClr val="000000"/>
      </a:dk1>
      <a:lt1>
        <a:srgbClr val="FFFFFF"/>
      </a:lt1>
      <a:dk2>
        <a:srgbClr val="115622"/>
      </a:dk2>
      <a:lt2>
        <a:srgbClr val="33D65B"/>
      </a:lt2>
      <a:accent1>
        <a:srgbClr val="002060"/>
      </a:accent1>
      <a:accent2>
        <a:srgbClr val="FF0000"/>
      </a:accent2>
      <a:accent3>
        <a:srgbClr val="FFC000"/>
      </a:accent3>
      <a:accent4>
        <a:srgbClr val="DFEBB6"/>
      </a:accent4>
      <a:accent5>
        <a:srgbClr val="92D050"/>
      </a:accent5>
      <a:accent6>
        <a:srgbClr val="076C07"/>
      </a:accent6>
      <a:hlink>
        <a:srgbClr val="00B0F0"/>
      </a:hlink>
      <a:folHlink>
        <a:srgbClr val="00206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AstraRicerche Quantitativa 2012 v12</Template>
  <TotalTime>369</TotalTime>
  <Words>3384</Words>
  <Application>Microsoft Office PowerPoint</Application>
  <PresentationFormat>Presentazione su schermo (4:3)</PresentationFormat>
  <Paragraphs>861</Paragraphs>
  <Slides>133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133</vt:i4>
      </vt:variant>
    </vt:vector>
  </HeadingPairs>
  <TitlesOfParts>
    <vt:vector size="134" baseType="lpstr">
      <vt:lpstr>AstraRicerche Quantitativa 2012 v12</vt:lpstr>
      <vt:lpstr>Diapositiva 1</vt:lpstr>
      <vt:lpstr>Questa ricerca</vt:lpstr>
      <vt:lpstr>Legenda</vt:lpstr>
      <vt:lpstr>Lo status professionale</vt:lpstr>
      <vt:lpstr>Il sesso</vt:lpstr>
      <vt:lpstr>L'età</vt:lpstr>
      <vt:lpstr>L'area geografica</vt:lpstr>
      <vt:lpstr>I comportamenti importanti per un giornalismo etico</vt:lpstr>
      <vt:lpstr>I comportamenti importanti per un giornalismo etico (molto)</vt:lpstr>
      <vt:lpstr>I comportamenti importanti per un giornalismo etico (molto)</vt:lpstr>
      <vt:lpstr>I comportamenti importanti per un giornalismo etico (molto)</vt:lpstr>
      <vt:lpstr>La diffusione dei comportamenti propri del giornalismo etico nella testata in cui lavora</vt:lpstr>
      <vt:lpstr>I comportamenti propri del giornalismo etico</vt:lpstr>
      <vt:lpstr>La diffusione dei comportamenti propri del giornalismo etico nella testata in cui lavora (molto)</vt:lpstr>
      <vt:lpstr>La diffusione dei comportamenti propri del giornalismo etico nella testata in cui lavora (molto)</vt:lpstr>
      <vt:lpstr>La diffusione dei comportamenti propri del giornalismo etico nella testata in cui lavora (molto)</vt:lpstr>
      <vt:lpstr>Il grado di eticità di alcuni soggetti</vt:lpstr>
      <vt:lpstr>Il grado di eticità di alcuni soggetti (voti medi)</vt:lpstr>
      <vt:lpstr>Il grado di eticità di alcuni soggetti (voti medi)</vt:lpstr>
      <vt:lpstr>Il grado di eticità di alcuni soggetti</vt:lpstr>
      <vt:lpstr>Il grado di eticità di alcuni soggetti</vt:lpstr>
      <vt:lpstr>Il grado di eticità di alcuni soggetti (voti 7-10)</vt:lpstr>
      <vt:lpstr>I soggetti che difendono l'etica del giornalismo in Italia</vt:lpstr>
      <vt:lpstr>I soggetti che difendono l'etica del giornalismo in Italia</vt:lpstr>
      <vt:lpstr>I soggetti che difendono l'etica del giornalismo in Italia</vt:lpstr>
      <vt:lpstr>I soggetti che difendono l'etica del giornalismo in Italia</vt:lpstr>
      <vt:lpstr>I soggetti che difendono l'etica del giornalismo in Italia</vt:lpstr>
      <vt:lpstr>Le azioni per accrescere l'etica del giornalismo</vt:lpstr>
      <vt:lpstr>Le azioni per accrescere l'etica del giornalismo</vt:lpstr>
      <vt:lpstr>Le azioni per accrescere l'etica del giornalismo</vt:lpstr>
      <vt:lpstr>Le azioni per accrescere l'etica del giornalismo</vt:lpstr>
      <vt:lpstr>L'utilizzo da parte degli italiani di alcuni mezzi di informazione a seguito dell'affermazione di Internet</vt:lpstr>
      <vt:lpstr>L'utilizzo da parte degli italiani di alcuni mezzi di informazione a seguito dell'affermazione di Internet</vt:lpstr>
      <vt:lpstr>L'utilizzo da parte degli italiani di alcuni mezzi di informazione a seguito dell'affermazione di Internet</vt:lpstr>
      <vt:lpstr>L'importanza alle caratteristiche delle news attribuita dai giornalisti ai fruitori</vt:lpstr>
      <vt:lpstr>L'importanza alle caratteristiche delle news attribuita dai giornalisti ai fruitori</vt:lpstr>
      <vt:lpstr>L'importanza alle caratteristiche delle news attribuita dai giornalisti ai fruitori</vt:lpstr>
      <vt:lpstr>L'importanza alle caratteristiche delle news attribuita dai giornalisti ai fruitori</vt:lpstr>
      <vt:lpstr>L'importanza alle caratteristiche delle news attribuita dai giornalisti ai fruitori (forte)</vt:lpstr>
      <vt:lpstr>L'importanza alle caratteristiche delle news attribuita dai giornalisti ai fruitori (forte)</vt:lpstr>
      <vt:lpstr>Indice di importanza della comodità</vt:lpstr>
      <vt:lpstr>Indice di importanza della comodità</vt:lpstr>
      <vt:lpstr>Indice di importanza della verità</vt:lpstr>
      <vt:lpstr>Indice di importanza della verità</vt:lpstr>
      <vt:lpstr>Indice di importanza della chiarezza</vt:lpstr>
      <vt:lpstr>Indice di importanza della chiarezza</vt:lpstr>
      <vt:lpstr>Indice di importanza dell'approfondimento</vt:lpstr>
      <vt:lpstr>Indice di importanza dell'approfondimento</vt:lpstr>
      <vt:lpstr>Indice di importanza dell'utilità</vt:lpstr>
      <vt:lpstr>Indice di importanza dell'utilità</vt:lpstr>
      <vt:lpstr>Indice di importanza della validità per sè</vt:lpstr>
      <vt:lpstr>Indice di importanza dell'etica</vt:lpstr>
      <vt:lpstr>Indice di importanza dell'etica</vt:lpstr>
      <vt:lpstr>Indice di importanza dell'etica</vt:lpstr>
      <vt:lpstr>Sinottica degli indici</vt:lpstr>
      <vt:lpstr>Il profilo di immagine delle informazioni su vari mezzi</vt:lpstr>
      <vt:lpstr>Il profilo di immagine delle informazioni su vari mezzi</vt:lpstr>
      <vt:lpstr>Il profilo di immagine delle informazioni su vari mezzi</vt:lpstr>
      <vt:lpstr>Il profilo di immagine delle informazioni su vari mezzi</vt:lpstr>
      <vt:lpstr>Il profilo di immagine delle informazioni su vari mezzi</vt:lpstr>
      <vt:lpstr>Il profilo di immagine delle informazioni su vari mezzi</vt:lpstr>
      <vt:lpstr>Il profilo di immagine delle informazioni su vari mezzi</vt:lpstr>
      <vt:lpstr>Il profilo di immagine delle informazioni su vari mezzi</vt:lpstr>
      <vt:lpstr>Il profilo di immagine delle informazioni su vari mezzi</vt:lpstr>
      <vt:lpstr>Il profilo di immagine delle informazioni su vari mezzi</vt:lpstr>
      <vt:lpstr>Il profilo di immagine delle informazioni su vari mezzi</vt:lpstr>
      <vt:lpstr>Il profilo di immagine delle informazioni su vari mezzi</vt:lpstr>
      <vt:lpstr>Il profilo di immagine delle informazioni su vari mezzi</vt:lpstr>
      <vt:lpstr>Il profilo di immagine delle informazioni su vari mezzi</vt:lpstr>
      <vt:lpstr>Il profilo di immagine delle informazioni su vari mezzi</vt:lpstr>
      <vt:lpstr>Il profilo di immagine delle informazioni su vari mezzi</vt:lpstr>
      <vt:lpstr>Il profilo di immagine delle informazioni su vari mezzi</vt:lpstr>
      <vt:lpstr>Il profilo di immagine delle informazioni su vari mezzi</vt:lpstr>
      <vt:lpstr>Il profilo di immagine delle informazioni su vari mezzi</vt:lpstr>
      <vt:lpstr>Il profilo di immagine delle informazioni su vari mezzi</vt:lpstr>
      <vt:lpstr>Il profilo di immagine delle informazioni su vari mezzi</vt:lpstr>
      <vt:lpstr>Il profilo di immagine delle informazioni su vari mezzi</vt:lpstr>
      <vt:lpstr>Il profilo di immagine delle informazioni su vari mezzi</vt:lpstr>
      <vt:lpstr>Il profilo di immagine delle informazioni su vari mezzi</vt:lpstr>
      <vt:lpstr>Il profilo di immagine delle informazioni su vari mezzi</vt:lpstr>
      <vt:lpstr>Il profilo di immagine delle informazioni su vari mezzi</vt:lpstr>
      <vt:lpstr>Il profilo di immagine delle informazioni su vari mezzi</vt:lpstr>
      <vt:lpstr>Il profilo di immagine delle informazioni su vari mezzi</vt:lpstr>
      <vt:lpstr>Il profilo di immagine delle informazioni su vari mezzi</vt:lpstr>
      <vt:lpstr>Il profilo di immagine delle informazioni su vari mezzi</vt:lpstr>
      <vt:lpstr>Il profilo di immagine delle informazioni su vari mezzi</vt:lpstr>
      <vt:lpstr>Il profilo di immagine delle informazioni su vari mezzi</vt:lpstr>
      <vt:lpstr>Diapositiva 88</vt:lpstr>
      <vt:lpstr>stampa quotidiana</vt:lpstr>
      <vt:lpstr>stampa quotidiana</vt:lpstr>
      <vt:lpstr>stampa quotidiana</vt:lpstr>
      <vt:lpstr>stampa quotidiana</vt:lpstr>
      <vt:lpstr>Stampa quotidiana</vt:lpstr>
      <vt:lpstr>stampa periodica</vt:lpstr>
      <vt:lpstr>stampa periodica</vt:lpstr>
      <vt:lpstr>stampa periodica</vt:lpstr>
      <vt:lpstr>stampa periodica</vt:lpstr>
      <vt:lpstr>Stampa periodica</vt:lpstr>
      <vt:lpstr>televisione</vt:lpstr>
      <vt:lpstr>televisione</vt:lpstr>
      <vt:lpstr>televisione</vt:lpstr>
      <vt:lpstr>televisione</vt:lpstr>
      <vt:lpstr>Televisione</vt:lpstr>
      <vt:lpstr>radio</vt:lpstr>
      <vt:lpstr>radio</vt:lpstr>
      <vt:lpstr>radio</vt:lpstr>
      <vt:lpstr>radio</vt:lpstr>
      <vt:lpstr>Radio</vt:lpstr>
      <vt:lpstr>Internet (via computer, cellulare, smartphone, tablet)</vt:lpstr>
      <vt:lpstr>Internet (via computer, cellulare, smartphone, tablet)</vt:lpstr>
      <vt:lpstr>Internet (via computer, cellulare, smartphone, tablet)</vt:lpstr>
      <vt:lpstr>Internet (via computer, cellulare, smartphone, tablet)</vt:lpstr>
      <vt:lpstr>Internet</vt:lpstr>
      <vt:lpstr>La crescita dell'utilizzo di alcune fonti di informazioni on line</vt:lpstr>
      <vt:lpstr>La crescita dell'utilizzo di alcune fonti di informazioni on line</vt:lpstr>
      <vt:lpstr>La crescita dell'utilizzo di alcune fonti di informazioni on line</vt:lpstr>
      <vt:lpstr>I mezzi penalizzati dalla crescita dell'utilizzo di Internet per le informazioni</vt:lpstr>
      <vt:lpstr>I mezzi penalizzati dalla crescita dell'utilizzo di Internet per le informazioni</vt:lpstr>
      <vt:lpstr>Le previsioni per il futuro dell'informazione on line</vt:lpstr>
      <vt:lpstr>Le previsioni per il futuro dell'informazione on line</vt:lpstr>
      <vt:lpstr>Le previsioni per il futuro dell'informazione on line</vt:lpstr>
      <vt:lpstr>Le previsioni per il futuro dell'informazione on line</vt:lpstr>
      <vt:lpstr>Le previsioni per il futuro dell'informazione on line</vt:lpstr>
      <vt:lpstr>Indice di futuro positivo del web a 5 anni</vt:lpstr>
      <vt:lpstr>Indice di futuro positivo del web a 5 anni</vt:lpstr>
      <vt:lpstr>Indice di futuro positivo del web a 5 anni</vt:lpstr>
      <vt:lpstr>I sentimenti provati per la crescita dell'utilizzo di Internet per le informazioni</vt:lpstr>
      <vt:lpstr>I sentimenti provati per la crescita dell'utilizzo di Internet per le informazioni</vt:lpstr>
      <vt:lpstr>I sentimenti provati per la crescita dell'utilizzo di Internet per le informazioni</vt:lpstr>
      <vt:lpstr>Indice di favore per la crescita dell'utilizzo di Internet per le informazioni</vt:lpstr>
      <vt:lpstr>Indice di favore per la crescita dell'utilizzo di Internet per le informazioni</vt:lpstr>
      <vt:lpstr>Indice di favore per la crescita dell'utilizzo di Internet per le informazioni</vt:lpstr>
      <vt:lpstr>Diapositiva 133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Cosimo Finzi</dc:creator>
  <cp:lastModifiedBy>Pino</cp:lastModifiedBy>
  <cp:revision>64</cp:revision>
  <dcterms:created xsi:type="dcterms:W3CDTF">2013-01-20T10:37:44Z</dcterms:created>
  <dcterms:modified xsi:type="dcterms:W3CDTF">2013-02-09T13:36:03Z</dcterms:modified>
</cp:coreProperties>
</file>